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24"/>
  </p:handoutMasterIdLst>
  <p:sldIdLst>
    <p:sldId id="274" r:id="rId2"/>
    <p:sldId id="27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76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7" r:id="rId20"/>
    <p:sldId id="271" r:id="rId21"/>
    <p:sldId id="272" r:id="rId22"/>
    <p:sldId id="273" r:id="rId23"/>
  </p:sldIdLst>
  <p:sldSz cx="9144000" cy="6858000" type="screen4x3"/>
  <p:notesSz cx="6735763" cy="98663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8" autoAdjust="0"/>
    <p:restoredTop sz="86435" autoAdjust="0"/>
  </p:normalViewPr>
  <p:slideViewPr>
    <p:cSldViewPr>
      <p:cViewPr varScale="1">
        <p:scale>
          <a:sx n="111" d="100"/>
          <a:sy n="111" d="100"/>
        </p:scale>
        <p:origin x="-17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D889D-967D-4F24-A9DD-EA41CE43005B}" type="datetimeFigureOut">
              <a:rPr lang="zh-TW" altLang="en-US" smtClean="0"/>
              <a:t>2016/11/2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70FE0-FCFD-4B43-A913-9E23D8D665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4245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640B-77DB-4CA8-BBA4-408E4385CDF6}" type="datetimeFigureOut">
              <a:rPr lang="zh-TW" altLang="en-US" smtClean="0"/>
              <a:t>2016/11/2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7175-FEA9-4F90-B880-F06C4FAFFF1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640B-77DB-4CA8-BBA4-408E4385CDF6}" type="datetimeFigureOut">
              <a:rPr lang="zh-TW" altLang="en-US" smtClean="0"/>
              <a:t>2016/11/2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7175-FEA9-4F90-B880-F06C4FAFFF1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640B-77DB-4CA8-BBA4-408E4385CDF6}" type="datetimeFigureOut">
              <a:rPr lang="zh-TW" altLang="en-US" smtClean="0"/>
              <a:t>2016/11/2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7175-FEA9-4F90-B880-F06C4FAFFF1F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640B-77DB-4CA8-BBA4-408E4385CDF6}" type="datetimeFigureOut">
              <a:rPr lang="zh-TW" altLang="en-US" smtClean="0"/>
              <a:t>2016/11/2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7175-FEA9-4F90-B880-F06C4FAFFF1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640B-77DB-4CA8-BBA4-408E4385CDF6}" type="datetimeFigureOut">
              <a:rPr lang="zh-TW" altLang="en-US" smtClean="0"/>
              <a:t>2016/11/2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7175-FEA9-4F90-B880-F06C4FAFFF1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640B-77DB-4CA8-BBA4-408E4385CDF6}" type="datetimeFigureOut">
              <a:rPr lang="zh-TW" altLang="en-US" smtClean="0"/>
              <a:t>2016/11/2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7175-FEA9-4F90-B880-F06C4FAFFF1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640B-77DB-4CA8-BBA4-408E4385CDF6}" type="datetimeFigureOut">
              <a:rPr lang="zh-TW" altLang="en-US" smtClean="0"/>
              <a:t>2016/11/2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7175-FEA9-4F90-B880-F06C4FAFFF1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640B-77DB-4CA8-BBA4-408E4385CDF6}" type="datetimeFigureOut">
              <a:rPr lang="zh-TW" altLang="en-US" smtClean="0"/>
              <a:t>2016/11/2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7175-FEA9-4F90-B880-F06C4FAFFF1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640B-77DB-4CA8-BBA4-408E4385CDF6}" type="datetimeFigureOut">
              <a:rPr lang="zh-TW" altLang="en-US" smtClean="0"/>
              <a:t>2016/11/2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7175-FEA9-4F90-B880-F06C4FAFFF1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640B-77DB-4CA8-BBA4-408E4385CDF6}" type="datetimeFigureOut">
              <a:rPr lang="zh-TW" altLang="en-US" smtClean="0"/>
              <a:t>2016/11/2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7175-FEA9-4F90-B880-F06C4FAFFF1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640B-77DB-4CA8-BBA4-408E4385CDF6}" type="datetimeFigureOut">
              <a:rPr lang="zh-TW" altLang="en-US" smtClean="0"/>
              <a:t>2016/11/2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7175-FEA9-4F90-B880-F06C4FAFFF1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D05640B-77DB-4CA8-BBA4-408E4385CDF6}" type="datetimeFigureOut">
              <a:rPr lang="zh-TW" altLang="en-US" smtClean="0"/>
              <a:t>2016/11/2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A5E7175-FEA9-4F90-B880-F06C4FAFFF1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 flipH="1">
            <a:off x="611560" y="1484784"/>
            <a:ext cx="82809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rgbClr val="C00000"/>
                </a:solidFill>
                <a:latin typeface="王漢宗特圓體繁" pitchFamily="18" charset="-120"/>
                <a:ea typeface="王漢宗特圓體繁" pitchFamily="18" charset="-120"/>
              </a:rPr>
              <a:t>106</a:t>
            </a:r>
            <a:r>
              <a:rPr lang="zh-TW" altLang="en-US" sz="3600" dirty="0" smtClean="0">
                <a:solidFill>
                  <a:srgbClr val="C00000"/>
                </a:solidFill>
                <a:latin typeface="王漢宗特圓體繁" pitchFamily="18" charset="-120"/>
                <a:ea typeface="王漢宗特圓體繁" pitchFamily="18" charset="-120"/>
              </a:rPr>
              <a:t>年度大學多元入學招生管道宣導</a:t>
            </a:r>
            <a:endParaRPr lang="en-US" altLang="zh-TW" sz="3600" dirty="0" smtClean="0">
              <a:solidFill>
                <a:srgbClr val="C00000"/>
              </a:solidFill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sz="3600" dirty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sz="3600" dirty="0" smtClean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sz="3600" dirty="0" smtClean="0">
                <a:solidFill>
                  <a:schemeClr val="bg1"/>
                </a:solidFill>
                <a:latin typeface="王漢宗特圓體繁" pitchFamily="18" charset="-120"/>
                <a:ea typeface="王漢宗特圓體繁" pitchFamily="18" charset="-120"/>
              </a:rPr>
              <a:t>對象</a:t>
            </a:r>
            <a:r>
              <a:rPr lang="en-US" altLang="zh-TW" sz="3600" dirty="0" smtClean="0">
                <a:solidFill>
                  <a:schemeClr val="bg1"/>
                </a:solidFill>
                <a:latin typeface="王漢宗特圓體繁" pitchFamily="18" charset="-120"/>
                <a:ea typeface="王漢宗特圓體繁" pitchFamily="18" charset="-120"/>
              </a:rPr>
              <a:t>:</a:t>
            </a:r>
            <a:r>
              <a:rPr lang="zh-TW" altLang="en-US" sz="3600" dirty="0" smtClean="0">
                <a:solidFill>
                  <a:schemeClr val="bg1"/>
                </a:solidFill>
                <a:latin typeface="王漢宗特圓體繁" pitchFamily="18" charset="-120"/>
                <a:ea typeface="王漢宗特圓體繁" pitchFamily="18" charset="-120"/>
              </a:rPr>
              <a:t>高二三學術學程導師</a:t>
            </a:r>
            <a:endParaRPr lang="en-US" altLang="zh-TW" sz="3600" dirty="0" smtClean="0">
              <a:solidFill>
                <a:schemeClr val="bg1"/>
              </a:solidFill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sz="3600" dirty="0">
                <a:solidFill>
                  <a:schemeClr val="bg1"/>
                </a:solidFill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sz="3600" dirty="0" smtClean="0">
                <a:solidFill>
                  <a:schemeClr val="bg1"/>
                </a:solidFill>
                <a:latin typeface="王漢宗特圓體繁" pitchFamily="18" charset="-120"/>
                <a:ea typeface="王漢宗特圓體繁" pitchFamily="18" charset="-120"/>
              </a:rPr>
              <a:t> 時間</a:t>
            </a:r>
            <a:r>
              <a:rPr lang="en-US" altLang="zh-TW" sz="3600" dirty="0" smtClean="0">
                <a:solidFill>
                  <a:schemeClr val="bg1"/>
                </a:solidFill>
                <a:latin typeface="王漢宗特圓體繁" pitchFamily="18" charset="-120"/>
                <a:ea typeface="王漢宗特圓體繁" pitchFamily="18" charset="-120"/>
              </a:rPr>
              <a:t>:11/03(</a:t>
            </a:r>
            <a:r>
              <a:rPr lang="zh-TW" altLang="en-US" sz="3600" dirty="0" smtClean="0">
                <a:solidFill>
                  <a:schemeClr val="bg1"/>
                </a:solidFill>
                <a:latin typeface="王漢宗特圓體繁" pitchFamily="18" charset="-120"/>
                <a:ea typeface="王漢宗特圓體繁" pitchFamily="18" charset="-120"/>
              </a:rPr>
              <a:t>四</a:t>
            </a:r>
            <a:r>
              <a:rPr lang="en-US" altLang="zh-TW" sz="3600" dirty="0" smtClean="0">
                <a:solidFill>
                  <a:schemeClr val="bg1"/>
                </a:solidFill>
                <a:latin typeface="王漢宗特圓體繁" pitchFamily="18" charset="-120"/>
                <a:ea typeface="王漢宗特圓體繁" pitchFamily="18" charset="-120"/>
              </a:rPr>
              <a:t>)</a:t>
            </a:r>
            <a:r>
              <a:rPr lang="zh-TW" altLang="en-US" sz="3600" dirty="0" smtClean="0">
                <a:solidFill>
                  <a:schemeClr val="bg1"/>
                </a:solidFill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en-US" altLang="zh-TW" sz="3600" dirty="0" err="1" smtClean="0">
                <a:solidFill>
                  <a:schemeClr val="bg1"/>
                </a:solidFill>
                <a:latin typeface="王漢宗特圓體繁" pitchFamily="18" charset="-120"/>
                <a:ea typeface="王漢宗特圓體繁" pitchFamily="18" charset="-120"/>
              </a:rPr>
              <a:t>10:10AM</a:t>
            </a:r>
            <a:endParaRPr lang="en-US" altLang="zh-TW" sz="3600" dirty="0" smtClean="0">
              <a:solidFill>
                <a:schemeClr val="bg1"/>
              </a:solidFill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sz="3600" dirty="0">
                <a:solidFill>
                  <a:schemeClr val="bg1"/>
                </a:solidFill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sz="3600" dirty="0" smtClean="0">
                <a:solidFill>
                  <a:schemeClr val="bg1"/>
                </a:solidFill>
                <a:latin typeface="王漢宗特圓體繁" pitchFamily="18" charset="-120"/>
                <a:ea typeface="王漢宗特圓體繁" pitchFamily="18" charset="-120"/>
              </a:rPr>
              <a:t> 地點</a:t>
            </a:r>
            <a:r>
              <a:rPr lang="en-US" altLang="zh-TW" sz="3600" dirty="0" smtClean="0">
                <a:solidFill>
                  <a:schemeClr val="bg1"/>
                </a:solidFill>
                <a:latin typeface="王漢宗特圓體繁" pitchFamily="18" charset="-120"/>
                <a:ea typeface="王漢宗特圓體繁" pitchFamily="18" charset="-120"/>
              </a:rPr>
              <a:t>:</a:t>
            </a:r>
            <a:r>
              <a:rPr lang="zh-TW" altLang="en-US" sz="3600" dirty="0" smtClean="0">
                <a:solidFill>
                  <a:schemeClr val="bg1"/>
                </a:solidFill>
                <a:latin typeface="王漢宗特圓體繁" pitchFamily="18" charset="-120"/>
                <a:ea typeface="王漢宗特圓體繁" pitchFamily="18" charset="-120"/>
              </a:rPr>
              <a:t>簡報室 </a:t>
            </a:r>
            <a:endParaRPr lang="en-US" altLang="zh-TW" sz="3600" dirty="0" smtClean="0">
              <a:solidFill>
                <a:schemeClr val="bg1"/>
              </a:solidFill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sz="3600" dirty="0">
                <a:solidFill>
                  <a:schemeClr val="bg1"/>
                </a:solidFill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sz="3600" dirty="0" smtClean="0">
                <a:solidFill>
                  <a:schemeClr val="bg1"/>
                </a:solidFill>
                <a:latin typeface="王漢宗特圓體繁" pitchFamily="18" charset="-120"/>
                <a:ea typeface="王漢宗特圓體繁" pitchFamily="18" charset="-120"/>
              </a:rPr>
              <a:t> 主講</a:t>
            </a:r>
            <a:r>
              <a:rPr lang="en-US" altLang="zh-TW" sz="3600" dirty="0" smtClean="0">
                <a:solidFill>
                  <a:schemeClr val="bg1"/>
                </a:solidFill>
                <a:latin typeface="王漢宗特圓體繁" pitchFamily="18" charset="-120"/>
                <a:ea typeface="王漢宗特圓體繁" pitchFamily="18" charset="-120"/>
              </a:rPr>
              <a:t>:</a:t>
            </a:r>
            <a:r>
              <a:rPr lang="zh-TW" altLang="en-US" sz="3600" dirty="0" smtClean="0">
                <a:solidFill>
                  <a:schemeClr val="bg1"/>
                </a:solidFill>
                <a:latin typeface="王漢宗特圓體繁" pitchFamily="18" charset="-120"/>
                <a:ea typeface="王漢宗特圓體繁" pitchFamily="18" charset="-120"/>
              </a:rPr>
              <a:t>註冊組長 包嬡貞 </a:t>
            </a:r>
            <a:endParaRPr lang="en-US" altLang="zh-TW" sz="3600" dirty="0" smtClean="0">
              <a:solidFill>
                <a:schemeClr val="bg1"/>
              </a:solidFill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endParaRPr lang="zh-TW" altLang="en-US" dirty="0"/>
          </a:p>
        </p:txBody>
      </p:sp>
      <p:pic>
        <p:nvPicPr>
          <p:cNvPr id="3" name="Picture 2" descr="C:\Program Files (x86)\Microsoft Office\MEDIA\CAGCAT10\j019637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29000"/>
            <a:ext cx="1724558" cy="181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51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/>
          <a:lstStyle/>
          <a:p>
            <a:r>
              <a:rPr lang="zh-TW" altLang="en-US" dirty="0" smtClean="0"/>
              <a:t>志願分發實例演練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59"/>
            <a:ext cx="14104938" cy="548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Program Files (x86)\Microsoft Office\MEDIA\CAGCAT10\j023413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68603"/>
            <a:ext cx="1484987" cy="157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62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latin typeface="王漢宗特圓體繁" pitchFamily="18" charset="-120"/>
                <a:ea typeface="王漢宗特圓體繁" pitchFamily="18" charset="-120"/>
              </a:rPr>
              <a:t>繁星推薦入學</a:t>
            </a:r>
            <a:br>
              <a:rPr lang="zh-TW" altLang="en-US" dirty="0">
                <a:latin typeface="王漢宗特圓體繁" pitchFamily="18" charset="-120"/>
                <a:ea typeface="王漢宗特圓體繁" pitchFamily="18" charset="-120"/>
              </a:rPr>
            </a:br>
            <a:r>
              <a:rPr lang="en-US" altLang="zh-TW" dirty="0">
                <a:latin typeface="王漢宗特圓體繁" pitchFamily="18" charset="-120"/>
                <a:ea typeface="王漢宗特圓體繁" pitchFamily="18" charset="-120"/>
              </a:rPr>
              <a:t>-</a:t>
            </a:r>
            <a:r>
              <a:rPr lang="zh-TW" altLang="en-US" dirty="0">
                <a:latin typeface="王漢宗特圓體繁" pitchFamily="18" charset="-120"/>
                <a:ea typeface="王漢宗特圓體繁" pitchFamily="18" charset="-120"/>
              </a:rPr>
              <a:t>分發比序及錄取作業原則</a:t>
            </a:r>
          </a:p>
        </p:txBody>
      </p:sp>
      <p:sp>
        <p:nvSpPr>
          <p:cNvPr id="4" name="矩形 3"/>
          <p:cNvSpPr/>
          <p:nvPr/>
        </p:nvSpPr>
        <p:spPr>
          <a:xfrm>
            <a:off x="971600" y="2564904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rgbClr val="C00000"/>
                </a:solidFill>
                <a:latin typeface="王漢宗特圓體繁" pitchFamily="18" charset="-120"/>
                <a:ea typeface="王漢宗特圓體繁" pitchFamily="18" charset="-120"/>
              </a:rPr>
              <a:t>其他原則</a:t>
            </a:r>
            <a:r>
              <a:rPr lang="en-US" altLang="zh-TW" sz="2400" dirty="0" smtClean="0">
                <a:solidFill>
                  <a:srgbClr val="C00000"/>
                </a:solidFill>
                <a:latin typeface="王漢宗特圓體繁" pitchFamily="18" charset="-120"/>
                <a:ea typeface="王漢宗特圓體繁" pitchFamily="18" charset="-120"/>
              </a:rPr>
              <a:t>-</a:t>
            </a:r>
          </a:p>
          <a:p>
            <a:r>
              <a:rPr lang="zh-TW" altLang="en-US" sz="2400" dirty="0" smtClean="0">
                <a:latin typeface="王漢宗特圓體繁" pitchFamily="18" charset="-120"/>
                <a:ea typeface="王漢宗特圓體繁" pitchFamily="18" charset="-120"/>
              </a:rPr>
              <a:t>一、不列備取。</a:t>
            </a:r>
          </a:p>
          <a:p>
            <a:r>
              <a:rPr lang="zh-TW" altLang="en-US" sz="2400" dirty="0" smtClean="0">
                <a:latin typeface="王漢宗特圓體繁" pitchFamily="18" charset="-120"/>
                <a:ea typeface="王漢宗特圓體繁" pitchFamily="18" charset="-120"/>
              </a:rPr>
              <a:t>二、其就讀期間得否轉系由各大學自行訂定。</a:t>
            </a:r>
          </a:p>
          <a:p>
            <a:r>
              <a:rPr lang="zh-TW" altLang="en-US" sz="2400" dirty="0" smtClean="0">
                <a:latin typeface="王漢宗特圓體繁" pitchFamily="18" charset="-120"/>
                <a:ea typeface="王漢宗特圓體繁" pitchFamily="18" charset="-120"/>
              </a:rPr>
              <a:t>三、繁星推薦錄取生</a:t>
            </a:r>
            <a:r>
              <a:rPr lang="en-US" altLang="zh-TW" sz="2400" dirty="0" smtClean="0">
                <a:latin typeface="王漢宗特圓體繁" pitchFamily="18" charset="-120"/>
                <a:ea typeface="王漢宗特圓體繁" pitchFamily="18" charset="-120"/>
              </a:rPr>
              <a:t>(</a:t>
            </a:r>
            <a:r>
              <a:rPr lang="zh-TW" altLang="en-US" sz="2400" dirty="0" smtClean="0">
                <a:latin typeface="王漢宗特圓體繁" pitchFamily="18" charset="-120"/>
                <a:ea typeface="王漢宗特圓體繁" pitchFamily="18" charset="-120"/>
              </a:rPr>
              <a:t>醫學系除外</a:t>
            </a:r>
            <a:r>
              <a:rPr lang="en-US" altLang="zh-TW" sz="2400" dirty="0" smtClean="0">
                <a:latin typeface="王漢宗特圓體繁" pitchFamily="18" charset="-120"/>
                <a:ea typeface="王漢宗特圓體繁" pitchFamily="18" charset="-120"/>
              </a:rPr>
              <a:t>)</a:t>
            </a:r>
            <a:r>
              <a:rPr lang="zh-TW" altLang="en-US" sz="2400" dirty="0" smtClean="0">
                <a:latin typeface="王漢宗特圓體繁" pitchFamily="18" charset="-120"/>
                <a:ea typeface="王漢宗特圓體繁" pitchFamily="18" charset="-120"/>
              </a:rPr>
              <a:t>不得報名當學年度</a:t>
            </a:r>
          </a:p>
          <a:p>
            <a:r>
              <a:rPr lang="zh-TW" altLang="en-US" sz="2400" dirty="0" smtClean="0">
                <a:latin typeface="王漢宗特圓體繁" pitchFamily="18" charset="-120"/>
                <a:ea typeface="王漢宗特圓體繁" pitchFamily="18" charset="-120"/>
              </a:rPr>
              <a:t>   「個人申請」及參加「科技校院日間部四年制個人申</a:t>
            </a:r>
          </a:p>
          <a:p>
            <a:r>
              <a:rPr lang="zh-TW" altLang="en-US" sz="2400" dirty="0" smtClean="0">
                <a:latin typeface="王漢宗特圓體繁" pitchFamily="18" charset="-120"/>
                <a:ea typeface="王漢宗特圓體繁" pitchFamily="18" charset="-120"/>
              </a:rPr>
              <a:t>    請」第一階段篩選。</a:t>
            </a:r>
            <a:endParaRPr lang="zh-TW" altLang="en-US" sz="2400" dirty="0">
              <a:latin typeface="王漢宗特圓體繁" pitchFamily="18" charset="-120"/>
              <a:ea typeface="王漢宗特圓體繁" pitchFamily="18" charset="-120"/>
            </a:endParaRPr>
          </a:p>
        </p:txBody>
      </p:sp>
      <p:pic>
        <p:nvPicPr>
          <p:cNvPr id="12290" name="Picture 2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63548"/>
            <a:ext cx="1829714" cy="156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90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latin typeface="王漢宗特圓體繁" pitchFamily="18" charset="-120"/>
                <a:ea typeface="王漢宗特圓體繁" pitchFamily="18" charset="-120"/>
              </a:rPr>
              <a:t>繁星推薦入學</a:t>
            </a:r>
            <a:r>
              <a:rPr lang="en-US" altLang="zh-TW" dirty="0">
                <a:latin typeface="王漢宗特圓體繁" pitchFamily="18" charset="-120"/>
                <a:ea typeface="王漢宗特圓體繁" pitchFamily="18" charset="-120"/>
              </a:rPr>
              <a:t/>
            </a:r>
            <a:br>
              <a:rPr lang="en-US" altLang="zh-TW" dirty="0">
                <a:latin typeface="王漢宗特圓體繁" pitchFamily="18" charset="-120"/>
                <a:ea typeface="王漢宗特圓體繁" pitchFamily="18" charset="-120"/>
              </a:rPr>
            </a:br>
            <a:r>
              <a:rPr lang="en-US" altLang="zh-TW" dirty="0">
                <a:solidFill>
                  <a:schemeClr val="bg1"/>
                </a:solidFill>
                <a:latin typeface="王漢宗特圓體繁" pitchFamily="18" charset="-120"/>
                <a:ea typeface="王漢宗特圓體繁" pitchFamily="18" charset="-120"/>
              </a:rPr>
              <a:t>-</a:t>
            </a:r>
            <a:r>
              <a:rPr lang="zh-TW" altLang="en-US" dirty="0">
                <a:solidFill>
                  <a:schemeClr val="bg1"/>
                </a:solidFill>
                <a:latin typeface="王漢宗特圓體繁" pitchFamily="18" charset="-120"/>
                <a:ea typeface="王漢宗特圓體繁" pitchFamily="18" charset="-120"/>
              </a:rPr>
              <a:t>分發比序及錄取作業原則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9592" y="2335520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其他原則</a:t>
            </a:r>
            <a:r>
              <a:rPr lang="en-US" altLang="zh-TW" sz="2400" dirty="0" smtClean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-</a:t>
            </a:r>
          </a:p>
          <a:p>
            <a:r>
              <a:rPr lang="zh-TW" altLang="en-US" sz="2400" dirty="0" smtClean="0">
                <a:latin typeface="王漢宗特圓體繁" pitchFamily="18" charset="-120"/>
                <a:ea typeface="王漢宗特圓體繁" pitchFamily="18" charset="-120"/>
              </a:rPr>
              <a:t>四、通過「繁星推薦」醫學系比序篩選之考生，得報 </a:t>
            </a:r>
            <a:endParaRPr lang="en-US" altLang="zh-TW" sz="24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sz="2400" dirty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sz="2400" dirty="0" smtClean="0">
                <a:latin typeface="王漢宗特圓體繁" pitchFamily="18" charset="-120"/>
                <a:ea typeface="王漢宗特圓體繁" pitchFamily="18" charset="-120"/>
              </a:rPr>
              <a:t>   名參加當學年度大學「個人申請」入學招生，惟 </a:t>
            </a:r>
            <a:endParaRPr lang="en-US" altLang="zh-TW" sz="24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sz="2400" dirty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sz="2400" dirty="0" smtClean="0">
                <a:latin typeface="王漢宗特圓體繁" pitchFamily="18" charset="-120"/>
                <a:ea typeface="王漢宗特圓體繁" pitchFamily="18" charset="-120"/>
              </a:rPr>
              <a:t>   不得報名同一所大學之醫學系；「繁星推薦」醫</a:t>
            </a:r>
            <a:endParaRPr lang="en-US" altLang="zh-TW" sz="24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sz="2400" dirty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sz="2400" dirty="0" smtClean="0">
                <a:latin typeface="王漢宗特圓體繁" pitchFamily="18" charset="-120"/>
                <a:ea typeface="王漢宗特圓體繁" pitchFamily="18" charset="-120"/>
              </a:rPr>
              <a:t>   學系錄取生若同時錄取「個人申請」任一校系者，</a:t>
            </a:r>
            <a:endParaRPr lang="en-US" altLang="zh-TW" sz="24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sz="2400" dirty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sz="2400" dirty="0" smtClean="0">
                <a:latin typeface="王漢宗特圓體繁" pitchFamily="18" charset="-120"/>
                <a:ea typeface="王漢宗特圓體繁" pitchFamily="18" charset="-120"/>
              </a:rPr>
              <a:t>   不得參加當學年度大學「個人申請」入學招生網</a:t>
            </a:r>
            <a:endParaRPr lang="en-US" altLang="zh-TW" sz="24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sz="2400" dirty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sz="2400" dirty="0" smtClean="0">
                <a:latin typeface="王漢宗特圓體繁" pitchFamily="18" charset="-120"/>
                <a:ea typeface="王漢宗特圓體繁" pitchFamily="18" charset="-120"/>
              </a:rPr>
              <a:t>   路就讀志願序登記，接受統一分發。</a:t>
            </a:r>
            <a:endParaRPr lang="zh-TW" altLang="en-US" sz="2400" dirty="0">
              <a:latin typeface="王漢宗特圓體繁" pitchFamily="18" charset="-120"/>
              <a:ea typeface="王漢宗特圓體繁" pitchFamily="18" charset="-120"/>
            </a:endParaRPr>
          </a:p>
        </p:txBody>
      </p:sp>
      <p:pic>
        <p:nvPicPr>
          <p:cNvPr id="13314" name="Picture 2" descr="C:\Program Files (x86)\Microsoft Office\MEDIA\CAGCAT10\j033607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525" y="4797152"/>
            <a:ext cx="1760899" cy="178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0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5313" y="18864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繁星推薦入學</a:t>
            </a:r>
            <a:r>
              <a:rPr lang="en-US" altLang="zh-TW" dirty="0" smtClean="0">
                <a:latin typeface="王漢宗特圓體繁" pitchFamily="18" charset="-120"/>
                <a:ea typeface="王漢宗特圓體繁" pitchFamily="18" charset="-120"/>
              </a:rPr>
              <a:t>(</a:t>
            </a:r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第一至七類學群</a:t>
            </a:r>
            <a:r>
              <a:rPr lang="en-US" altLang="zh-TW" dirty="0" smtClean="0">
                <a:latin typeface="王漢宗特圓體繁" pitchFamily="18" charset="-120"/>
                <a:ea typeface="王漢宗特圓體繁" pitchFamily="18" charset="-120"/>
              </a:rPr>
              <a:t>) </a:t>
            </a:r>
            <a:br>
              <a:rPr lang="en-US" altLang="zh-TW" dirty="0" smtClean="0">
                <a:latin typeface="王漢宗特圓體繁" pitchFamily="18" charset="-120"/>
                <a:ea typeface="王漢宗特圓體繁" pitchFamily="18" charset="-120"/>
              </a:rPr>
            </a:br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校系分則示例</a:t>
            </a:r>
            <a:endParaRPr lang="zh-TW" altLang="en-US" dirty="0">
              <a:latin typeface="王漢宗特圓體繁" pitchFamily="18" charset="-120"/>
              <a:ea typeface="王漢宗特圓體繁" pitchFamily="18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36908"/>
            <a:ext cx="7923111" cy="319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01242" y="4707653"/>
            <a:ext cx="3082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王漢宗特圓體繁" pitchFamily="18" charset="-120"/>
                <a:ea typeface="王漢宗特圓體繁" pitchFamily="18" charset="-120"/>
              </a:rPr>
              <a:t>*先檢定</a:t>
            </a:r>
          </a:p>
          <a:p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王漢宗特圓體繁" pitchFamily="18" charset="-120"/>
                <a:ea typeface="王漢宗特圓體繁" pitchFamily="18" charset="-120"/>
              </a:rPr>
              <a:t>考生須以欄內校系所訂標準作為進入分發階段門檻。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2914553" y="4548501"/>
            <a:ext cx="62281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*後分發</a:t>
            </a:r>
          </a:p>
          <a:p>
            <a:r>
              <a:rPr lang="en-US" altLang="zh-TW" dirty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1.</a:t>
            </a:r>
            <a:r>
              <a:rPr lang="zh-TW" altLang="en-US" dirty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第一分發比序項目統一訂定為「高中在校</a:t>
            </a:r>
            <a:r>
              <a:rPr lang="zh-TW" altLang="en-US" dirty="0" smtClean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學業</a:t>
            </a:r>
            <a:r>
              <a:rPr lang="zh-TW" altLang="en-US" dirty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成績」</a:t>
            </a:r>
            <a:r>
              <a:rPr lang="zh-TW" altLang="en-US" dirty="0" smtClean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全 </a:t>
            </a:r>
            <a:endParaRPr lang="en-US" altLang="zh-TW" dirty="0" smtClean="0">
              <a:solidFill>
                <a:srgbClr val="FF0000"/>
              </a:solidFill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校</a:t>
            </a:r>
            <a:r>
              <a:rPr lang="zh-TW" altLang="en-US" dirty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排名百分比。</a:t>
            </a:r>
          </a:p>
          <a:p>
            <a:r>
              <a:rPr lang="en-US" altLang="zh-TW" dirty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2.</a:t>
            </a:r>
            <a:r>
              <a:rPr lang="zh-TW" altLang="en-US" dirty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除學測成績、術科考試成績外，亦可以</a:t>
            </a:r>
            <a:r>
              <a:rPr lang="zh-TW" altLang="en-US" dirty="0" smtClean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高中在</a:t>
            </a:r>
            <a:r>
              <a:rPr lang="zh-TW" altLang="en-US" dirty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校各單</a:t>
            </a:r>
            <a:r>
              <a:rPr lang="zh-TW" altLang="en-US" dirty="0" smtClean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科</a:t>
            </a:r>
            <a:endParaRPr lang="en-US" altLang="zh-TW" dirty="0" smtClean="0">
              <a:solidFill>
                <a:srgbClr val="FF0000"/>
              </a:solidFill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成績</a:t>
            </a:r>
            <a:r>
              <a:rPr lang="zh-TW" altLang="en-US" dirty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全校排名百分比作為比序項目。</a:t>
            </a:r>
          </a:p>
          <a:p>
            <a:r>
              <a:rPr lang="en-US" altLang="zh-TW" dirty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3.</a:t>
            </a:r>
            <a:r>
              <a:rPr lang="zh-TW" altLang="en-US" dirty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各大學於第一至第三類學群、第四類學群</a:t>
            </a:r>
            <a:r>
              <a:rPr lang="zh-TW" altLang="en-US" dirty="0" smtClean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、第五</a:t>
            </a:r>
            <a:r>
              <a:rPr lang="zh-TW" altLang="en-US" dirty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類學群</a:t>
            </a:r>
            <a:r>
              <a:rPr lang="zh-TW" altLang="en-US" dirty="0" smtClean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、</a:t>
            </a:r>
            <a:endParaRPr lang="en-US" altLang="zh-TW" dirty="0" smtClean="0">
              <a:solidFill>
                <a:srgbClr val="FF0000"/>
              </a:solidFill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第六</a:t>
            </a:r>
            <a:r>
              <a:rPr lang="zh-TW" altLang="en-US" dirty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類學群、第七類學群分別</a:t>
            </a:r>
            <a:r>
              <a:rPr lang="zh-TW" altLang="en-US" dirty="0" smtClean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錄取</a:t>
            </a:r>
            <a:r>
              <a:rPr lang="zh-TW" altLang="en-US" dirty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同一推薦學校學生</a:t>
            </a:r>
            <a:r>
              <a:rPr lang="zh-TW" altLang="en-US" dirty="0" smtClean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各</a:t>
            </a:r>
            <a:endParaRPr lang="en-US" altLang="zh-TW" dirty="0" smtClean="0">
              <a:solidFill>
                <a:srgbClr val="FF0000"/>
              </a:solidFill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以</a:t>
            </a:r>
            <a:r>
              <a:rPr lang="en-US" altLang="zh-TW" dirty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1</a:t>
            </a:r>
            <a:r>
              <a:rPr lang="zh-TW" altLang="en-US" dirty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名為限（第二輪</a:t>
            </a:r>
            <a:r>
              <a:rPr lang="zh-TW" altLang="en-US" dirty="0" smtClean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分發</a:t>
            </a:r>
            <a:r>
              <a:rPr lang="zh-TW" altLang="en-US" dirty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除外）。</a:t>
            </a:r>
          </a:p>
        </p:txBody>
      </p:sp>
    </p:spTree>
    <p:extLst>
      <p:ext uri="{BB962C8B-B14F-4D97-AF65-F5344CB8AC3E}">
        <p14:creationId xmlns:p14="http://schemas.microsoft.com/office/powerpoint/2010/main" val="184916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繁星推薦入學</a:t>
            </a:r>
            <a:r>
              <a:rPr lang="en-US" altLang="zh-TW" dirty="0" smtClean="0">
                <a:latin typeface="王漢宗特圓體繁" pitchFamily="18" charset="-120"/>
                <a:ea typeface="王漢宗特圓體繁" pitchFamily="18" charset="-120"/>
              </a:rPr>
              <a:t>(</a:t>
            </a:r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第八類學群</a:t>
            </a:r>
            <a:r>
              <a:rPr lang="en-US" altLang="zh-TW" dirty="0" smtClean="0">
                <a:latin typeface="王漢宗特圓體繁" pitchFamily="18" charset="-120"/>
                <a:ea typeface="王漢宗特圓體繁" pitchFamily="18" charset="-120"/>
              </a:rPr>
              <a:t>) </a:t>
            </a:r>
            <a:br>
              <a:rPr lang="en-US" altLang="zh-TW" dirty="0" smtClean="0">
                <a:latin typeface="王漢宗特圓體繁" pitchFamily="18" charset="-120"/>
                <a:ea typeface="王漢宗特圓體繁" pitchFamily="18" charset="-120"/>
              </a:rPr>
            </a:br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校系分則示例</a:t>
            </a:r>
            <a:r>
              <a:rPr lang="en-US" altLang="zh-TW" dirty="0" smtClean="0">
                <a:latin typeface="王漢宗特圓體繁" pitchFamily="18" charset="-120"/>
                <a:ea typeface="王漢宗特圓體繁" pitchFamily="18" charset="-120"/>
              </a:rPr>
              <a:t/>
            </a:r>
            <a:br>
              <a:rPr lang="en-US" altLang="zh-TW" dirty="0" smtClean="0">
                <a:latin typeface="王漢宗特圓體繁" pitchFamily="18" charset="-120"/>
                <a:ea typeface="王漢宗特圓體繁" pitchFamily="18" charset="-120"/>
              </a:rPr>
            </a:br>
            <a:endParaRPr lang="zh-TW" altLang="en-US" dirty="0">
              <a:latin typeface="王漢宗特圓體繁" pitchFamily="18" charset="-120"/>
              <a:ea typeface="王漢宗特圓體繁" pitchFamily="18" charset="-12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20734"/>
            <a:ext cx="7632848" cy="363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0296" y="5157192"/>
            <a:ext cx="6937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chemeClr val="accent2"/>
                </a:solidFill>
              </a:rPr>
              <a:t>*先篩選</a:t>
            </a:r>
            <a:r>
              <a:rPr lang="en-US" altLang="zh-TW" b="1" dirty="0" smtClean="0">
                <a:solidFill>
                  <a:schemeClr val="accent2"/>
                </a:solidFill>
              </a:rPr>
              <a:t>(</a:t>
            </a:r>
            <a:r>
              <a:rPr lang="zh-TW" altLang="en-US" b="1" dirty="0" smtClean="0">
                <a:solidFill>
                  <a:schemeClr val="accent2"/>
                </a:solidFill>
              </a:rPr>
              <a:t>篩選程序為先檢定、後比序</a:t>
            </a:r>
            <a:r>
              <a:rPr lang="en-US" altLang="zh-TW" b="1" dirty="0" smtClean="0">
                <a:solidFill>
                  <a:schemeClr val="accent2"/>
                </a:solidFill>
              </a:rPr>
              <a:t>)</a:t>
            </a:r>
          </a:p>
          <a:p>
            <a:r>
              <a:rPr lang="en-US" altLang="zh-TW" b="1" dirty="0" smtClean="0">
                <a:solidFill>
                  <a:schemeClr val="accent2"/>
                </a:solidFill>
              </a:rPr>
              <a:t>1.</a:t>
            </a:r>
            <a:r>
              <a:rPr lang="zh-TW" altLang="en-US" b="1" dirty="0" smtClean="0">
                <a:solidFill>
                  <a:schemeClr val="accent2"/>
                </a:solidFill>
              </a:rPr>
              <a:t>第一分發比序項目統一訂定為「在校學業成績」全校排名百分比。</a:t>
            </a:r>
          </a:p>
          <a:p>
            <a:r>
              <a:rPr lang="en-US" altLang="zh-TW" b="1" dirty="0" smtClean="0">
                <a:solidFill>
                  <a:schemeClr val="accent2"/>
                </a:solidFill>
              </a:rPr>
              <a:t>2.</a:t>
            </a:r>
            <a:r>
              <a:rPr lang="zh-TW" altLang="en-US" b="1" dirty="0" smtClean="0">
                <a:solidFill>
                  <a:schemeClr val="accent2"/>
                </a:solidFill>
              </a:rPr>
              <a:t>除學測成績、術科考試成績外，亦可以高中在校各單科成績全校  </a:t>
            </a:r>
            <a:endParaRPr lang="en-US" altLang="zh-TW" b="1" dirty="0" smtClean="0">
              <a:solidFill>
                <a:schemeClr val="accent2"/>
              </a:solidFill>
            </a:endParaRPr>
          </a:p>
          <a:p>
            <a:r>
              <a:rPr lang="zh-TW" altLang="en-US" b="1" dirty="0">
                <a:solidFill>
                  <a:schemeClr val="accent2"/>
                </a:solidFill>
              </a:rPr>
              <a:t> </a:t>
            </a:r>
            <a:r>
              <a:rPr lang="zh-TW" altLang="en-US" b="1" dirty="0" smtClean="0">
                <a:solidFill>
                  <a:schemeClr val="accent2"/>
                </a:solidFill>
              </a:rPr>
              <a:t>  排名百分比作為比序項目。</a:t>
            </a:r>
          </a:p>
          <a:p>
            <a:r>
              <a:rPr lang="en-US" altLang="zh-TW" b="1" dirty="0" smtClean="0">
                <a:solidFill>
                  <a:schemeClr val="accent2"/>
                </a:solidFill>
              </a:rPr>
              <a:t>3.</a:t>
            </a:r>
            <a:r>
              <a:rPr lang="zh-TW" altLang="en-US" b="1" dirty="0" smtClean="0">
                <a:solidFill>
                  <a:schemeClr val="accent2"/>
                </a:solidFill>
              </a:rPr>
              <a:t>各大學對同一推薦學校之通過篩選學生以</a:t>
            </a:r>
            <a:r>
              <a:rPr lang="en-US" altLang="zh-TW" b="1" dirty="0" smtClean="0">
                <a:solidFill>
                  <a:schemeClr val="accent2"/>
                </a:solidFill>
              </a:rPr>
              <a:t>1</a:t>
            </a:r>
            <a:r>
              <a:rPr lang="zh-TW" altLang="en-US" b="1" dirty="0" smtClean="0">
                <a:solidFill>
                  <a:schemeClr val="accent2"/>
                </a:solidFill>
              </a:rPr>
              <a:t>名為限（第</a:t>
            </a:r>
            <a:r>
              <a:rPr lang="en-US" altLang="zh-TW" b="1" dirty="0" smtClean="0">
                <a:solidFill>
                  <a:schemeClr val="accent2"/>
                </a:solidFill>
              </a:rPr>
              <a:t>2</a:t>
            </a:r>
            <a:r>
              <a:rPr lang="zh-TW" altLang="en-US" b="1" dirty="0" smtClean="0">
                <a:solidFill>
                  <a:schemeClr val="accent2"/>
                </a:solidFill>
              </a:rPr>
              <a:t>輪比序</a:t>
            </a:r>
            <a:r>
              <a:rPr lang="zh-TW" altLang="en-US" b="1" dirty="0" smtClean="0">
                <a:solidFill>
                  <a:schemeClr val="accent2"/>
                </a:solidFill>
              </a:rPr>
              <a:t>除外。</a:t>
            </a:r>
            <a:endParaRPr lang="zh-TW" altLang="en-US" b="1" dirty="0" smtClean="0">
              <a:solidFill>
                <a:schemeClr val="accent2"/>
              </a:solidFill>
            </a:endParaRPr>
          </a:p>
          <a:p>
            <a:endParaRPr lang="zh-TW" altLang="en-US" b="1" dirty="0">
              <a:solidFill>
                <a:schemeClr val="accent2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164288" y="5267543"/>
            <a:ext cx="1800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*後甄試</a:t>
            </a:r>
          </a:p>
          <a:p>
            <a:r>
              <a:rPr lang="zh-TW" altLang="en-US" dirty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甄試項目一律</a:t>
            </a:r>
            <a:r>
              <a:rPr lang="zh-TW" altLang="en-US" dirty="0" smtClean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以</a:t>
            </a:r>
            <a:endParaRPr lang="en-US" altLang="zh-TW" dirty="0" smtClean="0">
              <a:solidFill>
                <a:srgbClr val="FF0000"/>
              </a:solidFill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面試方式</a:t>
            </a:r>
            <a:r>
              <a:rPr lang="zh-TW" altLang="en-US" dirty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進行。</a:t>
            </a:r>
          </a:p>
        </p:txBody>
      </p:sp>
    </p:spTree>
    <p:extLst>
      <p:ext uri="{BB962C8B-B14F-4D97-AF65-F5344CB8AC3E}">
        <p14:creationId xmlns:p14="http://schemas.microsoft.com/office/powerpoint/2010/main" val="108472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987" y="62068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個人申請</a:t>
            </a:r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入學</a:t>
            </a:r>
            <a:r>
              <a:rPr lang="en-US" altLang="zh-TW" dirty="0" smtClean="0">
                <a:latin typeface="王漢宗特圓體繁" pitchFamily="18" charset="-120"/>
                <a:ea typeface="王漢宗特圓體繁" pitchFamily="18" charset="-120"/>
              </a:rPr>
              <a:t>-</a:t>
            </a:r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考生申請條件</a:t>
            </a:r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/>
            </a:r>
            <a:b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</a:br>
            <a:endParaRPr lang="zh-TW" altLang="en-US" dirty="0">
              <a:latin typeface="王漢宗特圓體繁" pitchFamily="18" charset="-120"/>
              <a:ea typeface="王漢宗特圓體繁" pitchFamily="18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552" y="2564904"/>
            <a:ext cx="82089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一、申請資格</a:t>
            </a:r>
          </a:p>
          <a:p>
            <a:r>
              <a:rPr lang="en-US" altLang="zh-TW" sz="2000" dirty="0" smtClean="0">
                <a:latin typeface="王漢宗特圓體繁" pitchFamily="18" charset="-120"/>
                <a:ea typeface="王漢宗特圓體繁" pitchFamily="18" charset="-120"/>
              </a:rPr>
              <a:t>1.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國內外公立或已立案之私立高級中學、高級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職業學校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以上之應屆或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已</a:t>
            </a:r>
            <a:endParaRPr lang="en-US" altLang="zh-TW" sz="20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畢業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學生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。</a:t>
            </a:r>
            <a:endParaRPr lang="en-US" altLang="zh-TW" sz="20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en-US" altLang="zh-TW" sz="2000" dirty="0" smtClean="0">
                <a:latin typeface="王漢宗特圓體繁" pitchFamily="18" charset="-120"/>
                <a:ea typeface="王漢宗特圓體繁" pitchFamily="18" charset="-120"/>
              </a:rPr>
              <a:t>2.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學科能力測驗或校系要求之術科考試有任一考科</a:t>
            </a:r>
          </a:p>
          <a:p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  為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零級分者</a:t>
            </a:r>
            <a:r>
              <a:rPr lang="en-US" altLang="zh-TW" sz="2000" dirty="0" smtClean="0">
                <a:latin typeface="王漢宗特圓體繁" pitchFamily="18" charset="-120"/>
                <a:ea typeface="王漢宗特圓體繁" pitchFamily="18" charset="-120"/>
              </a:rPr>
              <a:t>(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缺考、未報考成績以零級分計</a:t>
            </a:r>
            <a:r>
              <a:rPr lang="en-US" altLang="zh-TW" sz="2000" dirty="0" smtClean="0">
                <a:latin typeface="王漢宗特圓體繁" pitchFamily="18" charset="-120"/>
                <a:ea typeface="王漢宗特圓體繁" pitchFamily="18" charset="-120"/>
              </a:rPr>
              <a:t>)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，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不具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申請資格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。</a:t>
            </a:r>
            <a:endParaRPr lang="en-US" altLang="zh-TW" sz="20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endParaRPr lang="zh-TW" altLang="en-US" sz="20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en-US" altLang="zh-TW" sz="2000" dirty="0" smtClean="0">
                <a:latin typeface="王漢宗特圓體繁" pitchFamily="18" charset="-120"/>
                <a:ea typeface="王漢宗特圓體繁" pitchFamily="18" charset="-120"/>
              </a:rPr>
              <a:t>※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大學「繁星推薦」入學第一類學群至第七類學群錄取生及「大學辦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理</a:t>
            </a:r>
            <a:endParaRPr lang="en-US" altLang="zh-TW" sz="20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特殊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選才招生試辦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計畫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」錄取且未依限放棄入學資格之考生一律不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得</a:t>
            </a:r>
            <a:endParaRPr lang="en-US" altLang="zh-TW" sz="20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參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加個人申請」報名。</a:t>
            </a:r>
          </a:p>
          <a:p>
            <a:r>
              <a:rPr lang="en-US" altLang="zh-TW" sz="2000" dirty="0" smtClean="0">
                <a:latin typeface="王漢宗特圓體繁" pitchFamily="18" charset="-120"/>
                <a:ea typeface="王漢宗特圓體繁" pitchFamily="18" charset="-120"/>
              </a:rPr>
              <a:t>※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通過「繁星推薦」入學第八類學群第一階段篩選之考生，不得再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報名</a:t>
            </a:r>
            <a:endParaRPr lang="en-US" altLang="zh-TW" sz="20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同一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所大學之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醫學系。</a:t>
            </a:r>
            <a:endParaRPr lang="zh-TW" altLang="en-US" sz="2000" dirty="0" smtClean="0">
              <a:latin typeface="王漢宗特圓體繁" pitchFamily="18" charset="-120"/>
              <a:ea typeface="王漢宗特圓體繁" pitchFamily="18" charset="-120"/>
            </a:endParaRPr>
          </a:p>
        </p:txBody>
      </p:sp>
      <p:pic>
        <p:nvPicPr>
          <p:cNvPr id="14338" name="Picture 2" descr="C:\Program Files (x86)\Microsoft Office\MEDIA\CAGCAT10\j015776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532" y="1268760"/>
            <a:ext cx="1434927" cy="144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0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個人申請</a:t>
            </a:r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入學</a:t>
            </a:r>
            <a:r>
              <a:rPr lang="en-US" altLang="zh-TW" dirty="0" smtClean="0">
                <a:latin typeface="王漢宗特圓體繁" pitchFamily="18" charset="-120"/>
                <a:ea typeface="王漢宗特圓體繁" pitchFamily="18" charset="-120"/>
              </a:rPr>
              <a:t>-</a:t>
            </a:r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申請校系數</a:t>
            </a:r>
            <a:r>
              <a:rPr lang="en-US" altLang="zh-TW" dirty="0" smtClean="0">
                <a:latin typeface="王漢宗特圓體繁" pitchFamily="18" charset="-120"/>
                <a:ea typeface="王漢宗特圓體繁" pitchFamily="18" charset="-120"/>
              </a:rPr>
              <a:t/>
            </a:r>
            <a:br>
              <a:rPr lang="en-US" altLang="zh-TW" dirty="0" smtClean="0">
                <a:latin typeface="王漢宗特圓體繁" pitchFamily="18" charset="-120"/>
                <a:ea typeface="王漢宗特圓體繁" pitchFamily="18" charset="-120"/>
              </a:rPr>
            </a:br>
            <a:endParaRPr lang="zh-TW" altLang="en-US" dirty="0">
              <a:latin typeface="王漢宗特圓體繁" pitchFamily="18" charset="-120"/>
              <a:ea typeface="王漢宗特圓體繁" pitchFamily="18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59632" y="2780928"/>
            <a:ext cx="70567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一、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報名方式</a:t>
            </a:r>
            <a:r>
              <a:rPr lang="en-US" altLang="zh-TW" sz="2000" dirty="0" smtClean="0">
                <a:latin typeface="王漢宗特圓體繁" pitchFamily="18" charset="-120"/>
                <a:ea typeface="王漢宗特圓體繁" pitchFamily="18" charset="-120"/>
              </a:rPr>
              <a:t>:</a:t>
            </a:r>
          </a:p>
          <a:p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   得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參加學校代辦的集體報名，亦得個別網路報名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。</a:t>
            </a:r>
            <a:endParaRPr lang="en-US" altLang="zh-TW" sz="20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endParaRPr lang="zh-TW" altLang="en-US" sz="2000" dirty="0"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二、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報名校系數</a:t>
            </a:r>
            <a:r>
              <a:rPr lang="en-US" altLang="zh-TW" sz="2000" dirty="0" smtClean="0">
                <a:latin typeface="王漢宗特圓體繁" pitchFamily="18" charset="-120"/>
                <a:ea typeface="王漢宗特圓體繁" pitchFamily="18" charset="-120"/>
              </a:rPr>
              <a:t>:</a:t>
            </a:r>
          </a:p>
          <a:p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   每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名考生可報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6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個校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系</a:t>
            </a:r>
            <a:endParaRPr lang="en-US" altLang="zh-TW" sz="20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endParaRPr lang="zh-TW" altLang="en-US" sz="2000" dirty="0">
              <a:solidFill>
                <a:srgbClr val="FF0000"/>
              </a:solidFill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sz="2000" dirty="0" smtClean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*考生</a:t>
            </a:r>
            <a:r>
              <a:rPr lang="zh-TW" altLang="en-US" sz="2000" dirty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於報名時，應審慎考量所申請校系第二</a:t>
            </a:r>
            <a:r>
              <a:rPr lang="zh-TW" altLang="en-US" sz="2000" dirty="0" smtClean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階段</a:t>
            </a:r>
            <a:endParaRPr lang="en-US" altLang="zh-TW" sz="2000" dirty="0" smtClean="0">
              <a:solidFill>
                <a:srgbClr val="FF0000"/>
              </a:solidFill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sz="2000" dirty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sz="2000" dirty="0" smtClean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面試</a:t>
            </a:r>
            <a:r>
              <a:rPr lang="zh-TW" altLang="en-US" sz="2000" dirty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日期是否有重疊情況</a:t>
            </a:r>
            <a:r>
              <a:rPr lang="zh-TW" altLang="en-US" sz="2000" dirty="0" smtClean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。</a:t>
            </a:r>
            <a:endParaRPr lang="en-US" altLang="zh-TW" sz="2000" dirty="0">
              <a:solidFill>
                <a:srgbClr val="FF0000"/>
              </a:solidFill>
              <a:latin typeface="王漢宗特圓體繁" pitchFamily="18" charset="-120"/>
              <a:ea typeface="王漢宗特圓體繁" pitchFamily="18" charset="-120"/>
            </a:endParaRPr>
          </a:p>
        </p:txBody>
      </p:sp>
      <p:pic>
        <p:nvPicPr>
          <p:cNvPr id="15362" name="Picture 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62803"/>
            <a:ext cx="1795882" cy="183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53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個人申請入學</a:t>
            </a:r>
            <a:r>
              <a:rPr lang="en-US" altLang="zh-TW" dirty="0" smtClean="0">
                <a:latin typeface="王漢宗特圓體繁" pitchFamily="18" charset="-120"/>
                <a:ea typeface="王漢宗特圓體繁" pitchFamily="18" charset="-120"/>
              </a:rPr>
              <a:t>-</a:t>
            </a:r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大學招生原則</a:t>
            </a:r>
            <a:endParaRPr lang="zh-TW" altLang="en-US" dirty="0">
              <a:latin typeface="王漢宗特圓體繁" pitchFamily="18" charset="-120"/>
              <a:ea typeface="王漢宗特圓體繁" pitchFamily="18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19672" y="2492897"/>
            <a:ext cx="6246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一、考生對同一大學得否申請多個學系，由大學自訂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。</a:t>
            </a:r>
            <a:endParaRPr lang="en-US" altLang="zh-TW" sz="20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endParaRPr lang="zh-TW" altLang="en-US" sz="20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二、大學校系自訂第一階段檢定項目、倍率篩選名額</a:t>
            </a:r>
          </a:p>
          <a:p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   （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以招生名額</a:t>
            </a:r>
            <a:r>
              <a:rPr lang="en-US" altLang="zh-TW" sz="2000" dirty="0" smtClean="0">
                <a:latin typeface="王漢宗特圓體繁" pitchFamily="18" charset="-120"/>
                <a:ea typeface="王漢宗特圓體繁" pitchFamily="18" charset="-120"/>
              </a:rPr>
              <a:t>3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倍或不超過</a:t>
            </a:r>
            <a:r>
              <a:rPr lang="en-US" altLang="zh-TW" sz="2000" dirty="0" smtClean="0">
                <a:latin typeface="王漢宗特圓體繁" pitchFamily="18" charset="-120"/>
                <a:ea typeface="王漢宗特圓體繁" pitchFamily="18" charset="-120"/>
              </a:rPr>
              <a:t>50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名為原則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）</a:t>
            </a:r>
            <a:endParaRPr lang="en-US" altLang="zh-TW" sz="20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   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第二階段甄試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項目</a:t>
            </a:r>
            <a:r>
              <a:rPr lang="en-US" altLang="zh-TW" sz="2000" dirty="0" smtClean="0">
                <a:latin typeface="王漢宗特圓體繁" pitchFamily="18" charset="-120"/>
                <a:ea typeface="王漢宗特圓體繁" pitchFamily="18" charset="-120"/>
              </a:rPr>
              <a:t>(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書面審查、小論文及面試等）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。</a:t>
            </a:r>
            <a:endParaRPr lang="en-US" altLang="zh-TW" sz="20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endParaRPr lang="zh-TW" altLang="en-US" sz="20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三、大學校系自訂學科能力測驗成績、術科考試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成績</a:t>
            </a:r>
            <a:endParaRPr lang="en-US" altLang="zh-TW" sz="20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   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及指定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項目甄試成績之佔分比例</a:t>
            </a:r>
            <a:r>
              <a:rPr lang="en-US" altLang="zh-TW" sz="2000" dirty="0" smtClean="0">
                <a:latin typeface="王漢宗特圓體繁" pitchFamily="18" charset="-120"/>
                <a:ea typeface="王漢宗特圓體繁" pitchFamily="18" charset="-120"/>
              </a:rPr>
              <a:t>(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學科能力測驗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成</a:t>
            </a:r>
            <a:endParaRPr lang="en-US" altLang="zh-TW" sz="20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   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績佔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甄選總成績之比例不應超過百分之</a:t>
            </a:r>
            <a:r>
              <a:rPr lang="en-US" altLang="zh-TW" sz="2000" dirty="0" smtClean="0">
                <a:latin typeface="王漢宗特圓體繁" pitchFamily="18" charset="-120"/>
                <a:ea typeface="王漢宗特圓體繁" pitchFamily="18" charset="-120"/>
              </a:rPr>
              <a:t>50)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。</a:t>
            </a:r>
            <a:endParaRPr lang="zh-TW" altLang="en-US" sz="2000" dirty="0" smtClean="0">
              <a:latin typeface="王漢宗特圓體繁" pitchFamily="18" charset="-120"/>
              <a:ea typeface="王漢宗特圓體繁" pitchFamily="18" charset="-120"/>
            </a:endParaRPr>
          </a:p>
        </p:txBody>
      </p:sp>
      <p:pic>
        <p:nvPicPr>
          <p:cNvPr id="16386" name="Picture 2" descr="C:\Program Files (x86)\Microsoft Office\MEDIA\CAGCAT10\j019581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1128"/>
            <a:ext cx="1773022" cy="182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62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個人申請</a:t>
            </a:r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入學</a:t>
            </a:r>
            <a:r>
              <a:rPr lang="en-US" altLang="zh-TW" dirty="0" smtClean="0">
                <a:latin typeface="王漢宗特圓體繁" pitchFamily="18" charset="-120"/>
                <a:ea typeface="王漢宗特圓體繁" pitchFamily="18" charset="-120"/>
              </a:rPr>
              <a:t>-</a:t>
            </a:r>
            <a:r>
              <a:rPr lang="zh-TW" altLang="en-US" dirty="0" smtClean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第一階甄試方式</a:t>
            </a:r>
            <a:endParaRPr lang="zh-TW" altLang="en-US" dirty="0">
              <a:solidFill>
                <a:srgbClr val="FF0000"/>
              </a:solidFill>
              <a:latin typeface="王漢宗特圓體繁" pitchFamily="18" charset="-120"/>
              <a:ea typeface="王漢宗特圓體繁" pitchFamily="18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6248" y="1533465"/>
            <a:ext cx="84969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latin typeface="王漢宗特圓體繁" pitchFamily="18" charset="-120"/>
                <a:ea typeface="王漢宗特圓體繁" pitchFamily="18" charset="-120"/>
              </a:rPr>
              <a:t>(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一</a:t>
            </a:r>
            <a:r>
              <a:rPr lang="en-US" altLang="zh-TW" sz="2000" dirty="0" smtClean="0">
                <a:latin typeface="王漢宗特圓體繁" pitchFamily="18" charset="-120"/>
                <a:ea typeface="王漢宗特圓體繁" pitchFamily="18" charset="-120"/>
              </a:rPr>
              <a:t>).『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進行第一階段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』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篩選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:</a:t>
            </a:r>
            <a:r>
              <a:rPr lang="zh-TW" altLang="en-US" sz="2000" dirty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先</a:t>
            </a:r>
            <a:r>
              <a:rPr lang="en-US" altLang="zh-TW" sz="2000" dirty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【</a:t>
            </a:r>
            <a:r>
              <a:rPr lang="zh-TW" altLang="en-US" sz="2000" dirty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檢定標準</a:t>
            </a:r>
            <a:r>
              <a:rPr lang="en-US" altLang="zh-TW" sz="2000" dirty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】</a:t>
            </a:r>
            <a:r>
              <a:rPr lang="zh-TW" altLang="en-US" sz="2000" dirty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篩選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，達檢定標準者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，</a:t>
            </a:r>
            <a:endParaRPr lang="en-US" altLang="zh-TW" sz="20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     方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能參加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次項之</a:t>
            </a:r>
            <a:r>
              <a:rPr lang="zh-TW" altLang="en-US" sz="2000" dirty="0" smtClean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後</a:t>
            </a:r>
            <a:r>
              <a:rPr lang="en-US" altLang="zh-TW" sz="2000" dirty="0" smtClean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【</a:t>
            </a:r>
            <a:r>
              <a:rPr lang="zh-TW" altLang="en-US" sz="2000" dirty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倍率篩選</a:t>
            </a:r>
            <a:r>
              <a:rPr lang="en-US" altLang="zh-TW" sz="2000" dirty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】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。</a:t>
            </a:r>
          </a:p>
          <a:p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    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1.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學測及術科檢定標準分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: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頂標、前標、均標、後標、底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標</a:t>
            </a:r>
            <a:endParaRPr lang="en-US" altLang="zh-TW" sz="20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   </a:t>
            </a:r>
            <a:r>
              <a:rPr lang="en-US" altLang="zh-TW" sz="2000" dirty="0" smtClean="0">
                <a:latin typeface="王漢宗特圓體繁" pitchFamily="18" charset="-120"/>
                <a:ea typeface="王漢宗特圓體繁" pitchFamily="18" charset="-120"/>
              </a:rPr>
              <a:t>2.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高中英語聽力測驗檢定標準分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: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「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A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」「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B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」「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C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」「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F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」級四種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:</a:t>
            </a:r>
          </a:p>
          <a:p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     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 成績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三年內有效並可擇優採計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。</a:t>
            </a:r>
            <a:endParaRPr lang="en-US" altLang="zh-TW" sz="20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endParaRPr lang="zh-TW" altLang="en-US" sz="2000" dirty="0"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   </a:t>
            </a:r>
            <a:r>
              <a:rPr lang="en-US" altLang="zh-TW" sz="2000" dirty="0" smtClean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【</a:t>
            </a:r>
            <a:r>
              <a:rPr lang="zh-TW" altLang="en-US" sz="2000" dirty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倍率篩選</a:t>
            </a:r>
            <a:r>
              <a:rPr lang="en-US" altLang="zh-TW" sz="2000" dirty="0" smtClean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】</a:t>
            </a:r>
          </a:p>
          <a:p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    以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招生名額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3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倍或不超過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50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名為原則，限定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進入</a:t>
            </a:r>
            <a:endParaRPr lang="en-US" altLang="zh-TW" sz="20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   第二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階參加面試的人數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。</a:t>
            </a:r>
            <a:endParaRPr lang="en-US" altLang="zh-TW" sz="20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endParaRPr lang="zh-TW" altLang="en-US" sz="2000" dirty="0"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如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: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國立成功大學外國語文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系篩選倍率</a:t>
            </a:r>
            <a:r>
              <a:rPr lang="en-US" altLang="zh-TW" sz="2000" dirty="0" smtClean="0">
                <a:latin typeface="王漢宗特圓體繁" pitchFamily="18" charset="-120"/>
                <a:ea typeface="王漢宗特圓體繁" pitchFamily="18" charset="-120"/>
              </a:rPr>
              <a:t>: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國文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4 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英文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3 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社會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5 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總級分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6</a:t>
            </a:r>
          </a:p>
          <a:p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     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先根據總級分倍率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6*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招生名額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13=78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人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(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依級分高低錄取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)</a:t>
            </a:r>
          </a:p>
          <a:p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     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再根據社會倍率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5*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招生名額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13=65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人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(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從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78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人中再篩選出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65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人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)</a:t>
            </a:r>
          </a:p>
          <a:p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     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再根據國文倍率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4*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招生名額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13=52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人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(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從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65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人中再篩選出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52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人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)</a:t>
            </a:r>
          </a:p>
          <a:p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     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最後根據英文倍率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3*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招生名額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13=39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人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(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從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52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人中再篩選出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39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人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) </a:t>
            </a:r>
          </a:p>
          <a:p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     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最後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39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人通過第一階進入到第二階 </a:t>
            </a:r>
          </a:p>
          <a:p>
            <a:endParaRPr lang="zh-TW" altLang="en-US" sz="2000" dirty="0">
              <a:latin typeface="王漢宗特圓體繁" pitchFamily="18" charset="-120"/>
              <a:ea typeface="王漢宗特圓體繁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464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936104"/>
          </a:xfrm>
        </p:spPr>
        <p:txBody>
          <a:bodyPr/>
          <a:lstStyle/>
          <a:p>
            <a:r>
              <a:rPr lang="zh-TW" altLang="en-US" dirty="0">
                <a:latin typeface="王漢宗特圓體繁" pitchFamily="18" charset="-120"/>
                <a:ea typeface="王漢宗特圓體繁" pitchFamily="18" charset="-120"/>
              </a:rPr>
              <a:t>個人申請入學</a:t>
            </a:r>
            <a:r>
              <a:rPr lang="en-US" altLang="zh-TW" dirty="0">
                <a:latin typeface="王漢宗特圓體繁" pitchFamily="18" charset="-120"/>
                <a:ea typeface="王漢宗特圓體繁" pitchFamily="18" charset="-120"/>
              </a:rPr>
              <a:t>-</a:t>
            </a:r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第二階</a:t>
            </a:r>
            <a:r>
              <a:rPr lang="zh-TW" altLang="en-US" dirty="0">
                <a:latin typeface="王漢宗特圓體繁" pitchFamily="18" charset="-120"/>
                <a:ea typeface="王漢宗特圓體繁" pitchFamily="18" charset="-120"/>
              </a:rPr>
              <a:t>甄試方式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14054138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16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57175"/>
            <a:ext cx="5614987" cy="634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133897" y="570141"/>
            <a:ext cx="629816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500" b="1" dirty="0" smtClean="0">
                <a:solidFill>
                  <a:srgbClr val="0033CC"/>
                </a:solidFill>
              </a:rPr>
              <a:t>106</a:t>
            </a:r>
          </a:p>
          <a:p>
            <a:r>
              <a:rPr lang="zh-TW" altLang="en-US" sz="2500" b="1" dirty="0" smtClean="0">
                <a:solidFill>
                  <a:srgbClr val="0033CC"/>
                </a:solidFill>
              </a:rPr>
              <a:t>學</a:t>
            </a:r>
          </a:p>
          <a:p>
            <a:r>
              <a:rPr lang="zh-TW" altLang="en-US" sz="2500" b="1" dirty="0" smtClean="0">
                <a:solidFill>
                  <a:srgbClr val="0033CC"/>
                </a:solidFill>
              </a:rPr>
              <a:t>年</a:t>
            </a:r>
          </a:p>
          <a:p>
            <a:r>
              <a:rPr lang="zh-TW" altLang="en-US" sz="2500" b="1" dirty="0" smtClean="0">
                <a:solidFill>
                  <a:srgbClr val="0033CC"/>
                </a:solidFill>
              </a:rPr>
              <a:t>度</a:t>
            </a:r>
          </a:p>
          <a:p>
            <a:r>
              <a:rPr lang="zh-TW" altLang="en-US" sz="2500" b="1" dirty="0" smtClean="0">
                <a:solidFill>
                  <a:srgbClr val="0033CC"/>
                </a:solidFill>
              </a:rPr>
              <a:t>大</a:t>
            </a:r>
          </a:p>
          <a:p>
            <a:r>
              <a:rPr lang="zh-TW" altLang="en-US" sz="2500" b="1" dirty="0" smtClean="0">
                <a:solidFill>
                  <a:srgbClr val="0033CC"/>
                </a:solidFill>
              </a:rPr>
              <a:t>學</a:t>
            </a:r>
          </a:p>
          <a:p>
            <a:r>
              <a:rPr lang="zh-TW" altLang="en-US" sz="2500" b="1" dirty="0" smtClean="0">
                <a:solidFill>
                  <a:srgbClr val="0033CC"/>
                </a:solidFill>
              </a:rPr>
              <a:t>多</a:t>
            </a:r>
          </a:p>
          <a:p>
            <a:r>
              <a:rPr lang="zh-TW" altLang="en-US" sz="2500" b="1" dirty="0" smtClean="0">
                <a:solidFill>
                  <a:srgbClr val="0033CC"/>
                </a:solidFill>
              </a:rPr>
              <a:t>元</a:t>
            </a:r>
          </a:p>
          <a:p>
            <a:r>
              <a:rPr lang="zh-TW" altLang="en-US" sz="2500" b="1" dirty="0" smtClean="0">
                <a:solidFill>
                  <a:srgbClr val="0033CC"/>
                </a:solidFill>
              </a:rPr>
              <a:t>入</a:t>
            </a:r>
          </a:p>
          <a:p>
            <a:r>
              <a:rPr lang="zh-TW" altLang="en-US" sz="2500" b="1" dirty="0" smtClean="0">
                <a:solidFill>
                  <a:srgbClr val="0033CC"/>
                </a:solidFill>
              </a:rPr>
              <a:t>學</a:t>
            </a:r>
          </a:p>
          <a:p>
            <a:r>
              <a:rPr lang="zh-TW" altLang="en-US" sz="2500" b="1" dirty="0" smtClean="0">
                <a:solidFill>
                  <a:srgbClr val="0033CC"/>
                </a:solidFill>
              </a:rPr>
              <a:t>方</a:t>
            </a:r>
          </a:p>
          <a:p>
            <a:r>
              <a:rPr lang="zh-TW" altLang="en-US" sz="2500" b="1" dirty="0" smtClean="0">
                <a:solidFill>
                  <a:srgbClr val="0033CC"/>
                </a:solidFill>
              </a:rPr>
              <a:t>案</a:t>
            </a:r>
          </a:p>
          <a:p>
            <a:r>
              <a:rPr lang="zh-TW" altLang="en-US" sz="2500" b="1" dirty="0" smtClean="0">
                <a:solidFill>
                  <a:srgbClr val="0033CC"/>
                </a:solidFill>
              </a:rPr>
              <a:t>架</a:t>
            </a:r>
          </a:p>
          <a:p>
            <a:r>
              <a:rPr lang="zh-TW" altLang="en-US" sz="2500" b="1" dirty="0" smtClean="0">
                <a:solidFill>
                  <a:srgbClr val="0033CC"/>
                </a:solidFill>
              </a:rPr>
              <a:t>構</a:t>
            </a:r>
          </a:p>
          <a:p>
            <a:r>
              <a:rPr lang="zh-TW" altLang="en-US" sz="2500" b="1" dirty="0" smtClean="0">
                <a:solidFill>
                  <a:srgbClr val="0033CC"/>
                </a:solidFill>
              </a:rPr>
              <a:t>圖</a:t>
            </a:r>
            <a:endParaRPr lang="zh-TW" altLang="en-US" sz="2500" b="1" dirty="0">
              <a:solidFill>
                <a:srgbClr val="0033CC"/>
              </a:solidFill>
            </a:endParaRPr>
          </a:p>
        </p:txBody>
      </p:sp>
      <p:pic>
        <p:nvPicPr>
          <p:cNvPr id="4099" name="Picture 3" descr="C:\Program Files (x86)\Microsoft Office\MEDIA\CAGCAT10\j0199036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9" y="5517232"/>
            <a:ext cx="1138728" cy="12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08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26364"/>
          </a:xfrm>
        </p:spPr>
        <p:txBody>
          <a:bodyPr>
            <a:normAutofit fontScale="90000"/>
          </a:bodyPr>
          <a:lstStyle/>
          <a:p>
            <a:r>
              <a:rPr lang="zh-TW" altLang="en-US" sz="3600" dirty="0" smtClean="0">
                <a:latin typeface="王漢宗特圓體繁" pitchFamily="18" charset="-120"/>
                <a:ea typeface="王漢宗特圓體繁" pitchFamily="18" charset="-120"/>
              </a:rPr>
              <a:t>個人申請入學管道校系分則</a:t>
            </a:r>
            <a:r>
              <a:rPr lang="zh-TW" altLang="en-US" sz="3600" dirty="0" smtClean="0">
                <a:latin typeface="王漢宗特圓體繁" pitchFamily="18" charset="-120"/>
                <a:ea typeface="王漢宗特圓體繁" pitchFamily="18" charset="-120"/>
              </a:rPr>
              <a:t>示例</a:t>
            </a:r>
            <a:r>
              <a:rPr lang="en-US" altLang="zh-TW" sz="3600" dirty="0" smtClean="0">
                <a:latin typeface="王漢宗特圓體繁" pitchFamily="18" charset="-120"/>
                <a:ea typeface="王漢宗特圓體繁" pitchFamily="18" charset="-120"/>
              </a:rPr>
              <a:t/>
            </a:r>
            <a:br>
              <a:rPr lang="en-US" altLang="zh-TW" sz="3600" dirty="0" smtClean="0">
                <a:latin typeface="王漢宗特圓體繁" pitchFamily="18" charset="-120"/>
                <a:ea typeface="王漢宗特圓體繁" pitchFamily="18" charset="-120"/>
              </a:rPr>
            </a:br>
            <a:r>
              <a:rPr lang="en-US" altLang="zh-TW" dirty="0" smtClean="0"/>
              <a:t>*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426227" cy="468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8586" y="5456934"/>
            <a:ext cx="40011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*先篩選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篩選程序為先檢定、後篩選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</a:p>
          <a:p>
            <a:r>
              <a:rPr lang="zh-TW" altLang="en-US" dirty="0" smtClean="0">
                <a:solidFill>
                  <a:srgbClr val="FF0000"/>
                </a:solidFill>
              </a:rPr>
              <a:t>  大</a:t>
            </a:r>
            <a:r>
              <a:rPr lang="zh-TW" altLang="en-US" dirty="0" smtClean="0">
                <a:solidFill>
                  <a:srgbClr val="FF0000"/>
                </a:solidFill>
              </a:rPr>
              <a:t>學校系自訂學測、術科考試成績篩</a:t>
            </a:r>
          </a:p>
          <a:p>
            <a:r>
              <a:rPr lang="zh-TW" altLang="en-US" dirty="0" smtClean="0">
                <a:solidFill>
                  <a:srgbClr val="FF0000"/>
                </a:solidFill>
              </a:rPr>
              <a:t>  選</a:t>
            </a:r>
            <a:r>
              <a:rPr lang="zh-TW" altLang="en-US" dirty="0" smtClean="0">
                <a:solidFill>
                  <a:srgbClr val="FF0000"/>
                </a:solidFill>
              </a:rPr>
              <a:t>標準篩選考生，惟篩選倍率以招生</a:t>
            </a:r>
          </a:p>
          <a:p>
            <a:r>
              <a:rPr lang="zh-TW" altLang="en-US" dirty="0" smtClean="0">
                <a:solidFill>
                  <a:srgbClr val="FF0000"/>
                </a:solidFill>
              </a:rPr>
              <a:t>  名額</a:t>
            </a:r>
            <a:r>
              <a:rPr lang="en-US" altLang="zh-TW" dirty="0" smtClean="0">
                <a:solidFill>
                  <a:srgbClr val="FF0000"/>
                </a:solidFill>
              </a:rPr>
              <a:t>3</a:t>
            </a:r>
            <a:r>
              <a:rPr lang="zh-TW" altLang="en-US" dirty="0" smtClean="0">
                <a:solidFill>
                  <a:srgbClr val="FF0000"/>
                </a:solidFill>
              </a:rPr>
              <a:t>倍或不超過</a:t>
            </a:r>
            <a:r>
              <a:rPr lang="en-US" altLang="zh-TW" dirty="0" smtClean="0">
                <a:solidFill>
                  <a:srgbClr val="FF0000"/>
                </a:solidFill>
              </a:rPr>
              <a:t>50</a:t>
            </a:r>
            <a:r>
              <a:rPr lang="zh-TW" altLang="en-US" dirty="0" smtClean="0">
                <a:solidFill>
                  <a:srgbClr val="FF0000"/>
                </a:solidFill>
              </a:rPr>
              <a:t>名為原則。</a:t>
            </a:r>
          </a:p>
          <a:p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3851920" y="5474992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dirty="0">
                <a:solidFill>
                  <a:srgbClr val="0070C0"/>
                </a:solidFill>
              </a:rPr>
              <a:t>*再甄試</a:t>
            </a:r>
          </a:p>
          <a:p>
            <a:pPr lvl="0"/>
            <a:r>
              <a:rPr lang="zh-TW" altLang="en-US" dirty="0">
                <a:solidFill>
                  <a:srgbClr val="0070C0"/>
                </a:solidFill>
              </a:rPr>
              <a:t>大學校系自訂及辦理第</a:t>
            </a:r>
          </a:p>
          <a:p>
            <a:pPr lvl="0"/>
            <a:r>
              <a:rPr lang="zh-TW" altLang="en-US" dirty="0">
                <a:solidFill>
                  <a:srgbClr val="0070C0"/>
                </a:solidFill>
              </a:rPr>
              <a:t>二階段甄試項目，考生</a:t>
            </a:r>
          </a:p>
          <a:p>
            <a:pPr lvl="0"/>
            <a:r>
              <a:rPr lang="zh-TW" altLang="en-US" dirty="0">
                <a:solidFill>
                  <a:srgbClr val="0070C0"/>
                </a:solidFill>
              </a:rPr>
              <a:t>審查資料上傳至甄選會</a:t>
            </a:r>
            <a:r>
              <a:rPr lang="zh-TW" altLang="en-US" dirty="0" smtClean="0">
                <a:solidFill>
                  <a:srgbClr val="0070C0"/>
                </a:solidFill>
              </a:rPr>
              <a:t>。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72200" y="5482788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dirty="0">
                <a:solidFill>
                  <a:prstClr val="black"/>
                </a:solidFill>
              </a:rPr>
              <a:t>*後分發</a:t>
            </a:r>
          </a:p>
          <a:p>
            <a:pPr lvl="0"/>
            <a:r>
              <a:rPr lang="zh-TW" altLang="en-US" dirty="0">
                <a:solidFill>
                  <a:prstClr val="black"/>
                </a:solidFill>
              </a:rPr>
              <a:t>分發總成績</a:t>
            </a:r>
            <a:r>
              <a:rPr lang="en-US" altLang="zh-TW" dirty="0">
                <a:solidFill>
                  <a:prstClr val="black"/>
                </a:solidFill>
              </a:rPr>
              <a:t>=</a:t>
            </a:r>
            <a:r>
              <a:rPr lang="zh-TW" altLang="en-US" dirty="0">
                <a:solidFill>
                  <a:prstClr val="black"/>
                </a:solidFill>
              </a:rPr>
              <a:t>第一階段成</a:t>
            </a:r>
          </a:p>
          <a:p>
            <a:pPr lvl="0"/>
            <a:r>
              <a:rPr lang="zh-TW" altLang="en-US" dirty="0">
                <a:solidFill>
                  <a:prstClr val="black"/>
                </a:solidFill>
              </a:rPr>
              <a:t>績</a:t>
            </a:r>
            <a:r>
              <a:rPr lang="en-US" altLang="zh-TW" dirty="0">
                <a:solidFill>
                  <a:prstClr val="black"/>
                </a:solidFill>
              </a:rPr>
              <a:t>+</a:t>
            </a:r>
            <a:r>
              <a:rPr lang="zh-TW" altLang="en-US" dirty="0">
                <a:solidFill>
                  <a:prstClr val="black"/>
                </a:solidFill>
              </a:rPr>
              <a:t>第二階段指定甄試項</a:t>
            </a:r>
          </a:p>
          <a:p>
            <a:pPr lvl="0"/>
            <a:r>
              <a:rPr lang="zh-TW" altLang="en-US" dirty="0">
                <a:solidFill>
                  <a:prstClr val="black"/>
                </a:solidFill>
              </a:rPr>
              <a:t>目成績</a:t>
            </a:r>
            <a:r>
              <a:rPr lang="zh-TW" altLang="en-US" dirty="0" smtClean="0">
                <a:solidFill>
                  <a:prstClr val="black"/>
                </a:solidFill>
              </a:rPr>
              <a:t>。</a:t>
            </a:r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94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個人申請</a:t>
            </a:r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入學</a:t>
            </a:r>
            <a:r>
              <a:rPr lang="en-US" altLang="zh-TW" dirty="0" smtClean="0">
                <a:latin typeface="王漢宗特圓體繁" pitchFamily="18" charset="-120"/>
                <a:ea typeface="王漢宗特圓體繁" pitchFamily="18" charset="-120"/>
              </a:rPr>
              <a:t>-</a:t>
            </a:r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登記就讀志願序</a:t>
            </a:r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/>
            </a:r>
            <a:b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</a:br>
            <a:endParaRPr lang="zh-TW" altLang="en-US" dirty="0">
              <a:latin typeface="王漢宗特圓體繁" pitchFamily="18" charset="-120"/>
              <a:ea typeface="王漢宗特圓體繁" pitchFamily="18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536" y="1700808"/>
            <a:ext cx="84969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一</a:t>
            </a:r>
            <a:r>
              <a:rPr lang="en-US" altLang="zh-TW" dirty="0" smtClean="0">
                <a:latin typeface="王漢宗特圓體繁" pitchFamily="18" charset="-120"/>
                <a:ea typeface="王漢宗特圓體繁" pitchFamily="18" charset="-120"/>
              </a:rPr>
              <a:t>.</a:t>
            </a:r>
            <a:r>
              <a:rPr lang="zh-TW" altLang="en-US" dirty="0">
                <a:latin typeface="王漢宗特圓體繁" pitchFamily="18" charset="-120"/>
                <a:ea typeface="王漢宗特圓體繁" pitchFamily="18" charset="-120"/>
              </a:rPr>
              <a:t>正、備取生網路登記志願序</a:t>
            </a:r>
          </a:p>
          <a:p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  </a:t>
            </a:r>
            <a:r>
              <a:rPr lang="en-US" altLang="zh-TW" dirty="0" smtClean="0">
                <a:latin typeface="王漢宗特圓體繁" pitchFamily="18" charset="-120"/>
                <a:ea typeface="王漢宗特圓體繁" pitchFamily="18" charset="-120"/>
              </a:rPr>
              <a:t>1</a:t>
            </a:r>
            <a:r>
              <a:rPr lang="en-US" altLang="zh-TW" dirty="0">
                <a:latin typeface="王漢宗特圓體繁" pitchFamily="18" charset="-120"/>
                <a:ea typeface="王漢宗特圓體繁" pitchFamily="18" charset="-120"/>
              </a:rPr>
              <a:t>.</a:t>
            </a:r>
            <a:r>
              <a:rPr lang="zh-TW" altLang="en-US" dirty="0">
                <a:latin typeface="王漢宗特圓體繁" pitchFamily="18" charset="-120"/>
                <a:ea typeface="王漢宗特圓體繁" pitchFamily="18" charset="-120"/>
              </a:rPr>
              <a:t>由於有多數考生同時被數個系正取或備取，但只能擇一就讀，為免耽誤其</a:t>
            </a:r>
          </a:p>
          <a:p>
            <a:r>
              <a:rPr lang="zh-TW" altLang="en-US" dirty="0">
                <a:latin typeface="王漢宗特圓體繁" pitchFamily="18" charset="-120"/>
                <a:ea typeface="王漢宗特圓體繁" pitchFamily="18" charset="-120"/>
              </a:rPr>
              <a:t>  </a:t>
            </a:r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  他</a:t>
            </a:r>
            <a:r>
              <a:rPr lang="zh-TW" altLang="en-US" dirty="0">
                <a:latin typeface="王漢宗特圓體繁" pitchFamily="18" charset="-120"/>
                <a:ea typeface="王漢宗特圓體繁" pitchFamily="18" charset="-120"/>
              </a:rPr>
              <a:t>備取生遞補；因此，無論正備取幾個系皆需上網就正備取的校系登記</a:t>
            </a:r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志       </a:t>
            </a:r>
            <a:endParaRPr lang="en-US" altLang="zh-TW" dirty="0" smtClean="0"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dirty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   願</a:t>
            </a:r>
            <a:r>
              <a:rPr lang="zh-TW" altLang="en-US" dirty="0">
                <a:latin typeface="王漢宗特圓體繁" pitchFamily="18" charset="-120"/>
                <a:ea typeface="王漢宗特圓體繁" pitchFamily="18" charset="-120"/>
              </a:rPr>
              <a:t>序。</a:t>
            </a:r>
          </a:p>
          <a:p>
            <a:r>
              <a:rPr lang="zh-TW" altLang="en-US" dirty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en-US" altLang="zh-TW" dirty="0" smtClean="0">
                <a:latin typeface="王漢宗特圓體繁" pitchFamily="18" charset="-120"/>
                <a:ea typeface="王漢宗特圓體繁" pitchFamily="18" charset="-120"/>
              </a:rPr>
              <a:t>2</a:t>
            </a:r>
            <a:r>
              <a:rPr lang="en-US" altLang="zh-TW" dirty="0">
                <a:latin typeface="王漢宗特圓體繁" pitchFamily="18" charset="-120"/>
                <a:ea typeface="王漢宗特圓體繁" pitchFamily="18" charset="-120"/>
              </a:rPr>
              <a:t>.</a:t>
            </a:r>
            <a:r>
              <a:rPr lang="zh-TW" altLang="en-US" dirty="0">
                <a:latin typeface="王漢宗特圓體繁" pitchFamily="18" charset="-120"/>
                <a:ea typeface="王漢宗特圓體繁" pitchFamily="18" charset="-120"/>
              </a:rPr>
              <a:t>未上網登記者，視同放棄錄取</a:t>
            </a:r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。</a:t>
            </a:r>
            <a:endParaRPr lang="en-US" altLang="zh-TW" dirty="0" smtClean="0">
              <a:latin typeface="王漢宗特圓體繁" pitchFamily="18" charset="-120"/>
              <a:ea typeface="王漢宗特圓體繁" pitchFamily="18" charset="-120"/>
            </a:endParaRPr>
          </a:p>
          <a:p>
            <a:endParaRPr lang="en-US" altLang="zh-TW" dirty="0"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二</a:t>
            </a:r>
            <a:r>
              <a:rPr lang="en-US" altLang="zh-TW" dirty="0" smtClean="0">
                <a:latin typeface="王漢宗特圓體繁" pitchFamily="18" charset="-120"/>
                <a:ea typeface="王漢宗特圓體繁" pitchFamily="18" charset="-120"/>
              </a:rPr>
              <a:t>.</a:t>
            </a:r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放棄</a:t>
            </a:r>
            <a:r>
              <a:rPr lang="zh-TW" altLang="en-US" dirty="0">
                <a:latin typeface="王漢宗特圓體繁" pitchFamily="18" charset="-120"/>
                <a:ea typeface="王漢宗特圓體繁" pitchFamily="18" charset="-120"/>
              </a:rPr>
              <a:t>錄取</a:t>
            </a:r>
          </a:p>
          <a:p>
            <a:r>
              <a:rPr lang="zh-TW" altLang="en-US" dirty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en-US" altLang="zh-TW" dirty="0">
                <a:latin typeface="王漢宗特圓體繁" pitchFamily="18" charset="-120"/>
                <a:ea typeface="王漢宗特圓體繁" pitchFamily="18" charset="-120"/>
              </a:rPr>
              <a:t>1.</a:t>
            </a:r>
            <a:r>
              <a:rPr lang="zh-TW" altLang="en-US" dirty="0">
                <a:latin typeface="王漢宗特圓體繁" pitchFamily="18" charset="-120"/>
                <a:ea typeface="王漢宗特圓體繁" pitchFamily="18" charset="-120"/>
              </a:rPr>
              <a:t>未上網登記者，視同放棄，只能參加指考。</a:t>
            </a:r>
          </a:p>
          <a:p>
            <a:r>
              <a:rPr lang="zh-TW" altLang="en-US" dirty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en-US" altLang="zh-TW" dirty="0">
                <a:latin typeface="王漢宗特圓體繁" pitchFamily="18" charset="-120"/>
                <a:ea typeface="王漢宗特圓體繁" pitchFamily="18" charset="-120"/>
              </a:rPr>
              <a:t>2.</a:t>
            </a:r>
            <a:r>
              <a:rPr lang="zh-TW" altLang="en-US" dirty="0">
                <a:latin typeface="王漢宗特圓體繁" pitchFamily="18" charset="-120"/>
                <a:ea typeface="王漢宗特圓體繁" pitchFamily="18" charset="-120"/>
              </a:rPr>
              <a:t>有上網登記並經分發，事後又擬放棄，不想報到，此時須填寫放棄錄取申</a:t>
            </a:r>
          </a:p>
          <a:p>
            <a:r>
              <a:rPr lang="zh-TW" altLang="en-US" dirty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   </a:t>
            </a:r>
            <a:r>
              <a:rPr lang="zh-TW" altLang="en-US" dirty="0">
                <a:latin typeface="王漢宗特圓體繁" pitchFamily="18" charset="-120"/>
                <a:ea typeface="王漢宗特圓體繁" pitchFamily="18" charset="-120"/>
              </a:rPr>
              <a:t>請書給分發校系，始能參加指考。</a:t>
            </a:r>
          </a:p>
          <a:p>
            <a:endParaRPr lang="zh-TW" altLang="en-US" dirty="0"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三</a:t>
            </a:r>
            <a:r>
              <a:rPr lang="en-US" altLang="zh-TW" dirty="0" smtClean="0">
                <a:latin typeface="王漢宗特圓體繁" pitchFamily="18" charset="-120"/>
                <a:ea typeface="王漢宗特圓體繁" pitchFamily="18" charset="-120"/>
              </a:rPr>
              <a:t>.</a:t>
            </a:r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其他</a:t>
            </a:r>
            <a:endParaRPr lang="en-US" altLang="zh-TW" dirty="0" smtClean="0"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  </a:t>
            </a:r>
            <a:r>
              <a:rPr lang="en-US" altLang="zh-TW" dirty="0" smtClean="0">
                <a:latin typeface="王漢宗特圓體繁" pitchFamily="18" charset="-120"/>
                <a:ea typeface="王漢宗特圓體繁" pitchFamily="18" charset="-120"/>
              </a:rPr>
              <a:t>1.</a:t>
            </a:r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得</a:t>
            </a:r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列備取。</a:t>
            </a:r>
          </a:p>
          <a:p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  </a:t>
            </a:r>
            <a:r>
              <a:rPr lang="en-US" altLang="zh-TW" dirty="0" smtClean="0">
                <a:latin typeface="王漢宗特圓體繁" pitchFamily="18" charset="-120"/>
                <a:ea typeface="王漢宗特圓體繁" pitchFamily="18" charset="-120"/>
              </a:rPr>
              <a:t>2.</a:t>
            </a:r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其</a:t>
            </a:r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就讀期間得否轉系由各大學自行訂定。</a:t>
            </a:r>
          </a:p>
          <a:p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  </a:t>
            </a:r>
            <a:r>
              <a:rPr lang="en-US" altLang="zh-TW" dirty="0" smtClean="0">
                <a:latin typeface="王漢宗特圓體繁" pitchFamily="18" charset="-120"/>
                <a:ea typeface="王漢宗特圓體繁" pitchFamily="18" charset="-120"/>
              </a:rPr>
              <a:t>3.</a:t>
            </a:r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分發</a:t>
            </a:r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錄取生即取得各該校系之入學資格，若欲放棄</a:t>
            </a:r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入學資格</a:t>
            </a:r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者，應於規定</a:t>
            </a:r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期限</a:t>
            </a:r>
            <a:endParaRPr lang="en-US" altLang="zh-TW" dirty="0" smtClean="0"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dirty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   </a:t>
            </a:r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內向</a:t>
            </a:r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錄取之大學聲明放棄，</a:t>
            </a:r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否則一律不得</a:t>
            </a:r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再登記參加當學年度之大學考試</a:t>
            </a:r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入學 </a:t>
            </a:r>
            <a:endParaRPr lang="en-US" altLang="zh-TW" dirty="0" smtClean="0"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dirty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   </a:t>
            </a:r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招生</a:t>
            </a:r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及</a:t>
            </a:r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四技</a:t>
            </a:r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二專各聯合登記分發入學招生</a:t>
            </a:r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。</a:t>
            </a:r>
            <a:endParaRPr lang="zh-TW" altLang="en-US" dirty="0">
              <a:latin typeface="王漢宗特圓體繁" pitchFamily="18" charset="-120"/>
              <a:ea typeface="王漢宗特圓體繁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895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411760" y="2852936"/>
            <a:ext cx="428835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000" dirty="0" smtClean="0">
                <a:latin typeface="王漢宗特圓體繁" pitchFamily="18" charset="-120"/>
                <a:ea typeface="王漢宗特圓體繁" pitchFamily="18" charset="-120"/>
              </a:rPr>
              <a:t>簡報結束</a:t>
            </a:r>
            <a:endParaRPr lang="en-US" altLang="zh-TW" sz="80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sz="8000" dirty="0" smtClean="0">
                <a:latin typeface="王漢宗特圓體繁" pitchFamily="18" charset="-120"/>
                <a:ea typeface="王漢宗特圓體繁" pitchFamily="18" charset="-120"/>
              </a:rPr>
              <a:t>  謝謝</a:t>
            </a:r>
            <a:endParaRPr lang="zh-TW" altLang="en-US" sz="8000" dirty="0">
              <a:latin typeface="王漢宗特圓體繁" pitchFamily="18" charset="-120"/>
              <a:ea typeface="王漢宗特圓體繁" pitchFamily="18" charset="-120"/>
            </a:endParaRPr>
          </a:p>
        </p:txBody>
      </p:sp>
      <p:pic>
        <p:nvPicPr>
          <p:cNvPr id="18434" name="Picture 2" descr="C:\Program Files (x86)\Microsoft Office\MEDIA\CAGCAT10\j019637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074" y="4130208"/>
            <a:ext cx="1724558" cy="181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31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57200" y="2060848"/>
            <a:ext cx="8229600" cy="915107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王漢宗特圓體繁" pitchFamily="18" charset="-120"/>
                <a:ea typeface="王漢宗特圓體繁" pitchFamily="18" charset="-120"/>
              </a:rPr>
              <a:t>106</a:t>
            </a:r>
            <a:r>
              <a:rPr lang="zh-TW" altLang="en-US" b="1" dirty="0" smtClean="0">
                <a:latin typeface="王漢宗特圓體繁" pitchFamily="18" charset="-120"/>
                <a:ea typeface="王漢宗特圓體繁" pitchFamily="18" charset="-120"/>
              </a:rPr>
              <a:t>學年度多元入學方案</a:t>
            </a:r>
            <a:r>
              <a:rPr lang="en-US" altLang="zh-TW" b="1" dirty="0" smtClean="0">
                <a:latin typeface="王漢宗特圓體繁" pitchFamily="18" charset="-120"/>
                <a:ea typeface="王漢宗特圓體繁" pitchFamily="18" charset="-120"/>
              </a:rPr>
              <a:t/>
            </a:r>
            <a:br>
              <a:rPr lang="en-US" altLang="zh-TW" b="1" dirty="0" smtClean="0">
                <a:latin typeface="王漢宗特圓體繁" pitchFamily="18" charset="-120"/>
                <a:ea typeface="王漢宗特圓體繁" pitchFamily="18" charset="-120"/>
              </a:rPr>
            </a:br>
            <a:r>
              <a:rPr lang="zh-TW" altLang="en-US" b="1" dirty="0" smtClean="0">
                <a:latin typeface="王漢宗特圓體繁" pitchFamily="18" charset="-120"/>
                <a:ea typeface="王漢宗特圓體繁" pitchFamily="18" charset="-120"/>
              </a:rPr>
              <a:t>三大招生管道介紹及示例</a:t>
            </a:r>
            <a:br>
              <a:rPr lang="zh-TW" altLang="en-US" b="1" dirty="0" smtClean="0">
                <a:latin typeface="王漢宗特圓體繁" pitchFamily="18" charset="-120"/>
                <a:ea typeface="王漢宗特圓體繁" pitchFamily="18" charset="-120"/>
              </a:rPr>
            </a:br>
            <a:endParaRPr lang="zh-TW" altLang="en-US" b="1" dirty="0">
              <a:latin typeface="王漢宗特圓體繁" pitchFamily="18" charset="-120"/>
              <a:ea typeface="王漢宗特圓體繁" pitchFamily="18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059832" y="2799799"/>
            <a:ext cx="264687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大學繁星計畫</a:t>
            </a:r>
            <a:endParaRPr lang="en-US" altLang="zh-TW" sz="3200" dirty="0" smtClean="0">
              <a:solidFill>
                <a:srgbClr val="FF0000"/>
              </a:solidFill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sz="3200" dirty="0" smtClean="0">
                <a:solidFill>
                  <a:srgbClr val="0070C0"/>
                </a:solidFill>
                <a:latin typeface="王漢宗特圓體繁" pitchFamily="18" charset="-120"/>
                <a:ea typeface="王漢宗特圓體繁" pitchFamily="18" charset="-120"/>
              </a:rPr>
              <a:t>     </a:t>
            </a:r>
            <a:endParaRPr lang="en-US" altLang="zh-TW" sz="3200" dirty="0" smtClean="0">
              <a:solidFill>
                <a:srgbClr val="0070C0"/>
              </a:solidFill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sz="3200" dirty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大學申請</a:t>
            </a:r>
            <a:r>
              <a:rPr lang="zh-TW" altLang="en-US" sz="3200" dirty="0" smtClean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入學</a:t>
            </a:r>
            <a:endParaRPr lang="en-US" altLang="zh-TW" sz="3200" dirty="0" smtClean="0">
              <a:solidFill>
                <a:srgbClr val="FF0000"/>
              </a:solidFill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sz="3200" dirty="0" smtClean="0">
                <a:solidFill>
                  <a:srgbClr val="0070C0"/>
                </a:solidFill>
                <a:latin typeface="王漢宗特圓體繁" pitchFamily="18" charset="-120"/>
                <a:ea typeface="王漢宗特圓體繁" pitchFamily="18" charset="-120"/>
              </a:rPr>
              <a:t>       </a:t>
            </a:r>
            <a:endParaRPr lang="en-US" altLang="zh-TW" sz="3200" dirty="0" smtClean="0">
              <a:solidFill>
                <a:srgbClr val="0070C0"/>
              </a:solidFill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sz="3200" dirty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大學考試入學</a:t>
            </a:r>
          </a:p>
        </p:txBody>
      </p:sp>
      <p:sp>
        <p:nvSpPr>
          <p:cNvPr id="4" name="向下箭號 3"/>
          <p:cNvSpPr/>
          <p:nvPr/>
        </p:nvSpPr>
        <p:spPr>
          <a:xfrm>
            <a:off x="4203251" y="3429000"/>
            <a:ext cx="360040" cy="43204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下箭號 4"/>
          <p:cNvSpPr/>
          <p:nvPr/>
        </p:nvSpPr>
        <p:spPr>
          <a:xfrm>
            <a:off x="4203251" y="4365104"/>
            <a:ext cx="360040" cy="43204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146" name="Picture 2" descr="C:\Program Files (x86)\Microsoft Office\MEDIA\CAGCAT10\j019928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37958"/>
            <a:ext cx="2304256" cy="207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91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王漢宗特圓體繁" pitchFamily="18" charset="-120"/>
                <a:ea typeface="王漢宗特圓體繁" pitchFamily="18" charset="-120"/>
              </a:rPr>
              <a:t>繁星推薦入學</a:t>
            </a:r>
            <a:r>
              <a:rPr lang="en-US" altLang="zh-TW" dirty="0" smtClean="0">
                <a:solidFill>
                  <a:schemeClr val="bg1"/>
                </a:solidFill>
                <a:latin typeface="王漢宗特圓體繁" pitchFamily="18" charset="-120"/>
                <a:ea typeface="王漢宗特圓體繁" pitchFamily="18" charset="-120"/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  <a:latin typeface="王漢宗特圓體繁" pitchFamily="18" charset="-120"/>
                <a:ea typeface="王漢宗特圓體繁" pitchFamily="18" charset="-120"/>
              </a:rPr>
              <a:t>高中推薦原則</a:t>
            </a:r>
            <a:endParaRPr lang="zh-TW" altLang="en-US" dirty="0">
              <a:solidFill>
                <a:schemeClr val="bg1"/>
              </a:solidFill>
              <a:latin typeface="王漢宗特圓體繁" pitchFamily="18" charset="-120"/>
              <a:ea typeface="王漢宗特圓體繁" pitchFamily="18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67136" y="1772816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latin typeface="王漢宗特圓體繁" pitchFamily="18" charset="-120"/>
                <a:ea typeface="王漢宗特圓體繁" pitchFamily="18" charset="-120"/>
              </a:rPr>
              <a:t>一、推薦資格</a:t>
            </a:r>
            <a:endParaRPr lang="en-US" altLang="zh-TW" sz="2400" b="1" dirty="0" smtClean="0">
              <a:solidFill>
                <a:srgbClr val="C00000"/>
              </a:solidFill>
              <a:latin typeface="王漢宗特圓體繁" pitchFamily="18" charset="-120"/>
              <a:ea typeface="王漢宗特圓體繁" pitchFamily="18" charset="-120"/>
            </a:endParaRPr>
          </a:p>
          <a:p>
            <a:endParaRPr lang="zh-TW" altLang="en-US" sz="2400" b="1" dirty="0" smtClean="0">
              <a:solidFill>
                <a:schemeClr val="accent1"/>
              </a:solidFill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en-US" altLang="zh-TW" sz="2400" b="1" dirty="0" smtClean="0">
                <a:latin typeface="王漢宗特圓體繁" pitchFamily="18" charset="-120"/>
                <a:ea typeface="王漢宗特圓體繁" pitchFamily="18" charset="-120"/>
              </a:rPr>
              <a:t>1.</a:t>
            </a:r>
            <a:r>
              <a:rPr lang="zh-TW" altLang="en-US" sz="2400" b="1" dirty="0" smtClean="0">
                <a:latin typeface="王漢宗特圓體繁" pitchFamily="18" charset="-120"/>
                <a:ea typeface="王漢宗特圓體繁" pitchFamily="18" charset="-120"/>
              </a:rPr>
              <a:t>全程均就讀國內同一高級中等學校並修滿高一、高二 </a:t>
            </a:r>
            <a:endParaRPr lang="en-US" altLang="zh-TW" sz="2400" b="1" dirty="0" smtClean="0"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sz="2400" b="1" dirty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sz="2400" b="1" dirty="0" smtClean="0">
                <a:latin typeface="王漢宗特圓體繁" pitchFamily="18" charset="-120"/>
                <a:ea typeface="王漢宗特圓體繁" pitchFamily="18" charset="-120"/>
              </a:rPr>
              <a:t> 各學期之應屆畢業生。</a:t>
            </a:r>
            <a:endParaRPr lang="en-US" altLang="zh-TW" sz="2400" b="1" dirty="0" smtClean="0">
              <a:latin typeface="王漢宗特圓體繁" pitchFamily="18" charset="-120"/>
              <a:ea typeface="王漢宗特圓體繁" pitchFamily="18" charset="-120"/>
            </a:endParaRPr>
          </a:p>
          <a:p>
            <a:endParaRPr lang="zh-TW" altLang="en-US" sz="2400" b="1" dirty="0" smtClean="0"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en-US" altLang="zh-TW" sz="2400" b="1" dirty="0" smtClean="0">
                <a:latin typeface="王漢宗特圓體繁" pitchFamily="18" charset="-120"/>
                <a:ea typeface="王漢宗特圓體繁" pitchFamily="18" charset="-120"/>
              </a:rPr>
              <a:t>2.</a:t>
            </a:r>
            <a:r>
              <a:rPr lang="zh-TW" altLang="en-US" sz="2400" b="1" dirty="0" smtClean="0">
                <a:latin typeface="王漢宗特圓體繁" pitchFamily="18" charset="-120"/>
                <a:ea typeface="王漢宗特圓體繁" pitchFamily="18" charset="-120"/>
              </a:rPr>
              <a:t>高一、高二「各學期學業總平均成績」之平均成績</a:t>
            </a:r>
            <a:endParaRPr lang="en-US" altLang="zh-TW" sz="2400" b="1" dirty="0" smtClean="0"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sz="2400" b="1" dirty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sz="2400" b="1" dirty="0" smtClean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en-US" altLang="zh-TW" sz="2400" b="1" dirty="0" smtClean="0">
                <a:latin typeface="王漢宗特圓體繁" pitchFamily="18" charset="-120"/>
                <a:ea typeface="王漢宗特圓體繁" pitchFamily="18" charset="-120"/>
              </a:rPr>
              <a:t>(</a:t>
            </a:r>
            <a:r>
              <a:rPr lang="zh-TW" altLang="en-US" sz="2400" b="1" dirty="0" smtClean="0">
                <a:latin typeface="王漢宗特圓體繁" pitchFamily="18" charset="-120"/>
                <a:ea typeface="王漢宗特圓體繁" pitchFamily="18" charset="-120"/>
              </a:rPr>
              <a:t>在校學業成績</a:t>
            </a:r>
            <a:r>
              <a:rPr lang="en-US" altLang="zh-TW" sz="2400" b="1" dirty="0" smtClean="0">
                <a:latin typeface="王漢宗特圓體繁" pitchFamily="18" charset="-120"/>
                <a:ea typeface="王漢宗特圓體繁" pitchFamily="18" charset="-120"/>
              </a:rPr>
              <a:t>)</a:t>
            </a:r>
            <a:r>
              <a:rPr lang="zh-TW" altLang="en-US" sz="2400" b="1" dirty="0" smtClean="0">
                <a:latin typeface="王漢宗特圓體繁" pitchFamily="18" charset="-120"/>
                <a:ea typeface="王漢宗特圓體繁" pitchFamily="18" charset="-120"/>
              </a:rPr>
              <a:t>全校排名百分比符合大學規定者</a:t>
            </a:r>
            <a:endParaRPr lang="en-US" altLang="zh-TW" sz="2400" b="1" dirty="0" smtClean="0"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sz="2400" b="1" dirty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sz="2400" b="1" dirty="0" smtClean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en-US" altLang="zh-TW" sz="2400" b="1" dirty="0" smtClean="0">
                <a:latin typeface="王漢宗特圓體繁" pitchFamily="18" charset="-120"/>
                <a:ea typeface="王漢宗特圓體繁" pitchFamily="18" charset="-120"/>
              </a:rPr>
              <a:t>(</a:t>
            </a:r>
            <a:r>
              <a:rPr lang="zh-TW" altLang="en-US" sz="2400" b="1" dirty="0" smtClean="0">
                <a:latin typeface="王漢宗特圓體繁" pitchFamily="18" charset="-120"/>
                <a:ea typeface="王漢宗特圓體繁" pitchFamily="18" charset="-120"/>
              </a:rPr>
              <a:t>前</a:t>
            </a:r>
            <a:r>
              <a:rPr lang="en-US" altLang="zh-TW" sz="2400" b="1" dirty="0" smtClean="0">
                <a:latin typeface="王漢宗特圓體繁" pitchFamily="18" charset="-120"/>
                <a:ea typeface="王漢宗特圓體繁" pitchFamily="18" charset="-120"/>
              </a:rPr>
              <a:t>50%</a:t>
            </a:r>
            <a:r>
              <a:rPr lang="zh-TW" altLang="en-US" sz="2400" b="1" dirty="0" smtClean="0">
                <a:latin typeface="王漢宗特圓體繁" pitchFamily="18" charset="-120"/>
                <a:ea typeface="王漢宗特圓體繁" pitchFamily="18" charset="-120"/>
              </a:rPr>
              <a:t>、前</a:t>
            </a:r>
            <a:r>
              <a:rPr lang="en-US" altLang="zh-TW" sz="2400" b="1" dirty="0" smtClean="0">
                <a:latin typeface="王漢宗特圓體繁" pitchFamily="18" charset="-120"/>
                <a:ea typeface="王漢宗特圓體繁" pitchFamily="18" charset="-120"/>
              </a:rPr>
              <a:t>40%</a:t>
            </a:r>
            <a:r>
              <a:rPr lang="zh-TW" altLang="en-US" sz="2400" b="1" dirty="0" smtClean="0">
                <a:latin typeface="王漢宗特圓體繁" pitchFamily="18" charset="-120"/>
                <a:ea typeface="王漢宗特圓體繁" pitchFamily="18" charset="-120"/>
              </a:rPr>
              <a:t>、前</a:t>
            </a:r>
            <a:r>
              <a:rPr lang="en-US" altLang="zh-TW" sz="2400" b="1" dirty="0" smtClean="0">
                <a:latin typeface="王漢宗特圓體繁" pitchFamily="18" charset="-120"/>
                <a:ea typeface="王漢宗特圓體繁" pitchFamily="18" charset="-120"/>
              </a:rPr>
              <a:t>30%</a:t>
            </a:r>
            <a:r>
              <a:rPr lang="zh-TW" altLang="en-US" sz="2400" b="1" dirty="0" smtClean="0">
                <a:latin typeface="王漢宗特圓體繁" pitchFamily="18" charset="-120"/>
                <a:ea typeface="王漢宗特圓體繁" pitchFamily="18" charset="-120"/>
              </a:rPr>
              <a:t>及前</a:t>
            </a:r>
            <a:r>
              <a:rPr lang="en-US" altLang="zh-TW" sz="2400" b="1" dirty="0" smtClean="0">
                <a:latin typeface="王漢宗特圓體繁" pitchFamily="18" charset="-120"/>
                <a:ea typeface="王漢宗特圓體繁" pitchFamily="18" charset="-120"/>
              </a:rPr>
              <a:t>20%)</a:t>
            </a:r>
            <a:r>
              <a:rPr lang="zh-TW" altLang="en-US" sz="2400" b="1" dirty="0" smtClean="0">
                <a:latin typeface="王漢宗特圓體繁" pitchFamily="18" charset="-120"/>
                <a:ea typeface="王漢宗特圓體繁" pitchFamily="18" charset="-120"/>
              </a:rPr>
              <a:t>。</a:t>
            </a:r>
            <a:endParaRPr lang="en-US" altLang="zh-TW" sz="2400" b="1" dirty="0" smtClean="0">
              <a:latin typeface="王漢宗特圓體繁" pitchFamily="18" charset="-120"/>
              <a:ea typeface="王漢宗特圓體繁" pitchFamily="18" charset="-120"/>
            </a:endParaRPr>
          </a:p>
          <a:p>
            <a:endParaRPr lang="zh-TW" altLang="en-US" sz="2400" b="1" dirty="0" smtClean="0"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en-US" altLang="zh-TW" sz="2400" b="1" dirty="0" smtClean="0">
                <a:latin typeface="王漢宗特圓體繁" pitchFamily="18" charset="-120"/>
                <a:ea typeface="王漢宗特圓體繁" pitchFamily="18" charset="-120"/>
              </a:rPr>
              <a:t>3.</a:t>
            </a:r>
            <a:r>
              <a:rPr lang="zh-TW" altLang="en-US" sz="2400" b="1" dirty="0" smtClean="0">
                <a:latin typeface="王漢宗特圓體繁" pitchFamily="18" charset="-120"/>
                <a:ea typeface="王漢宗特圓體繁" pitchFamily="18" charset="-120"/>
              </a:rPr>
              <a:t>學測任一科目為零級分或缺考者，不得推薦。</a:t>
            </a:r>
            <a:endParaRPr lang="zh-TW" altLang="en-US" sz="2400" b="1" dirty="0">
              <a:latin typeface="王漢宗特圓體繁" pitchFamily="18" charset="-120"/>
              <a:ea typeface="王漢宗特圓體繁" pitchFamily="18" charset="-120"/>
            </a:endParaRPr>
          </a:p>
        </p:txBody>
      </p:sp>
      <p:pic>
        <p:nvPicPr>
          <p:cNvPr id="7170" name="Picture 2" descr="C:\Program Files (x86)\Microsoft Office\MEDIA\CAGCAT10\j02919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4" y="4941168"/>
            <a:ext cx="1534337" cy="162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63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1252728"/>
          </a:xfrm>
        </p:spPr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latin typeface="王漢宗特圓體繁" pitchFamily="18" charset="-120"/>
                <a:ea typeface="王漢宗特圓體繁" pitchFamily="18" charset="-120"/>
              </a:rPr>
              <a:t>繁星推薦入學</a:t>
            </a:r>
            <a:r>
              <a:rPr lang="en-US" altLang="zh-TW" dirty="0">
                <a:solidFill>
                  <a:schemeClr val="bg1"/>
                </a:solidFill>
                <a:latin typeface="王漢宗特圓體繁" pitchFamily="18" charset="-120"/>
                <a:ea typeface="王漢宗特圓體繁" pitchFamily="18" charset="-120"/>
              </a:rPr>
              <a:t>-</a:t>
            </a:r>
            <a:r>
              <a:rPr lang="zh-TW" altLang="en-US" dirty="0">
                <a:solidFill>
                  <a:schemeClr val="bg1"/>
                </a:solidFill>
                <a:latin typeface="王漢宗特圓體繁" pitchFamily="18" charset="-120"/>
                <a:ea typeface="王漢宗特圓體繁" pitchFamily="18" charset="-120"/>
              </a:rPr>
              <a:t>高中推薦原則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15664" y="2204864"/>
            <a:ext cx="8032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王漢宗特圓體繁" pitchFamily="18" charset="-120"/>
                <a:ea typeface="王漢宗特圓體繁" pitchFamily="18" charset="-120"/>
              </a:rPr>
              <a:t>二、推薦名額及推薦作業</a:t>
            </a:r>
          </a:p>
          <a:p>
            <a:r>
              <a:rPr lang="en-US" altLang="zh-TW" sz="2800" dirty="0" smtClean="0">
                <a:latin typeface="王漢宗特圓體繁" pitchFamily="18" charset="-120"/>
                <a:ea typeface="王漢宗特圓體繁" pitchFamily="18" charset="-120"/>
              </a:rPr>
              <a:t>1.</a:t>
            </a:r>
            <a:r>
              <a:rPr lang="zh-TW" altLang="en-US" sz="2800" dirty="0">
                <a:latin typeface="王漢宗特圓體繁" pitchFamily="18" charset="-120"/>
                <a:ea typeface="王漢宗特圓體繁" pitchFamily="18" charset="-120"/>
              </a:rPr>
              <a:t>綜合高中全程修習學術學程之學生可被推薦至</a:t>
            </a:r>
            <a:r>
              <a:rPr lang="zh-TW" altLang="en-US" sz="2800" dirty="0" smtClean="0">
                <a:latin typeface="王漢宗特圓體繁" pitchFamily="18" charset="-120"/>
                <a:ea typeface="王漢宗特圓體繁" pitchFamily="18" charset="-120"/>
              </a:rPr>
              <a:t>第</a:t>
            </a:r>
            <a:endParaRPr lang="en-US" altLang="zh-TW" sz="28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sz="2800" dirty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sz="2800" dirty="0" smtClean="0">
                <a:latin typeface="王漢宗特圓體繁" pitchFamily="18" charset="-120"/>
                <a:ea typeface="王漢宗特圓體繁" pitchFamily="18" charset="-120"/>
              </a:rPr>
              <a:t> 一</a:t>
            </a:r>
            <a:r>
              <a:rPr lang="zh-TW" altLang="en-US" sz="2800" dirty="0">
                <a:latin typeface="王漢宗特圓體繁" pitchFamily="18" charset="-120"/>
                <a:ea typeface="王漢宗特圓體繁" pitchFamily="18" charset="-120"/>
              </a:rPr>
              <a:t>～三類學群，音樂、美術</a:t>
            </a:r>
            <a:r>
              <a:rPr lang="zh-TW" altLang="en-US" sz="2800" dirty="0" smtClean="0">
                <a:latin typeface="王漢宗特圓體繁" pitchFamily="18" charset="-120"/>
                <a:ea typeface="王漢宗特圓體繁" pitchFamily="18" charset="-120"/>
              </a:rPr>
              <a:t>、體育</a:t>
            </a:r>
            <a:r>
              <a:rPr lang="zh-TW" altLang="en-US" sz="2800" dirty="0">
                <a:latin typeface="王漢宗特圓體繁" pitchFamily="18" charset="-120"/>
                <a:ea typeface="王漢宗特圓體繁" pitchFamily="18" charset="-120"/>
              </a:rPr>
              <a:t>班學生僅能</a:t>
            </a:r>
            <a:r>
              <a:rPr lang="zh-TW" altLang="en-US" sz="2800" dirty="0" smtClean="0">
                <a:latin typeface="王漢宗特圓體繁" pitchFamily="18" charset="-120"/>
                <a:ea typeface="王漢宗特圓體繁" pitchFamily="18" charset="-120"/>
              </a:rPr>
              <a:t>被 </a:t>
            </a:r>
            <a:endParaRPr lang="en-US" altLang="zh-TW" sz="28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sz="2800" dirty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sz="2800" dirty="0" smtClean="0">
                <a:latin typeface="王漢宗特圓體繁" pitchFamily="18" charset="-120"/>
                <a:ea typeface="王漢宗特圓體繁" pitchFamily="18" charset="-120"/>
              </a:rPr>
              <a:t> 推薦</a:t>
            </a:r>
            <a:r>
              <a:rPr lang="zh-TW" altLang="en-US" sz="2800" dirty="0">
                <a:latin typeface="王漢宗特圓體繁" pitchFamily="18" charset="-120"/>
                <a:ea typeface="王漢宗特圓體繁" pitchFamily="18" charset="-120"/>
              </a:rPr>
              <a:t>至第四</a:t>
            </a:r>
            <a:r>
              <a:rPr lang="en-US" altLang="zh-TW" sz="2800" dirty="0">
                <a:latin typeface="王漢宗特圓體繁" pitchFamily="18" charset="-120"/>
                <a:ea typeface="王漢宗特圓體繁" pitchFamily="18" charset="-120"/>
              </a:rPr>
              <a:t>~</a:t>
            </a:r>
            <a:r>
              <a:rPr lang="zh-TW" altLang="en-US" sz="2800" dirty="0">
                <a:latin typeface="王漢宗特圓體繁" pitchFamily="18" charset="-120"/>
                <a:ea typeface="王漢宗特圓體繁" pitchFamily="18" charset="-120"/>
              </a:rPr>
              <a:t>七類學群，</a:t>
            </a:r>
            <a:r>
              <a:rPr lang="zh-TW" altLang="en-US" sz="2800" dirty="0" smtClean="0">
                <a:latin typeface="王漢宗特圓體繁" pitchFamily="18" charset="-120"/>
                <a:ea typeface="王漢宗特圓體繁" pitchFamily="18" charset="-120"/>
              </a:rPr>
              <a:t>依各大學設定之招生條</a:t>
            </a:r>
            <a:endParaRPr lang="en-US" altLang="zh-TW" sz="28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sz="2800" dirty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sz="2800" dirty="0" smtClean="0">
                <a:latin typeface="王漢宗特圓體繁" pitchFamily="18" charset="-120"/>
                <a:ea typeface="王漢宗特圓體繁" pitchFamily="18" charset="-120"/>
              </a:rPr>
              <a:t> 件，得分學群</a:t>
            </a:r>
            <a:r>
              <a:rPr lang="en-US" altLang="zh-TW" sz="2800" dirty="0" smtClean="0">
                <a:latin typeface="王漢宗特圓體繁" pitchFamily="18" charset="-120"/>
                <a:ea typeface="王漢宗特圓體繁" pitchFamily="18" charset="-120"/>
              </a:rPr>
              <a:t>(</a:t>
            </a:r>
            <a:r>
              <a:rPr lang="zh-TW" altLang="en-US" sz="2800" dirty="0" smtClean="0">
                <a:latin typeface="王漢宗特圓體繁" pitchFamily="18" charset="-120"/>
                <a:ea typeface="王漢宗特圓體繁" pitchFamily="18" charset="-120"/>
              </a:rPr>
              <a:t>含不分學群</a:t>
            </a:r>
            <a:r>
              <a:rPr lang="en-US" altLang="zh-TW" sz="2800" dirty="0" smtClean="0">
                <a:latin typeface="王漢宗特圓體繁" pitchFamily="18" charset="-120"/>
                <a:ea typeface="王漢宗特圓體繁" pitchFamily="18" charset="-120"/>
              </a:rPr>
              <a:t>)</a:t>
            </a:r>
            <a:r>
              <a:rPr lang="zh-TW" altLang="en-US" sz="2800" dirty="0" smtClean="0">
                <a:latin typeface="王漢宗特圓體繁" pitchFamily="18" charset="-120"/>
                <a:ea typeface="王漢宗特圓體繁" pitchFamily="18" charset="-120"/>
              </a:rPr>
              <a:t>推薦符合資格之學生 </a:t>
            </a:r>
            <a:endParaRPr lang="en-US" altLang="zh-TW" sz="28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sz="2800" dirty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sz="2800" dirty="0" smtClean="0">
                <a:latin typeface="王漢宗特圓體繁" pitchFamily="18" charset="-120"/>
                <a:ea typeface="王漢宗特圓體繁" pitchFamily="18" charset="-120"/>
              </a:rPr>
              <a:t> 至多各二名；高中若推薦一名以上學生至同一所</a:t>
            </a:r>
            <a:endParaRPr lang="en-US" altLang="zh-TW" sz="28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sz="2800" dirty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sz="2800" dirty="0" smtClean="0">
                <a:latin typeface="王漢宗特圓體繁" pitchFamily="18" charset="-120"/>
                <a:ea typeface="王漢宗特圓體繁" pitchFamily="18" charset="-120"/>
              </a:rPr>
              <a:t> 大學，需排定推薦優先順序。</a:t>
            </a:r>
            <a:endParaRPr lang="en-US" altLang="zh-TW" sz="28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endParaRPr lang="zh-TW" altLang="en-US" sz="28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en-US" altLang="zh-TW" sz="2800" dirty="0" smtClean="0">
                <a:latin typeface="王漢宗特圓體繁" pitchFamily="18" charset="-120"/>
                <a:ea typeface="王漢宗特圓體繁" pitchFamily="18" charset="-120"/>
              </a:rPr>
              <a:t>2.</a:t>
            </a:r>
            <a:r>
              <a:rPr lang="zh-TW" altLang="en-US" sz="2800" dirty="0" smtClean="0">
                <a:latin typeface="王漢宗特圓體繁" pitchFamily="18" charset="-120"/>
                <a:ea typeface="王漢宗特圓體繁" pitchFamily="18" charset="-120"/>
              </a:rPr>
              <a:t>同一名學生僅限推薦報名至一所大學之一個學群</a:t>
            </a:r>
          </a:p>
          <a:p>
            <a:endParaRPr lang="zh-TW" altLang="en-US" sz="2800" dirty="0">
              <a:latin typeface="王漢宗特圓體繁" pitchFamily="18" charset="-120"/>
              <a:ea typeface="王漢宗特圓體繁" pitchFamily="18" charset="-120"/>
            </a:endParaRPr>
          </a:p>
        </p:txBody>
      </p:sp>
      <p:pic>
        <p:nvPicPr>
          <p:cNvPr id="8194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8680"/>
            <a:ext cx="1100023" cy="18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86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繁星推薦入學</a:t>
            </a:r>
            <a:r>
              <a:rPr lang="en-US" altLang="zh-TW" dirty="0" smtClean="0">
                <a:solidFill>
                  <a:schemeClr val="bg1"/>
                </a:solidFill>
                <a:latin typeface="王漢宗特圓體繁" pitchFamily="18" charset="-120"/>
                <a:ea typeface="王漢宗特圓體繁" pitchFamily="18" charset="-120"/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  <a:latin typeface="王漢宗特圓體繁" pitchFamily="18" charset="-120"/>
                <a:ea typeface="王漢宗特圓體繁" pitchFamily="18" charset="-120"/>
              </a:rPr>
              <a:t>大學推薦原則</a:t>
            </a:r>
            <a:endParaRPr lang="zh-TW" altLang="en-US" dirty="0">
              <a:solidFill>
                <a:schemeClr val="bg1"/>
              </a:solidFill>
              <a:latin typeface="王漢宗特圓體繁" pitchFamily="18" charset="-120"/>
              <a:ea typeface="王漢宗特圓體繁" pitchFamily="18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14062076" cy="32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368369" y="5240040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※</a:t>
            </a:r>
            <a:r>
              <a:rPr lang="zh-TW" altLang="en-US" dirty="0">
                <a:latin typeface="王漢宗特圓體繁" pitchFamily="18" charset="-120"/>
                <a:ea typeface="王漢宗特圓體繁" pitchFamily="18" charset="-120"/>
              </a:rPr>
              <a:t>大學之第四類學群</a:t>
            </a:r>
            <a:r>
              <a:rPr lang="en-US" altLang="zh-TW" dirty="0">
                <a:latin typeface="王漢宗特圓體繁" pitchFamily="18" charset="-120"/>
                <a:ea typeface="王漢宗特圓體繁" pitchFamily="18" charset="-120"/>
              </a:rPr>
              <a:t>~</a:t>
            </a:r>
            <a:r>
              <a:rPr lang="zh-TW" altLang="en-US" dirty="0">
                <a:latin typeface="王漢宗特圓體繁" pitchFamily="18" charset="-120"/>
                <a:ea typeface="王漢宗特圓體繁" pitchFamily="18" charset="-120"/>
              </a:rPr>
              <a:t>第七類學群，僅限招收高中之藝才班、體育班學生。</a:t>
            </a:r>
          </a:p>
          <a:p>
            <a:r>
              <a:rPr lang="en-US" altLang="zh-TW" dirty="0">
                <a:latin typeface="王漢宗特圓體繁" pitchFamily="18" charset="-120"/>
                <a:ea typeface="王漢宗特圓體繁" pitchFamily="18" charset="-120"/>
              </a:rPr>
              <a:t>※</a:t>
            </a:r>
            <a:r>
              <a:rPr lang="zh-TW" altLang="en-US" dirty="0">
                <a:latin typeface="王漢宗特圓體繁" pitchFamily="18" charset="-120"/>
                <a:ea typeface="王漢宗特圓體繁" pitchFamily="18" charset="-120"/>
              </a:rPr>
              <a:t>藝才班及體育班校排既已分別計算，故不得推至</a:t>
            </a:r>
            <a:r>
              <a:rPr lang="en-US" altLang="zh-TW" dirty="0">
                <a:latin typeface="王漢宗特圓體繁" pitchFamily="18" charset="-120"/>
                <a:ea typeface="王漢宗特圓體繁" pitchFamily="18" charset="-120"/>
              </a:rPr>
              <a:t>1~3</a:t>
            </a:r>
            <a:r>
              <a:rPr lang="zh-TW" altLang="en-US" dirty="0">
                <a:latin typeface="王漢宗特圓體繁" pitchFamily="18" charset="-120"/>
                <a:ea typeface="王漢宗特圓體繁" pitchFamily="18" charset="-120"/>
              </a:rPr>
              <a:t>及</a:t>
            </a:r>
            <a:r>
              <a:rPr lang="en-US" altLang="zh-TW" dirty="0">
                <a:latin typeface="王漢宗特圓體繁" pitchFamily="18" charset="-120"/>
                <a:ea typeface="王漢宗特圓體繁" pitchFamily="18" charset="-120"/>
              </a:rPr>
              <a:t>8</a:t>
            </a:r>
            <a:r>
              <a:rPr lang="zh-TW" altLang="en-US" dirty="0">
                <a:latin typeface="王漢宗特圓體繁" pitchFamily="18" charset="-120"/>
                <a:ea typeface="王漢宗特圓體繁" pitchFamily="18" charset="-120"/>
              </a:rPr>
              <a:t>學群。</a:t>
            </a:r>
          </a:p>
          <a:p>
            <a:r>
              <a:rPr lang="en-US" altLang="zh-TW" dirty="0">
                <a:latin typeface="王漢宗特圓體繁" pitchFamily="18" charset="-120"/>
                <a:ea typeface="王漢宗特圓體繁" pitchFamily="18" charset="-120"/>
              </a:rPr>
              <a:t>※</a:t>
            </a:r>
            <a:r>
              <a:rPr lang="zh-TW" altLang="en-US" dirty="0">
                <a:latin typeface="王漢宗特圓體繁" pitchFamily="18" charset="-120"/>
                <a:ea typeface="王漢宗特圓體繁" pitchFamily="18" charset="-120"/>
              </a:rPr>
              <a:t>獲推薦學校推薦至第八類學群之學生，若通過第一階段學科能力測驗、在校學</a:t>
            </a:r>
          </a:p>
          <a:p>
            <a:r>
              <a:rPr lang="zh-TW" altLang="en-US" dirty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業</a:t>
            </a:r>
            <a:r>
              <a:rPr lang="zh-TW" altLang="en-US" dirty="0">
                <a:latin typeface="王漢宗特圓體繁" pitchFamily="18" charset="-120"/>
                <a:ea typeface="王漢宗特圓體繁" pitchFamily="18" charset="-120"/>
              </a:rPr>
              <a:t>成績篩選，於報名參加本學年度大學「個人申請」入學招生時，不得再報名</a:t>
            </a:r>
          </a:p>
          <a:p>
            <a:r>
              <a:rPr lang="zh-TW" altLang="en-US" dirty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同一</a:t>
            </a:r>
            <a:r>
              <a:rPr lang="zh-TW" altLang="en-US" dirty="0">
                <a:latin typeface="王漢宗特圓體繁" pitchFamily="18" charset="-120"/>
                <a:ea typeface="王漢宗特圓體繁" pitchFamily="18" charset="-120"/>
              </a:rPr>
              <a:t>所大學之醫學院。</a:t>
            </a:r>
          </a:p>
        </p:txBody>
      </p:sp>
      <p:pic>
        <p:nvPicPr>
          <p:cNvPr id="9218" name="Picture 2" descr="C:\Program Files (x86)\Microsoft Office\MEDIA\CAGCAT10\j033607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440458"/>
            <a:ext cx="1763688" cy="178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79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680" y="76470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繁星推薦入學</a:t>
            </a:r>
            <a:r>
              <a:rPr lang="en-US" altLang="zh-TW" dirty="0" smtClean="0">
                <a:solidFill>
                  <a:schemeClr val="bg1"/>
                </a:solidFill>
                <a:latin typeface="王漢宗特圓體繁" pitchFamily="18" charset="-120"/>
                <a:ea typeface="王漢宗特圓體繁" pitchFamily="18" charset="-120"/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  <a:latin typeface="王漢宗特圓體繁" pitchFamily="18" charset="-120"/>
                <a:ea typeface="王漢宗特圓體繁" pitchFamily="18" charset="-120"/>
              </a:rPr>
              <a:t>大學招生原則</a:t>
            </a:r>
            <a:br>
              <a:rPr lang="zh-TW" altLang="en-US" dirty="0" smtClean="0">
                <a:solidFill>
                  <a:schemeClr val="bg1"/>
                </a:solidFill>
                <a:latin typeface="王漢宗特圓體繁" pitchFamily="18" charset="-120"/>
                <a:ea typeface="王漢宗特圓體繁" pitchFamily="18" charset="-120"/>
              </a:rPr>
            </a:br>
            <a:endParaRPr lang="zh-TW" altLang="en-US" dirty="0">
              <a:solidFill>
                <a:schemeClr val="bg1"/>
              </a:solidFill>
              <a:latin typeface="王漢宗特圓體繁" pitchFamily="18" charset="-120"/>
              <a:ea typeface="王漢宗特圓體繁" pitchFamily="18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9592" y="2132856"/>
            <a:ext cx="72728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 smtClean="0">
                <a:latin typeface="王漢宗特圓體繁" pitchFamily="18" charset="-120"/>
                <a:ea typeface="王漢宗特圓體繁" pitchFamily="18" charset="-120"/>
              </a:rPr>
              <a:t>一、</a:t>
            </a:r>
            <a:r>
              <a:rPr lang="zh-TW" altLang="en-US" sz="2200" dirty="0" smtClean="0">
                <a:latin typeface="王漢宗特圓體繁" pitchFamily="18" charset="-120"/>
                <a:ea typeface="王漢宗特圓體繁" pitchFamily="18" charset="-120"/>
              </a:rPr>
              <a:t>大學自訂學科能力測驗檢定科目標準、高中英語聽力</a:t>
            </a:r>
          </a:p>
          <a:p>
            <a:r>
              <a:rPr lang="zh-TW" altLang="en-US" sz="2200" dirty="0" smtClean="0">
                <a:latin typeface="王漢宗特圓體繁" pitchFamily="18" charset="-120"/>
                <a:ea typeface="王漢宗特圓體繁" pitchFamily="18" charset="-120"/>
              </a:rPr>
              <a:t>    測驗檢定標準、術科考試檢定項目標準</a:t>
            </a:r>
            <a:r>
              <a:rPr lang="zh-TW" altLang="en-US" sz="2200" dirty="0" smtClean="0">
                <a:latin typeface="王漢宗特圓體繁" pitchFamily="18" charset="-120"/>
                <a:ea typeface="王漢宗特圓體繁" pitchFamily="18" charset="-120"/>
              </a:rPr>
              <a:t>。</a:t>
            </a:r>
            <a:endParaRPr lang="en-US" altLang="zh-TW" sz="22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endParaRPr lang="zh-TW" altLang="en-US" sz="22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sz="2200" dirty="0" smtClean="0">
                <a:latin typeface="王漢宗特圓體繁" pitchFamily="18" charset="-120"/>
                <a:ea typeface="王漢宗特圓體繁" pitchFamily="18" charset="-120"/>
              </a:rPr>
              <a:t>二、</a:t>
            </a:r>
            <a:r>
              <a:rPr lang="zh-TW" altLang="en-US" sz="2200" dirty="0" smtClean="0">
                <a:latin typeface="王漢宗特圓體繁" pitchFamily="18" charset="-120"/>
                <a:ea typeface="王漢宗特圓體繁" pitchFamily="18" charset="-120"/>
              </a:rPr>
              <a:t>各大學校系第一分發比序項目統一訂定為「在校學業</a:t>
            </a:r>
          </a:p>
          <a:p>
            <a:r>
              <a:rPr lang="zh-TW" altLang="en-US" sz="2200" dirty="0" smtClean="0">
                <a:latin typeface="王漢宗特圓體繁" pitchFamily="18" charset="-120"/>
                <a:ea typeface="王漢宗特圓體繁" pitchFamily="18" charset="-120"/>
              </a:rPr>
              <a:t>    成績」全校排名百分比，其餘分發比序項目由學校系</a:t>
            </a:r>
          </a:p>
          <a:p>
            <a:r>
              <a:rPr lang="zh-TW" altLang="en-US" sz="2200" dirty="0" smtClean="0">
                <a:latin typeface="王漢宗特圓體繁" pitchFamily="18" charset="-120"/>
                <a:ea typeface="王漢宗特圓體繁" pitchFamily="18" charset="-120"/>
              </a:rPr>
              <a:t>    自訂，得為學科能力測驗各單科級分或總級分或術科</a:t>
            </a:r>
          </a:p>
          <a:p>
            <a:r>
              <a:rPr lang="zh-TW" altLang="en-US" sz="2200" dirty="0" smtClean="0">
                <a:latin typeface="王漢宗特圓體繁" pitchFamily="18" charset="-120"/>
                <a:ea typeface="王漢宗特圓體繁" pitchFamily="18" charset="-120"/>
              </a:rPr>
              <a:t>    考試各項目分數或「各單科學業總平均成績」全校排</a:t>
            </a:r>
          </a:p>
          <a:p>
            <a:r>
              <a:rPr lang="zh-TW" altLang="en-US" sz="2200" dirty="0" smtClean="0">
                <a:latin typeface="王漢宗特圓體繁" pitchFamily="18" charset="-120"/>
                <a:ea typeface="王漢宗特圓體繁" pitchFamily="18" charset="-120"/>
              </a:rPr>
              <a:t>    名百分比</a:t>
            </a:r>
            <a:r>
              <a:rPr lang="zh-TW" altLang="en-US" sz="2200" dirty="0" smtClean="0">
                <a:latin typeface="王漢宗特圓體繁" pitchFamily="18" charset="-120"/>
                <a:ea typeface="王漢宗特圓體繁" pitchFamily="18" charset="-120"/>
              </a:rPr>
              <a:t>。</a:t>
            </a:r>
            <a:endParaRPr lang="en-US" altLang="zh-TW" sz="22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endParaRPr lang="zh-TW" altLang="en-US" sz="22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sz="2200" dirty="0" smtClean="0">
                <a:latin typeface="王漢宗特圓體繁" pitchFamily="18" charset="-120"/>
                <a:ea typeface="王漢宗特圓體繁" pitchFamily="18" charset="-120"/>
              </a:rPr>
              <a:t>三、</a:t>
            </a:r>
            <a:r>
              <a:rPr lang="zh-TW" altLang="en-US" sz="2200" dirty="0" smtClean="0">
                <a:latin typeface="王漢宗特圓體繁" pitchFamily="18" charset="-120"/>
                <a:ea typeface="王漢宗特圓體繁" pitchFamily="18" charset="-120"/>
              </a:rPr>
              <a:t>各學群考生可選填志願數由大學自訂，每學群可選填</a:t>
            </a:r>
          </a:p>
          <a:p>
            <a:r>
              <a:rPr lang="zh-TW" altLang="en-US" sz="2200" dirty="0" smtClean="0">
                <a:latin typeface="王漢宗特圓體繁" pitchFamily="18" charset="-120"/>
                <a:ea typeface="王漢宗特圓體繁" pitchFamily="18" charset="-120"/>
              </a:rPr>
              <a:t>    志願數不得少於該學群參加校系數之二分之一。</a:t>
            </a:r>
          </a:p>
          <a:p>
            <a:r>
              <a:rPr lang="zh-TW" altLang="en-US" sz="2200" dirty="0" smtClean="0">
                <a:latin typeface="王漢宗特圓體繁" pitchFamily="18" charset="-120"/>
                <a:ea typeface="王漢宗特圓體繁" pitchFamily="18" charset="-120"/>
              </a:rPr>
              <a:t>  </a:t>
            </a:r>
            <a:endParaRPr lang="zh-TW" altLang="en-US" sz="2200" dirty="0">
              <a:latin typeface="王漢宗特圓體繁" pitchFamily="18" charset="-120"/>
              <a:ea typeface="王漢宗特圓體繁" pitchFamily="18" charset="-120"/>
            </a:endParaRPr>
          </a:p>
        </p:txBody>
      </p:sp>
      <p:pic>
        <p:nvPicPr>
          <p:cNvPr id="10242" name="Picture 2" descr="C:\Program Files (x86)\Microsoft Office\MEDIA\CAGCAT10\j014948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412194" cy="143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07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王漢宗特圓體繁" pitchFamily="18" charset="-120"/>
                <a:ea typeface="王漢宗特圓體繁" pitchFamily="18" charset="-120"/>
              </a:rPr>
              <a:t>繁星推薦入學</a:t>
            </a:r>
            <a:r>
              <a:rPr lang="en-US" altLang="zh-TW" dirty="0" smtClean="0">
                <a:latin typeface="王漢宗特圓體繁" pitchFamily="18" charset="-120"/>
                <a:ea typeface="王漢宗特圓體繁" pitchFamily="18" charset="-120"/>
              </a:rPr>
              <a:t/>
            </a:r>
            <a:br>
              <a:rPr lang="en-US" altLang="zh-TW" dirty="0" smtClean="0">
                <a:latin typeface="王漢宗特圓體繁" pitchFamily="18" charset="-120"/>
                <a:ea typeface="王漢宗特圓體繁" pitchFamily="18" charset="-120"/>
              </a:rPr>
            </a:br>
            <a:r>
              <a:rPr lang="en-US" altLang="zh-TW" dirty="0" smtClean="0">
                <a:solidFill>
                  <a:schemeClr val="bg1"/>
                </a:solidFill>
                <a:latin typeface="王漢宗特圓體繁" pitchFamily="18" charset="-120"/>
                <a:ea typeface="王漢宗特圓體繁" pitchFamily="18" charset="-120"/>
              </a:rPr>
              <a:t>-</a:t>
            </a:r>
            <a:r>
              <a:rPr lang="zh-TW" altLang="en-US" dirty="0">
                <a:solidFill>
                  <a:schemeClr val="bg1"/>
                </a:solidFill>
                <a:latin typeface="王漢宗特圓體繁" pitchFamily="18" charset="-120"/>
                <a:ea typeface="王漢宗特圓體繁" pitchFamily="18" charset="-120"/>
              </a:rPr>
              <a:t>錄取名額及分發方式</a:t>
            </a:r>
            <a:endParaRPr lang="zh-TW" altLang="en-US" dirty="0">
              <a:solidFill>
                <a:schemeClr val="bg1"/>
              </a:solidFill>
              <a:latin typeface="王漢宗特圓體繁" pitchFamily="18" charset="-120"/>
              <a:ea typeface="王漢宗特圓體繁" pitchFamily="18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536" y="1700808"/>
            <a:ext cx="864096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dirty="0" smtClean="0"/>
          </a:p>
          <a:p>
            <a:r>
              <a:rPr lang="zh-TW" altLang="en-US" sz="2000" dirty="0" smtClean="0">
                <a:solidFill>
                  <a:srgbClr val="C00000"/>
                </a:solidFill>
                <a:latin typeface="王漢宗特圓體繁" pitchFamily="18" charset="-120"/>
                <a:ea typeface="王漢宗特圓體繁" pitchFamily="18" charset="-120"/>
              </a:rPr>
              <a:t>第一至七類學群：</a:t>
            </a:r>
          </a:p>
          <a:p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1.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就一般生而言，各大學於第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1~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第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3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類學群、第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4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類、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第五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類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、</a:t>
            </a:r>
            <a:endParaRPr lang="en-US" altLang="zh-TW" sz="20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  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第六類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、 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第七類、第八類學群在第一輪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分發分別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錄取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同一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所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高中</a:t>
            </a:r>
            <a:endParaRPr lang="en-US" altLang="zh-TW" sz="20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 各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1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名為限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:</a:t>
            </a:r>
          </a:p>
          <a:p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   (1).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先通過學測、英聽檢定、術科檢定</a:t>
            </a:r>
          </a:p>
          <a:p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   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(2).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再進行分發比序項目。</a:t>
            </a:r>
          </a:p>
          <a:p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      進行分發比序時，應依報名學生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【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選填之校系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志願</a:t>
            </a:r>
            <a:endParaRPr lang="en-US" altLang="zh-TW" sz="20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     序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】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、</a:t>
            </a:r>
            <a:r>
              <a:rPr lang="en-US" altLang="zh-TW" sz="2000" dirty="0" smtClean="0">
                <a:latin typeface="王漢宗特圓體繁" pitchFamily="18" charset="-120"/>
                <a:ea typeface="王漢宗特圓體繁" pitchFamily="18" charset="-120"/>
              </a:rPr>
              <a:t>【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學校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推薦優先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順序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】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及大學校系訂定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之</a:t>
            </a:r>
            <a:endParaRPr lang="en-US" altLang="zh-TW" sz="20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    </a:t>
            </a:r>
            <a:r>
              <a:rPr lang="en-US" altLang="zh-TW" sz="2000" dirty="0" smtClean="0">
                <a:latin typeface="王漢宗特圓體繁" pitchFamily="18" charset="-120"/>
                <a:ea typeface="王漢宗特圓體繁" pitchFamily="18" charset="-120"/>
              </a:rPr>
              <a:t>【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分發比序項目順序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】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比較報名學生成績以決定分</a:t>
            </a:r>
          </a:p>
          <a:p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      發錄取之優先順序。 </a:t>
            </a:r>
            <a:endParaRPr lang="en-US" altLang="zh-TW" sz="20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endParaRPr lang="zh-TW" altLang="en-US" sz="2000" dirty="0"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2.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若該大學各該學群各系經第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1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輪分發後仍有缺額，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(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推薦順序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第</a:t>
            </a:r>
            <a:r>
              <a:rPr lang="en-US" altLang="zh-TW" sz="2000" dirty="0" smtClean="0">
                <a:latin typeface="王漢宗特圓體繁" pitchFamily="18" charset="-120"/>
                <a:ea typeface="王漢宗特圓體繁" pitchFamily="18" charset="-120"/>
              </a:rPr>
              <a:t>2-6</a:t>
            </a:r>
          </a:p>
          <a:p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 人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)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彙辦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中心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則就該大學該學群第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2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優先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錄取序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考生進行第</a:t>
            </a:r>
            <a:r>
              <a:rPr lang="en-US" altLang="zh-TW" sz="2000" dirty="0">
                <a:latin typeface="王漢宗特圓體繁" pitchFamily="18" charset="-120"/>
                <a:ea typeface="王漢宗特圓體繁" pitchFamily="18" charset="-120"/>
              </a:rPr>
              <a:t>2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輪分發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，</a:t>
            </a:r>
            <a:endParaRPr lang="en-US" altLang="zh-TW" sz="20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 各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大學對同一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推薦學校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在</a:t>
            </a:r>
            <a:r>
              <a:rPr lang="zh-TW" altLang="en-US" sz="2000" dirty="0" smtClean="0">
                <a:latin typeface="王漢宗特圓體繁" pitchFamily="18" charset="-120"/>
                <a:ea typeface="王漢宗特圓體繁" pitchFamily="18" charset="-120"/>
              </a:rPr>
              <a:t>錄取人數</a:t>
            </a:r>
            <a:r>
              <a:rPr lang="zh-TW" altLang="en-US" sz="2000" dirty="0">
                <a:latin typeface="王漢宗特圓體繁" pitchFamily="18" charset="-120"/>
                <a:ea typeface="王漢宗特圓體繁" pitchFamily="18" charset="-120"/>
              </a:rPr>
              <a:t>不受一名之限制。</a:t>
            </a:r>
          </a:p>
          <a:p>
            <a:endParaRPr lang="zh-TW" altLang="en-US" dirty="0"/>
          </a:p>
        </p:txBody>
      </p:sp>
      <p:pic>
        <p:nvPicPr>
          <p:cNvPr id="11266" name="Picture 2" descr="C:\Program Files (x86)\Microsoft Office\MEDIA\CAGCAT10\j0199549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715682"/>
            <a:ext cx="1670609" cy="179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7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latin typeface="王漢宗特圓體繁" pitchFamily="18" charset="-120"/>
                <a:ea typeface="王漢宗特圓體繁" pitchFamily="18" charset="-120"/>
              </a:rPr>
              <a:t>繁星推薦入學</a:t>
            </a:r>
            <a:r>
              <a:rPr lang="en-US" altLang="zh-TW" dirty="0">
                <a:latin typeface="王漢宗特圓體繁" pitchFamily="18" charset="-120"/>
                <a:ea typeface="王漢宗特圓體繁" pitchFamily="18" charset="-120"/>
              </a:rPr>
              <a:t/>
            </a:r>
            <a:br>
              <a:rPr lang="en-US" altLang="zh-TW" dirty="0">
                <a:latin typeface="王漢宗特圓體繁" pitchFamily="18" charset="-120"/>
                <a:ea typeface="王漢宗特圓體繁" pitchFamily="18" charset="-120"/>
              </a:rPr>
            </a:br>
            <a:r>
              <a:rPr lang="en-US" altLang="zh-TW" dirty="0" smtClean="0">
                <a:solidFill>
                  <a:schemeClr val="bg1"/>
                </a:solidFill>
                <a:latin typeface="王漢宗特圓體繁" pitchFamily="18" charset="-120"/>
                <a:ea typeface="王漢宗特圓體繁" pitchFamily="18" charset="-120"/>
              </a:rPr>
              <a:t>-</a:t>
            </a:r>
            <a:r>
              <a:rPr lang="zh-TW" altLang="en-US" dirty="0">
                <a:solidFill>
                  <a:schemeClr val="bg1"/>
                </a:solidFill>
                <a:latin typeface="王漢宗特圓體繁" pitchFamily="18" charset="-120"/>
                <a:ea typeface="王漢宗特圓體繁" pitchFamily="18" charset="-120"/>
              </a:rPr>
              <a:t>錄取名額及分發方式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25570" y="2708920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rgbClr val="C00000"/>
                </a:solidFill>
                <a:latin typeface="王漢宗特圓體繁" pitchFamily="18" charset="-120"/>
                <a:ea typeface="王漢宗特圓體繁" pitchFamily="18" charset="-120"/>
              </a:rPr>
              <a:t>第八類學群：</a:t>
            </a:r>
          </a:p>
          <a:p>
            <a:r>
              <a:rPr lang="zh-TW" altLang="en-US" sz="2400" dirty="0" smtClean="0">
                <a:latin typeface="王漢宗特圓體繁" pitchFamily="18" charset="-120"/>
                <a:ea typeface="王漢宗特圓體繁" pitchFamily="18" charset="-120"/>
              </a:rPr>
              <a:t>三、各大學辦理指定項目甄試（面試）</a:t>
            </a:r>
            <a:r>
              <a:rPr lang="zh-TW" altLang="en-US" sz="2400" dirty="0" smtClean="0">
                <a:latin typeface="王漢宗特圓體繁" pitchFamily="18" charset="-120"/>
                <a:ea typeface="王漢宗特圓體繁" pitchFamily="18" charset="-120"/>
              </a:rPr>
              <a:t>。</a:t>
            </a:r>
            <a:endParaRPr lang="en-US" altLang="zh-TW" sz="24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endParaRPr lang="zh-TW" altLang="en-US" sz="24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sz="2400" dirty="0" smtClean="0">
                <a:latin typeface="王漢宗特圓體繁" pitchFamily="18" charset="-120"/>
                <a:ea typeface="王漢宗特圓體繁" pitchFamily="18" charset="-120"/>
              </a:rPr>
              <a:t>四、各大學招生委員會應於放榜前依據考生之甄試  </a:t>
            </a:r>
            <a:endParaRPr lang="en-US" altLang="zh-TW" sz="24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sz="2400" dirty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sz="2400" dirty="0" smtClean="0">
                <a:latin typeface="王漢宗特圓體繁" pitchFamily="18" charset="-120"/>
                <a:ea typeface="王漢宗特圓體繁" pitchFamily="18" charset="-120"/>
              </a:rPr>
              <a:t>   成績訂定最低錄取標準，並公告錄取名單，成 </a:t>
            </a:r>
            <a:endParaRPr lang="en-US" altLang="zh-TW" sz="2400" dirty="0" smtClean="0">
              <a:latin typeface="王漢宗特圓體繁" pitchFamily="18" charset="-120"/>
              <a:ea typeface="王漢宗特圓體繁" pitchFamily="18" charset="-120"/>
            </a:endParaRPr>
          </a:p>
          <a:p>
            <a:r>
              <a:rPr lang="zh-TW" altLang="en-US" sz="2400" dirty="0">
                <a:latin typeface="王漢宗特圓體繁" pitchFamily="18" charset="-120"/>
                <a:ea typeface="王漢宗特圓體繁" pitchFamily="18" charset="-120"/>
              </a:rPr>
              <a:t> </a:t>
            </a:r>
            <a:r>
              <a:rPr lang="zh-TW" altLang="en-US" sz="2400" dirty="0" smtClean="0">
                <a:latin typeface="王漢宗特圓體繁" pitchFamily="18" charset="-120"/>
                <a:ea typeface="王漢宗特圓體繁" pitchFamily="18" charset="-120"/>
              </a:rPr>
              <a:t>   績未達錄取標準者，雖有名額亦不錄取。</a:t>
            </a:r>
            <a:endParaRPr lang="zh-TW" altLang="en-US" sz="2400" dirty="0">
              <a:latin typeface="王漢宗特圓體繁" pitchFamily="18" charset="-120"/>
              <a:ea typeface="王漢宗特圓體繁" pitchFamily="18" charset="-120"/>
            </a:endParaRPr>
          </a:p>
        </p:txBody>
      </p:sp>
      <p:pic>
        <p:nvPicPr>
          <p:cNvPr id="1027" name="Picture 3" descr="C:\Program Files (x86)\Microsoft Office\MEDIA\CAGCAT10\j020558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5064172"/>
            <a:ext cx="1776679" cy="16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 (x86)\Microsoft Office\MEDIA\CAGCAT10\j020558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64172"/>
            <a:ext cx="1776679" cy="16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Program Files (x86)\Microsoft Office\MEDIA\CAGCAT10\j020558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682" y="5052301"/>
            <a:ext cx="1776679" cy="16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39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206</TotalTime>
  <Words>2192</Words>
  <Application>Microsoft Office PowerPoint</Application>
  <PresentationFormat>如螢幕大小 (4:3)</PresentationFormat>
  <Paragraphs>208</Paragraphs>
  <Slides>22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波形</vt:lpstr>
      <vt:lpstr>PowerPoint 簡報</vt:lpstr>
      <vt:lpstr>PowerPoint 簡報</vt:lpstr>
      <vt:lpstr>106學年度多元入學方案 三大招生管道介紹及示例 </vt:lpstr>
      <vt:lpstr>繁星推薦入學-高中推薦原則</vt:lpstr>
      <vt:lpstr>繁星推薦入學-高中推薦原則</vt:lpstr>
      <vt:lpstr>繁星推薦入學-大學推薦原則</vt:lpstr>
      <vt:lpstr>繁星推薦入學-大學招生原則 </vt:lpstr>
      <vt:lpstr>繁星推薦入學 -錄取名額及分發方式</vt:lpstr>
      <vt:lpstr>繁星推薦入學 -錄取名額及分發方式</vt:lpstr>
      <vt:lpstr>志願分發實例演練</vt:lpstr>
      <vt:lpstr>繁星推薦入學 -分發比序及錄取作業原則</vt:lpstr>
      <vt:lpstr>繁星推薦入學 -分發比序及錄取作業原則</vt:lpstr>
      <vt:lpstr>繁星推薦入學(第一至七類學群)  校系分則示例</vt:lpstr>
      <vt:lpstr>繁星推薦入學(第八類學群)  校系分則示例 </vt:lpstr>
      <vt:lpstr>個人申請入學-考生申請條件 </vt:lpstr>
      <vt:lpstr>個人申請入學-申請校系數 </vt:lpstr>
      <vt:lpstr>個人申請入學-大學招生原則</vt:lpstr>
      <vt:lpstr>個人申請入學-第一階甄試方式</vt:lpstr>
      <vt:lpstr>個人申請入學-第二階甄試方式</vt:lpstr>
      <vt:lpstr>個人申請入學管道校系分則示例 *</vt:lpstr>
      <vt:lpstr>個人申請入學-登記就讀志願序 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三大招生管道介紹及示例 </dc:title>
  <dc:creator>User</dc:creator>
  <cp:lastModifiedBy>User</cp:lastModifiedBy>
  <cp:revision>17</cp:revision>
  <cp:lastPrinted>2016-11-02T08:19:50Z</cp:lastPrinted>
  <dcterms:created xsi:type="dcterms:W3CDTF">2016-10-28T07:41:40Z</dcterms:created>
  <dcterms:modified xsi:type="dcterms:W3CDTF">2016-11-02T08:27:22Z</dcterms:modified>
</cp:coreProperties>
</file>