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Lst>
  <p:notesMasterIdLst>
    <p:notesMasterId r:id="rId84"/>
  </p:notesMasterIdLst>
  <p:handoutMasterIdLst>
    <p:handoutMasterId r:id="rId85"/>
  </p:handoutMasterIdLst>
  <p:sldIdLst>
    <p:sldId id="606" r:id="rId5"/>
    <p:sldId id="721" r:id="rId6"/>
    <p:sldId id="555" r:id="rId7"/>
    <p:sldId id="711" r:id="rId8"/>
    <p:sldId id="722" r:id="rId9"/>
    <p:sldId id="791" r:id="rId10"/>
    <p:sldId id="724" r:id="rId11"/>
    <p:sldId id="792" r:id="rId12"/>
    <p:sldId id="726" r:id="rId13"/>
    <p:sldId id="815" r:id="rId14"/>
    <p:sldId id="816" r:id="rId15"/>
    <p:sldId id="818" r:id="rId16"/>
    <p:sldId id="817" r:id="rId17"/>
    <p:sldId id="712" r:id="rId18"/>
    <p:sldId id="651" r:id="rId19"/>
    <p:sldId id="783" r:id="rId20"/>
    <p:sldId id="814" r:id="rId21"/>
    <p:sldId id="813" r:id="rId22"/>
    <p:sldId id="824" r:id="rId23"/>
    <p:sldId id="804" r:id="rId24"/>
    <p:sldId id="809" r:id="rId25"/>
    <p:sldId id="807" r:id="rId26"/>
    <p:sldId id="806" r:id="rId27"/>
    <p:sldId id="808" r:id="rId28"/>
    <p:sldId id="659" r:id="rId29"/>
    <p:sldId id="770" r:id="rId30"/>
    <p:sldId id="773" r:id="rId31"/>
    <p:sldId id="821" r:id="rId32"/>
    <p:sldId id="803" r:id="rId33"/>
    <p:sldId id="787" r:id="rId34"/>
    <p:sldId id="779" r:id="rId35"/>
    <p:sldId id="665" r:id="rId36"/>
    <p:sldId id="666" r:id="rId37"/>
    <p:sldId id="684" r:id="rId38"/>
    <p:sldId id="825" r:id="rId39"/>
    <p:sldId id="788" r:id="rId40"/>
    <p:sldId id="822" r:id="rId41"/>
    <p:sldId id="685" r:id="rId42"/>
    <p:sldId id="671" r:id="rId43"/>
    <p:sldId id="672" r:id="rId44"/>
    <p:sldId id="674" r:id="rId45"/>
    <p:sldId id="675" r:id="rId46"/>
    <p:sldId id="676" r:id="rId47"/>
    <p:sldId id="677" r:id="rId48"/>
    <p:sldId id="678" r:id="rId49"/>
    <p:sldId id="697" r:id="rId50"/>
    <p:sldId id="763" r:id="rId51"/>
    <p:sldId id="772" r:id="rId52"/>
    <p:sldId id="774" r:id="rId53"/>
    <p:sldId id="655" r:id="rId54"/>
    <p:sldId id="654" r:id="rId55"/>
    <p:sldId id="687" r:id="rId56"/>
    <p:sldId id="728" r:id="rId57"/>
    <p:sldId id="688" r:id="rId58"/>
    <p:sldId id="729" r:id="rId59"/>
    <p:sldId id="731" r:id="rId60"/>
    <p:sldId id="689" r:id="rId61"/>
    <p:sldId id="690" r:id="rId62"/>
    <p:sldId id="732" r:id="rId63"/>
    <p:sldId id="694" r:id="rId64"/>
    <p:sldId id="735" r:id="rId65"/>
    <p:sldId id="737" r:id="rId66"/>
    <p:sldId id="738" r:id="rId67"/>
    <p:sldId id="794" r:id="rId68"/>
    <p:sldId id="810" r:id="rId69"/>
    <p:sldId id="739" r:id="rId70"/>
    <p:sldId id="740" r:id="rId71"/>
    <p:sldId id="741" r:id="rId72"/>
    <p:sldId id="742" r:id="rId73"/>
    <p:sldId id="743" r:id="rId74"/>
    <p:sldId id="744" r:id="rId75"/>
    <p:sldId id="746" r:id="rId76"/>
    <p:sldId id="747" r:id="rId77"/>
    <p:sldId id="748" r:id="rId78"/>
    <p:sldId id="749" r:id="rId79"/>
    <p:sldId id="750" r:id="rId80"/>
    <p:sldId id="752" r:id="rId81"/>
    <p:sldId id="826" r:id="rId82"/>
    <p:sldId id="827" r:id="rId83"/>
  </p:sldIdLst>
  <p:sldSz cx="9144000" cy="6858000" type="screen4x3"/>
  <p:notesSz cx="6735763" cy="986948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92D050"/>
    <a:srgbClr val="CCFF99"/>
    <a:srgbClr val="CCFFCC"/>
    <a:srgbClr val="DAF8D8"/>
    <a:srgbClr val="E9EDF4"/>
    <a:srgbClr val="D0D8E8"/>
    <a:srgbClr val="FFFFFF"/>
    <a:srgbClr val="E4ED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88" autoAdjust="0"/>
    <p:restoredTop sz="87239" autoAdjust="0"/>
  </p:normalViewPr>
  <p:slideViewPr>
    <p:cSldViewPr>
      <p:cViewPr>
        <p:scale>
          <a:sx n="50" d="100"/>
          <a:sy n="50" d="100"/>
        </p:scale>
        <p:origin x="-9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768"/>
    </p:cViewPr>
  </p:sorterViewPr>
  <p:notesViewPr>
    <p:cSldViewPr>
      <p:cViewPr varScale="1">
        <p:scale>
          <a:sx n="50" d="100"/>
          <a:sy n="50" d="100"/>
        </p:scale>
        <p:origin x="-2982"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diagrams/_rels/data3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4.xml.rels><?xml version="1.0" encoding="UTF-8" standalone="yes"?>
<Relationships xmlns="http://schemas.openxmlformats.org/package/2006/relationships"><Relationship Id="rId1" Type="http://schemas.openxmlformats.org/officeDocument/2006/relationships/image" Target="../media/image31.jpeg"/></Relationships>
</file>

<file path=ppt/diagrams/_rels/data36.xml.rels><?xml version="1.0" encoding="UTF-8" standalone="yes"?>
<Relationships xmlns="http://schemas.openxmlformats.org/package/2006/relationships"><Relationship Id="rId1" Type="http://schemas.openxmlformats.org/officeDocument/2006/relationships/image" Target="../media/image31.jpeg"/></Relationships>
</file>

<file path=ppt/diagrams/_rels/data37.xml.rels><?xml version="1.0" encoding="UTF-8" standalone="yes"?>
<Relationships xmlns="http://schemas.openxmlformats.org/package/2006/relationships"><Relationship Id="rId1" Type="http://schemas.openxmlformats.org/officeDocument/2006/relationships/image" Target="../media/image31.jpeg"/></Relationships>
</file>

<file path=ppt/diagrams/_rels/data38.xml.rels><?xml version="1.0" encoding="UTF-8" standalone="yes"?>
<Relationships xmlns="http://schemas.openxmlformats.org/package/2006/relationships"><Relationship Id="rId1" Type="http://schemas.openxmlformats.org/officeDocument/2006/relationships/image" Target="../media/image31.jpeg"/></Relationships>
</file>

<file path=ppt/diagrams/_rels/data39.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6.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7.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8.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9.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A768982-5A09-4A22-8937-86FF478FBB5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1C8E32B-C9E0-48DE-9A2B-26090A113A6E}"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12F1587-5AB4-49EF-826D-C2A9C8E2975D}"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B05CB3E9-B0C0-4E19-858F-292E8DCB35C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1C8E32B-C9E0-48DE-9A2B-26090A113A6E}"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12F1587-5AB4-49EF-826D-C2A9C8E2975D}"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B05CB3E9-B0C0-4E19-858F-292E8DCB35C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1C8E32B-C9E0-48DE-9A2B-26090A113A6E}"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12F1587-5AB4-49EF-826D-C2A9C8E2975D}"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B05CB3E9-B0C0-4E19-858F-292E8DCB35C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1C8E32B-C9E0-48DE-9A2B-26090A113A6E}"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42064695-B0E1-4573-8C37-E43FA71A9762}"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a:solidFill>
          <a:schemeClr val="accent1">
            <a:lumMod val="50000"/>
          </a:schemeClr>
        </a:solidFill>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a:solidFill>
          <a:srgbClr val="0070C0"/>
        </a:solidFill>
      </dgm:spPr>
      <dgm:t>
        <a:bodyPr/>
        <a:lstStyle/>
        <a:p>
          <a:r>
            <a:rPr lang="zh-TW" altLang="en-US" sz="2800" b="1" dirty="0">
              <a:latin typeface="微軟正黑體" pitchFamily="34" charset="-120"/>
              <a:ea typeface="微軟正黑體" pitchFamily="34" charset="-120"/>
            </a:rPr>
            <a:t>時程</a:t>
          </a: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ct val="80000"/>
            </a:lnSpc>
          </a:pP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13</a:t>
          </a:r>
          <a:r>
            <a:rPr lang="zh-TW" altLang="en-US" sz="2400" b="1" dirty="0">
              <a:latin typeface="微軟正黑體" pitchFamily="34" charset="-120"/>
              <a:ea typeface="微軟正黑體" pitchFamily="34" charset="-120"/>
            </a:rPr>
            <a:t>日放榜</a:t>
          </a:r>
          <a:r>
            <a:rPr lang="en-US" altLang="zh-TW" sz="2400" b="1" dirty="0">
              <a:solidFill>
                <a:srgbClr val="FF0000"/>
              </a:solidFill>
              <a:latin typeface="微軟正黑體" pitchFamily="34" charset="-120"/>
              <a:ea typeface="微軟正黑體" pitchFamily="34" charset="-120"/>
            </a:rPr>
            <a:t>(</a:t>
          </a:r>
          <a:r>
            <a:rPr lang="zh-TW" altLang="zh-TW" sz="2400" b="1" dirty="0">
              <a:solidFill>
                <a:srgbClr val="FF0000"/>
              </a:solidFill>
              <a:latin typeface="微軟正黑體" pitchFamily="34" charset="-120"/>
              <a:ea typeface="微軟正黑體" pitchFamily="34" charset="-120"/>
            </a:rPr>
            <a:t>國中教育會考</a:t>
          </a:r>
          <a:r>
            <a:rPr lang="en-US" altLang="zh-TW" sz="2400" b="1" dirty="0">
              <a:solidFill>
                <a:srgbClr val="FF0000"/>
              </a:solidFill>
              <a:latin typeface="微軟正黑體" pitchFamily="34" charset="-120"/>
              <a:ea typeface="微軟正黑體" pitchFamily="34" charset="-120"/>
            </a:rPr>
            <a:t>5</a:t>
          </a:r>
          <a:r>
            <a:rPr lang="zh-TW" altLang="en-US" sz="2400" b="1" dirty="0">
              <a:solidFill>
                <a:srgbClr val="FF0000"/>
              </a:solidFill>
              <a:latin typeface="微軟正黑體" pitchFamily="34" charset="-120"/>
              <a:ea typeface="微軟正黑體" pitchFamily="34" charset="-120"/>
            </a:rPr>
            <a:t>月</a:t>
          </a:r>
          <a:r>
            <a:rPr lang="en-US" altLang="zh-TW" sz="2400" b="1" dirty="0">
              <a:solidFill>
                <a:srgbClr val="FF0000"/>
              </a:solidFill>
              <a:latin typeface="微軟正黑體" pitchFamily="34" charset="-120"/>
              <a:ea typeface="微軟正黑體" pitchFamily="34" charset="-120"/>
            </a:rPr>
            <a:t>15-16</a:t>
          </a:r>
          <a:r>
            <a:rPr lang="zh-TW" altLang="en-US" sz="2400" b="1" dirty="0">
              <a:solidFill>
                <a:srgbClr val="FF0000"/>
              </a:solidFill>
              <a:latin typeface="微軟正黑體" pitchFamily="34" charset="-120"/>
              <a:ea typeface="微軟正黑體" pitchFamily="34" charset="-120"/>
            </a:rPr>
            <a:t>日舉行</a:t>
          </a:r>
          <a:r>
            <a:rPr lang="en-US" altLang="zh-TW" sz="2400" b="1" dirty="0">
              <a:solidFill>
                <a:srgbClr val="FF0000"/>
              </a:solidFill>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8240264C-89A2-4551-A162-C8EC0AC2557A}">
      <dgm:prSet phldrT="[文字]" custT="1"/>
      <dgm:spPr/>
      <dgm:t>
        <a:bodyPr/>
        <a:lstStyle/>
        <a:p>
          <a:pPr algn="l">
            <a:lnSpc>
              <a:spcPct val="80000"/>
            </a:lnSpc>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10</a:t>
          </a:r>
          <a:r>
            <a:rPr lang="zh-TW" altLang="en-US" sz="2400" b="1" dirty="0">
              <a:latin typeface="微軟正黑體" pitchFamily="34" charset="-120"/>
              <a:ea typeface="微軟正黑體" pitchFamily="34" charset="-120"/>
            </a:rPr>
            <a:t>日報到</a:t>
          </a:r>
        </a:p>
      </dgm:t>
    </dgm:pt>
    <dgm:pt modelId="{A799DC43-635B-4987-9177-FA904FEABA70}" type="parTrans" cxnId="{D3F0604A-A8F2-429C-AFD3-F99E21D6BCBF}">
      <dgm:prSet/>
      <dgm:spPr/>
      <dgm:t>
        <a:bodyPr/>
        <a:lstStyle/>
        <a:p>
          <a:endParaRPr lang="zh-TW" altLang="en-US" sz="2400">
            <a:latin typeface="微軟正黑體" pitchFamily="34" charset="-120"/>
            <a:ea typeface="微軟正黑體" pitchFamily="34" charset="-120"/>
          </a:endParaRPr>
        </a:p>
      </dgm:t>
    </dgm:pt>
    <dgm:pt modelId="{5AB852EC-DD8E-4D88-8B59-6F8B7AE58B78}" type="sibTrans" cxnId="{D3F0604A-A8F2-429C-AFD3-F99E21D6BCBF}">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r>
            <a:rPr lang="zh-TW" altLang="en-US" sz="2600" b="1" dirty="0">
              <a:solidFill>
                <a:schemeClr val="tx1"/>
              </a:solidFill>
              <a:latin typeface="微軟正黑體" pitchFamily="34" charset="-120"/>
              <a:ea typeface="微軟正黑體" pitchFamily="34" charset="-120"/>
              <a:cs typeface="BiauKai"/>
            </a:rPr>
            <a:t>超額比序依彰化區高中高職免試入學超額比序項目規定辦理</a:t>
          </a:r>
          <a:r>
            <a:rPr lang="en-US" altLang="en-US" sz="2600" b="1" dirty="0">
              <a:solidFill>
                <a:schemeClr val="tx1"/>
              </a:solidFill>
              <a:latin typeface="微軟正黑體" pitchFamily="34" charset="-120"/>
              <a:ea typeface="微軟正黑體" pitchFamily="34" charset="-120"/>
            </a:rPr>
            <a:t>(</a:t>
          </a:r>
          <a:r>
            <a:rPr lang="zh-TW" altLang="en-US" sz="2600" b="1" dirty="0">
              <a:solidFill>
                <a:srgbClr val="FF0000"/>
              </a:solidFill>
              <a:latin typeface="微軟正黑體" pitchFamily="34" charset="-120"/>
              <a:ea typeface="微軟正黑體" pitchFamily="34" charset="-120"/>
            </a:rPr>
            <a:t>不採計</a:t>
          </a:r>
          <a:r>
            <a:rPr lang="zh-TW" altLang="en-US" sz="2600" b="1" dirty="0">
              <a:solidFill>
                <a:schemeClr val="tx1"/>
              </a:solidFill>
              <a:latin typeface="微軟正黑體" pitchFamily="34" charset="-120"/>
              <a:ea typeface="微軟正黑體" pitchFamily="34" charset="-120"/>
            </a:rPr>
            <a:t>志願序及</a:t>
          </a:r>
          <a:r>
            <a:rPr lang="zh-TW" altLang="en-US" sz="2600" b="1" dirty="0">
              <a:solidFill>
                <a:srgbClr val="FF0000"/>
              </a:solidFill>
              <a:latin typeface="微軟正黑體" pitchFamily="34" charset="-120"/>
              <a:ea typeface="微軟正黑體" pitchFamily="34" charset="-120"/>
            </a:rPr>
            <a:t>國中教育會考積分</a:t>
          </a:r>
          <a:r>
            <a:rPr lang="en-US" altLang="en-US" sz="2600" b="1" dirty="0">
              <a:solidFill>
                <a:schemeClr val="tx1"/>
              </a:solidFill>
              <a:latin typeface="微軟正黑體" pitchFamily="34" charset="-120"/>
              <a:ea typeface="微軟正黑體" pitchFamily="34" charset="-120"/>
            </a:rPr>
            <a:t>)</a:t>
          </a:r>
          <a:r>
            <a:rPr lang="zh-TW" altLang="en-US" sz="2600" b="1" dirty="0">
              <a:solidFill>
                <a:schemeClr val="tx1"/>
              </a:solidFill>
              <a:latin typeface="微軟正黑體" pitchFamily="34" charset="-120"/>
              <a:ea typeface="微軟正黑體" pitchFamily="34" charset="-120"/>
              <a:cs typeface="BiauKai"/>
            </a:rPr>
            <a:t>。</a:t>
          </a:r>
          <a:endParaRPr lang="zh-TW" altLang="en-US" sz="26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ct val="80000"/>
            </a:lnSpc>
          </a:pP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日</a:t>
          </a: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日報名</a:t>
          </a:r>
        </a:p>
      </dgm:t>
    </dgm:pt>
    <dgm:pt modelId="{FC4C3F0D-E4B9-4977-A34A-4636F974A4F4}" type="parTrans" cxnId="{28FA91D3-2F5E-4299-A7E3-C31ED2C12EB3}">
      <dgm:prSet/>
      <dgm:spPr/>
      <dgm:t>
        <a:bodyPr/>
        <a:lstStyle/>
        <a:p>
          <a:endParaRPr lang="zh-TW" altLang="en-US"/>
        </a:p>
      </dgm:t>
    </dgm:pt>
    <dgm:pt modelId="{91AC7F8B-A0FB-426D-939F-FEF6DD877481}" type="sibTrans" cxnId="{28FA91D3-2F5E-4299-A7E3-C31ED2C12EB3}">
      <dgm:prSet/>
      <dgm:spPr/>
      <dgm:t>
        <a:bodyPr/>
        <a:lstStyle/>
        <a:p>
          <a:endParaRPr lang="zh-TW" altLang="en-US"/>
        </a:p>
      </dgm:t>
    </dgm:pt>
    <dgm:pt modelId="{DBC284DB-1BC1-4EAE-B210-C4AB8EFB17FD}">
      <dgm:prSet phldrT="[文字]" custT="1"/>
      <dgm:spPr>
        <a:solidFill>
          <a:schemeClr val="tx2">
            <a:lumMod val="60000"/>
            <a:lumOff val="40000"/>
          </a:schemeClr>
        </a:solidFill>
      </dgm:spPr>
      <dgm:t>
        <a:bodyPr/>
        <a:lstStyle/>
        <a:p>
          <a:r>
            <a:rPr lang="zh-TW" altLang="en-US" sz="2800" b="1" dirty="0">
              <a:latin typeface="微軟正黑體" pitchFamily="34" charset="-120"/>
              <a:ea typeface="微軟正黑體" pitchFamily="34" charset="-120"/>
            </a:rPr>
            <a:t>名額</a:t>
          </a: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3600"/>
            </a:lnSpc>
            <a:spcAft>
              <a:spcPts val="0"/>
            </a:spcAft>
          </a:pPr>
          <a:r>
            <a:rPr lang="zh-TW" altLang="en-US" sz="2600" b="1" u="none" dirty="0">
              <a:solidFill>
                <a:srgbClr val="FF0000"/>
              </a:solidFill>
              <a:latin typeface="微軟正黑體" pitchFamily="34" charset="-120"/>
              <a:ea typeface="微軟正黑體" pitchFamily="34" charset="-120"/>
            </a:rPr>
            <a:t>私立學校：文</a:t>
          </a:r>
          <a:r>
            <a:rPr lang="zh-TW" altLang="en-US" sz="2600" b="1" u="none" dirty="0" smtClean="0">
              <a:solidFill>
                <a:srgbClr val="FF0000"/>
              </a:solidFill>
              <a:latin typeface="微軟正黑體" pitchFamily="34" charset="-120"/>
              <a:ea typeface="微軟正黑體" pitchFamily="34" charset="-120"/>
            </a:rPr>
            <a:t>興高中</a:t>
          </a:r>
          <a:r>
            <a:rPr lang="en-US" altLang="zh-TW" sz="2600" b="1" u="none" dirty="0" smtClean="0">
              <a:solidFill>
                <a:srgbClr val="FF0000"/>
              </a:solidFill>
              <a:latin typeface="微軟正黑體" pitchFamily="34" charset="-120"/>
              <a:ea typeface="微軟正黑體" pitchFamily="34" charset="-120"/>
            </a:rPr>
            <a:t>95</a:t>
          </a:r>
          <a:r>
            <a:rPr lang="zh-TW" altLang="en-US" sz="2600" b="1" u="none" dirty="0" smtClean="0">
              <a:solidFill>
                <a:srgbClr val="FF0000"/>
              </a:solidFill>
              <a:latin typeface="微軟正黑體" pitchFamily="34" charset="-120"/>
              <a:ea typeface="微軟正黑體" pitchFamily="34" charset="-120"/>
            </a:rPr>
            <a:t>人、達德商工</a:t>
          </a:r>
          <a:r>
            <a:rPr lang="en-US" altLang="zh-TW" sz="2600" b="1" u="none" dirty="0" smtClean="0">
              <a:solidFill>
                <a:srgbClr val="FF0000"/>
              </a:solidFill>
              <a:latin typeface="微軟正黑體" pitchFamily="34" charset="-120"/>
              <a:ea typeface="微軟正黑體" pitchFamily="34" charset="-120"/>
            </a:rPr>
            <a:t>336</a:t>
          </a:r>
          <a:r>
            <a:rPr lang="zh-TW" altLang="en-US" sz="2600" b="1" u="none" dirty="0" smtClean="0">
              <a:solidFill>
                <a:srgbClr val="FF0000"/>
              </a:solidFill>
              <a:latin typeface="微軟正黑體" pitchFamily="34" charset="-120"/>
              <a:ea typeface="微軟正黑體" pitchFamily="34" charset="-120"/>
            </a:rPr>
            <a:t>人</a:t>
          </a:r>
          <a:endParaRPr lang="zh-TW" altLang="en-US" sz="2600" u="none" dirty="0">
            <a:solidFill>
              <a:srgbClr val="FF0000"/>
            </a:solidFill>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B75A1A8B-6EE8-453C-BFBA-D7747B2A219D}" type="pres">
      <dgm:prSet presAssocID="{8E109CDF-101F-4367-91E8-A8714F11C9EE}" presName="Name0" presStyleCnt="0">
        <dgm:presLayoutVars>
          <dgm:dir/>
          <dgm:animLvl val="lvl"/>
          <dgm:resizeHandles val="exact"/>
        </dgm:presLayoutVars>
      </dgm:prSet>
      <dgm:spPr/>
      <dgm:t>
        <a:bodyPr/>
        <a:lstStyle/>
        <a:p>
          <a:endParaRPr lang="zh-TW" altLang="en-US"/>
        </a:p>
      </dgm:t>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71177">
        <dgm:presLayoutVars>
          <dgm:chMax val="1"/>
          <dgm:bulletEnabled val="1"/>
        </dgm:presLayoutVars>
      </dgm:prSet>
      <dgm:spPr/>
      <dgm:t>
        <a:bodyPr/>
        <a:lstStyle/>
        <a:p>
          <a:endParaRPr lang="zh-TW" altLang="en-US"/>
        </a:p>
      </dgm:t>
    </dgm:pt>
    <dgm:pt modelId="{DA0DB5C3-75BA-45A0-BE5A-7A3C9AD81C53}" type="pres">
      <dgm:prSet presAssocID="{D615E62D-AAB6-41B3-AC23-66D407BB2CE6}" presName="descendantText" presStyleLbl="alignAccFollowNode1" presStyleIdx="0" presStyleCnt="3" custScaleX="153245" custScaleY="82748">
        <dgm:presLayoutVars>
          <dgm:bulletEnabled val="1"/>
        </dgm:presLayoutVars>
      </dgm:prSet>
      <dgm:spPr/>
      <dgm:t>
        <a:bodyPr/>
        <a:lstStyle/>
        <a:p>
          <a:endParaRPr lang="zh-TW" altLang="en-US"/>
        </a:p>
      </dgm:t>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34175">
        <dgm:presLayoutVars>
          <dgm:chMax val="1"/>
          <dgm:bulletEnabled val="1"/>
        </dgm:presLayoutVars>
      </dgm:prSet>
      <dgm:spPr/>
      <dgm:t>
        <a:bodyPr/>
        <a:lstStyle/>
        <a:p>
          <a:endParaRPr lang="zh-TW" altLang="en-US"/>
        </a:p>
      </dgm:t>
    </dgm:pt>
    <dgm:pt modelId="{0874A851-733E-4C68-A5B9-C63601CD053F}" type="pres">
      <dgm:prSet presAssocID="{DBC284DB-1BC1-4EAE-B210-C4AB8EFB17FD}" presName="descendantText" presStyleLbl="alignAccFollowNode1" presStyleIdx="1" presStyleCnt="3" custScaleX="139073" custScaleY="40021" custLinFactNeighborX="-645" custLinFactNeighborY="1488">
        <dgm:presLayoutVars>
          <dgm:bulletEnabled val="1"/>
        </dgm:presLayoutVars>
      </dgm:prSet>
      <dgm:spPr/>
      <dgm:t>
        <a:bodyPr/>
        <a:lstStyle/>
        <a:p>
          <a:endParaRPr lang="zh-TW" altLang="en-US"/>
        </a:p>
      </dgm:t>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66375">
        <dgm:presLayoutVars>
          <dgm:chMax val="1"/>
          <dgm:bulletEnabled val="1"/>
        </dgm:presLayoutVars>
      </dgm:prSet>
      <dgm:spPr/>
      <dgm:t>
        <a:bodyPr/>
        <a:lstStyle/>
        <a:p>
          <a:endParaRPr lang="zh-TW" altLang="en-US"/>
        </a:p>
      </dgm:t>
    </dgm:pt>
    <dgm:pt modelId="{45C3AC1C-7C86-42B1-8C46-D477007DFCA5}" type="pres">
      <dgm:prSet presAssocID="{9B7ADE11-BE18-4708-9D56-1476D1E125B4}" presName="descendantText" presStyleLbl="alignAccFollowNode1" presStyleIdx="2" presStyleCnt="3" custScaleX="132080" custScaleY="84357">
        <dgm:presLayoutVars>
          <dgm:bulletEnabled val="1"/>
        </dgm:presLayoutVars>
      </dgm:prSet>
      <dgm:spPr/>
      <dgm:t>
        <a:bodyPr/>
        <a:lstStyle/>
        <a:p>
          <a:endParaRPr lang="zh-TW" altLang="en-US"/>
        </a:p>
      </dgm:t>
    </dgm:pt>
  </dgm:ptLst>
  <dgm:cxnLst>
    <dgm:cxn modelId="{B609C9EC-3BFE-4BB6-9D67-001B9D7A41D5}" type="presOf" srcId="{8240264C-89A2-4551-A162-C8EC0AC2557A}" destId="{45C3AC1C-7C86-42B1-8C46-D477007DFCA5}" srcOrd="0" destOrd="2" presId="urn:microsoft.com/office/officeart/2005/8/layout/vList5"/>
    <dgm:cxn modelId="{4AF80C67-0667-427F-9CB9-2578EEC4D624}" type="presOf" srcId="{7351BC8C-A3C1-4E78-8314-1F72D6654368}" destId="{45C3AC1C-7C86-42B1-8C46-D477007DFCA5}" srcOrd="0" destOrd="1" presId="urn:microsoft.com/office/officeart/2005/8/layout/vList5"/>
    <dgm:cxn modelId="{7E27BD4F-748B-46E4-A77F-BC932C6434B7}" srcId="{8E109CDF-101F-4367-91E8-A8714F11C9EE}" destId="{DBC284DB-1BC1-4EAE-B210-C4AB8EFB17FD}" srcOrd="1" destOrd="0" parTransId="{5452DA11-A21B-4296-8397-9829C9B85BEB}" sibTransId="{5756C6D6-28C7-49F4-AE98-956F97134373}"/>
    <dgm:cxn modelId="{292F3D3C-EAF0-442A-93E1-409FB967C76F}" srcId="{9B7ADE11-BE18-4708-9D56-1476D1E125B4}" destId="{7351BC8C-A3C1-4E78-8314-1F72D6654368}" srcOrd="1" destOrd="0" parTransId="{E52F74C6-EED6-4D60-98C9-7BC42BA3306B}" sibTransId="{E6070F69-9EB7-445F-84F1-F7634AD49B5A}"/>
    <dgm:cxn modelId="{A889C9DF-2351-4E8F-B945-14979677AC44}" srcId="{D615E62D-AAB6-41B3-AC23-66D407BB2CE6}" destId="{F9E0FB4C-623F-4474-A3F8-D86B85FF0B65}" srcOrd="0" destOrd="0" parTransId="{8238C7DB-02EE-490E-81FA-E76F757CDAC0}" sibTransId="{DD0B2111-5944-49FB-BF3F-4CCF6DA2A15A}"/>
    <dgm:cxn modelId="{5A7941A5-0D30-4CFF-92B8-149F326B3591}" srcId="{DBC284DB-1BC1-4EAE-B210-C4AB8EFB17FD}" destId="{72B92933-CBF6-4146-9798-0FB60522B370}" srcOrd="0" destOrd="0" parTransId="{32BDC70A-0D42-4B73-9534-95D34C4E4A00}" sibTransId="{62104E89-A228-4354-A945-734B91C70374}"/>
    <dgm:cxn modelId="{D3F0604A-A8F2-429C-AFD3-F99E21D6BCBF}" srcId="{9B7ADE11-BE18-4708-9D56-1476D1E125B4}" destId="{8240264C-89A2-4551-A162-C8EC0AC2557A}" srcOrd="2" destOrd="0" parTransId="{A799DC43-635B-4987-9177-FA904FEABA70}" sibTransId="{5AB852EC-DD8E-4D88-8B59-6F8B7AE58B78}"/>
    <dgm:cxn modelId="{CCF66867-1471-4F8C-9858-445129899A5D}" type="presOf" srcId="{7D18848D-7E34-4455-B8D2-DBB35D905EF0}" destId="{45C3AC1C-7C86-42B1-8C46-D477007DFCA5}" srcOrd="0" destOrd="0" presId="urn:microsoft.com/office/officeart/2005/8/layout/vList5"/>
    <dgm:cxn modelId="{64B951F5-E850-4956-A3BD-F5530EB40D05}" type="presOf" srcId="{F9E0FB4C-623F-4474-A3F8-D86B85FF0B65}" destId="{DA0DB5C3-75BA-45A0-BE5A-7A3C9AD81C53}" srcOrd="0" destOrd="0" presId="urn:microsoft.com/office/officeart/2005/8/layout/vList5"/>
    <dgm:cxn modelId="{F74C62D9-1BDD-46CA-B7CB-EF6FCF5A5873}" type="presOf" srcId="{DBC284DB-1BC1-4EAE-B210-C4AB8EFB17FD}" destId="{612C8EBA-AECD-4375-B086-FF608DEEDB88}" srcOrd="0" destOrd="0"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7F6D8C20-5FA1-47A6-AE77-E2F749982386}" type="presOf" srcId="{D615E62D-AAB6-41B3-AC23-66D407BB2CE6}" destId="{ECD53BAB-D8FE-446E-B57F-FCEDCC00A9E9}" srcOrd="0" destOrd="0" presId="urn:microsoft.com/office/officeart/2005/8/layout/vList5"/>
    <dgm:cxn modelId="{16D29B70-736E-4761-8944-714A8A288018}" type="presOf" srcId="{8E109CDF-101F-4367-91E8-A8714F11C9EE}" destId="{B75A1A8B-6EE8-453C-BFBA-D7747B2A219D}" srcOrd="0" destOrd="0" presId="urn:microsoft.com/office/officeart/2005/8/layout/vList5"/>
    <dgm:cxn modelId="{7F58604E-D4A8-4DCD-9D0D-A791960CAAEC}" srcId="{8E109CDF-101F-4367-91E8-A8714F11C9EE}" destId="{D615E62D-AAB6-41B3-AC23-66D407BB2CE6}" srcOrd="0" destOrd="0" parTransId="{98900391-ADB5-4A7E-AE46-131C03F49A30}" sibTransId="{045C450B-1D1E-4A40-8FC1-44699FC09E56}"/>
    <dgm:cxn modelId="{19D68626-750A-4EBF-AEE6-B42CE11580EC}" type="presOf" srcId="{72B92933-CBF6-4146-9798-0FB60522B370}" destId="{0874A851-733E-4C68-A5B9-C63601CD053F}" srcOrd="0" destOrd="0" presId="urn:microsoft.com/office/officeart/2005/8/layout/vList5"/>
    <dgm:cxn modelId="{551CC96C-7ED3-40A5-8BCB-8C091A195295}" type="presOf" srcId="{9B7ADE11-BE18-4708-9D56-1476D1E125B4}" destId="{95F09A83-74EB-4EC8-AD6D-6E463ED96453}" srcOrd="0" destOrd="0" presId="urn:microsoft.com/office/officeart/2005/8/layout/vList5"/>
    <dgm:cxn modelId="{28FA91D3-2F5E-4299-A7E3-C31ED2C12EB3}" srcId="{9B7ADE11-BE18-4708-9D56-1476D1E125B4}" destId="{7D18848D-7E34-4455-B8D2-DBB35D905EF0}" srcOrd="0" destOrd="0" parTransId="{FC4C3F0D-E4B9-4977-A34A-4636F974A4F4}" sibTransId="{91AC7F8B-A0FB-426D-939F-FEF6DD877481}"/>
    <dgm:cxn modelId="{DCE27C7D-43B1-4B4E-8115-E6DEB4AE7550}" type="presParOf" srcId="{B75A1A8B-6EE8-453C-BFBA-D7747B2A219D}" destId="{D08A507D-EA09-48A4-A2E9-D55957FF054D}" srcOrd="0" destOrd="0" presId="urn:microsoft.com/office/officeart/2005/8/layout/vList5"/>
    <dgm:cxn modelId="{712449C0-4795-4974-BD9A-F76493E3C610}" type="presParOf" srcId="{D08A507D-EA09-48A4-A2E9-D55957FF054D}" destId="{ECD53BAB-D8FE-446E-B57F-FCEDCC00A9E9}" srcOrd="0" destOrd="0" presId="urn:microsoft.com/office/officeart/2005/8/layout/vList5"/>
    <dgm:cxn modelId="{1DC1205E-A1A2-4DD3-BDA9-8BB5D7A50B4C}" type="presParOf" srcId="{D08A507D-EA09-48A4-A2E9-D55957FF054D}" destId="{DA0DB5C3-75BA-45A0-BE5A-7A3C9AD81C53}" srcOrd="1" destOrd="0" presId="urn:microsoft.com/office/officeart/2005/8/layout/vList5"/>
    <dgm:cxn modelId="{E20EF912-DA09-4323-A970-99FBCA4EF40C}" type="presParOf" srcId="{B75A1A8B-6EE8-453C-BFBA-D7747B2A219D}" destId="{6547B971-CEEF-4D18-9293-3CC1A33D315C}" srcOrd="1" destOrd="0" presId="urn:microsoft.com/office/officeart/2005/8/layout/vList5"/>
    <dgm:cxn modelId="{7348A1BD-799B-40BF-AFE5-18022D1BE70E}" type="presParOf" srcId="{B75A1A8B-6EE8-453C-BFBA-D7747B2A219D}" destId="{5E16C4BC-53C6-4039-B028-D95D8340BD0E}" srcOrd="2" destOrd="0" presId="urn:microsoft.com/office/officeart/2005/8/layout/vList5"/>
    <dgm:cxn modelId="{728102ED-0FCB-43BF-885B-6205BCAACEAC}" type="presParOf" srcId="{5E16C4BC-53C6-4039-B028-D95D8340BD0E}" destId="{612C8EBA-AECD-4375-B086-FF608DEEDB88}" srcOrd="0" destOrd="0" presId="urn:microsoft.com/office/officeart/2005/8/layout/vList5"/>
    <dgm:cxn modelId="{EC721560-4934-4BDF-B114-D482F35EBB67}" type="presParOf" srcId="{5E16C4BC-53C6-4039-B028-D95D8340BD0E}" destId="{0874A851-733E-4C68-A5B9-C63601CD053F}" srcOrd="1" destOrd="0" presId="urn:microsoft.com/office/officeart/2005/8/layout/vList5"/>
    <dgm:cxn modelId="{65EF7E85-C9B1-4736-9062-FDBACCF80D51}" type="presParOf" srcId="{B75A1A8B-6EE8-453C-BFBA-D7747B2A219D}" destId="{899C19A8-1C37-4DB1-BF27-B66EA5C7D856}" srcOrd="3" destOrd="0" presId="urn:microsoft.com/office/officeart/2005/8/layout/vList5"/>
    <dgm:cxn modelId="{A035D0EF-A5EE-4BB1-901B-DC8F42186F5B}" type="presParOf" srcId="{B75A1A8B-6EE8-453C-BFBA-D7747B2A219D}" destId="{ECFDFB4C-DAD1-4B55-941F-093619D741E8}" srcOrd="4" destOrd="0" presId="urn:microsoft.com/office/officeart/2005/8/layout/vList5"/>
    <dgm:cxn modelId="{3D12E797-ABA6-450C-851F-9A01C227858E}" type="presParOf" srcId="{ECFDFB4C-DAD1-4B55-941F-093619D741E8}" destId="{95F09A83-74EB-4EC8-AD6D-6E463ED96453}" srcOrd="0" destOrd="0" presId="urn:microsoft.com/office/officeart/2005/8/layout/vList5"/>
    <dgm:cxn modelId="{28186E62-0965-4D2A-B162-721F01889DC6}"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D7B25B-3767-4691-A0A2-E2D50C49F312}" type="doc">
      <dgm:prSet loTypeId="urn:microsoft.com/office/officeart/2005/8/layout/vList5" loCatId="list" qsTypeId="urn:microsoft.com/office/officeart/2005/8/quickstyle/simple1" qsCatId="simple" csTypeId="urn:microsoft.com/office/officeart/2005/8/colors/colorful1#17" csCatId="colorful" phldr="1"/>
      <dgm:spPr/>
      <dgm:t>
        <a:bodyPr/>
        <a:lstStyle/>
        <a:p>
          <a:endParaRPr lang="zh-TW" altLang="en-US"/>
        </a:p>
      </dgm:t>
    </dgm:pt>
    <dgm:pt modelId="{FE76E7D2-9ECD-4A08-8D83-D983EAD491FB}">
      <dgm:prSet phldrT="[文字]" custT="1"/>
      <dgm:spPr/>
      <dgm:t>
        <a:bodyPr/>
        <a:lstStyle/>
        <a:p>
          <a:r>
            <a:rPr lang="zh-TW" altLang="en-US" sz="2000" dirty="0">
              <a:latin typeface="微軟正黑體" pitchFamily="34" charset="-120"/>
              <a:ea typeface="微軟正黑體" pitchFamily="34" charset="-120"/>
            </a:rPr>
            <a:t>報名</a:t>
          </a:r>
          <a:endParaRPr lang="zh-TW" altLang="en-US" sz="1800" dirty="0">
            <a:latin typeface="微軟正黑體" pitchFamily="34" charset="-120"/>
            <a:ea typeface="微軟正黑體" pitchFamily="34" charset="-120"/>
          </a:endParaRPr>
        </a:p>
      </dgm:t>
    </dgm:pt>
    <dgm:pt modelId="{4FE0EE55-2D8C-419A-989C-D206610BC5FB}" type="parTrans" cxnId="{FC640138-70CD-4D3F-BF89-2F6640B4A196}">
      <dgm:prSet/>
      <dgm:spPr/>
      <dgm:t>
        <a:bodyPr/>
        <a:lstStyle/>
        <a:p>
          <a:endParaRPr lang="zh-TW" altLang="en-US" sz="2000"/>
        </a:p>
      </dgm:t>
    </dgm:pt>
    <dgm:pt modelId="{12A15B96-BE7C-458C-B8DB-F291DCF23E37}" type="sibTrans" cxnId="{FC640138-70CD-4D3F-BF89-2F6640B4A196}">
      <dgm:prSet/>
      <dgm:spPr/>
      <dgm:t>
        <a:bodyPr/>
        <a:lstStyle/>
        <a:p>
          <a:endParaRPr lang="zh-TW" altLang="en-US" sz="2000"/>
        </a:p>
      </dgm:t>
    </dgm:pt>
    <dgm:pt modelId="{7A67BEAE-5B2B-4213-B08E-8E72D3FB3908}">
      <dgm:prSet phldrT="[文字]" custT="1"/>
      <dgm:spPr/>
      <dgm:t>
        <a:bodyPr/>
        <a:lstStyle/>
        <a:p>
          <a:r>
            <a:rPr lang="zh-TW" altLang="en-US" sz="2000" dirty="0">
              <a:latin typeface="微軟正黑體" pitchFamily="34" charset="-120"/>
              <a:ea typeface="微軟正黑體" pitchFamily="34" charset="-120"/>
            </a:rPr>
            <a:t>放榜</a:t>
          </a:r>
        </a:p>
      </dgm:t>
    </dgm:pt>
    <dgm:pt modelId="{D444F305-A7CC-4090-B905-B2F6F149594A}" type="parTrans" cxnId="{0B004573-FAC6-436F-8954-29EF7C08C1FF}">
      <dgm:prSet/>
      <dgm:spPr/>
      <dgm:t>
        <a:bodyPr/>
        <a:lstStyle/>
        <a:p>
          <a:endParaRPr lang="zh-TW" altLang="en-US" sz="2000"/>
        </a:p>
      </dgm:t>
    </dgm:pt>
    <dgm:pt modelId="{851A7591-158E-4E00-9355-073D2771AE90}" type="sibTrans" cxnId="{0B004573-FAC6-436F-8954-29EF7C08C1FF}">
      <dgm:prSet/>
      <dgm:spPr/>
      <dgm:t>
        <a:bodyPr/>
        <a:lstStyle/>
        <a:p>
          <a:endParaRPr lang="zh-TW" altLang="en-US" sz="2000"/>
        </a:p>
      </dgm:t>
    </dgm:pt>
    <dgm:pt modelId="{97C4BC02-D6EC-4250-984B-59B7982EBAEC}">
      <dgm:prSet phldrT="[文字]" custT="1"/>
      <dgm:spPr/>
      <dgm:t>
        <a:bodyPr lIns="0" rIns="0"/>
        <a:lstStyle/>
        <a:p>
          <a:r>
            <a:rPr lang="en-US" altLang="zh-TW" sz="2000" dirty="0">
              <a:latin typeface="微軟正黑體" pitchFamily="34" charset="-120"/>
              <a:ea typeface="微軟正黑體" pitchFamily="34" charset="-120"/>
            </a:rPr>
            <a:t>6</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9</a:t>
          </a:r>
          <a:r>
            <a:rPr lang="zh-TW" altLang="en-US" sz="2000" dirty="0">
              <a:latin typeface="微軟正黑體" pitchFamily="34" charset="-120"/>
              <a:ea typeface="微軟正黑體" pitchFamily="34" charset="-120"/>
            </a:rPr>
            <a:t>日</a:t>
          </a:r>
        </a:p>
      </dgm:t>
    </dgm:pt>
    <dgm:pt modelId="{46D1A608-2E02-43D8-87FF-9E9A4AB4D3D1}" type="parTrans" cxnId="{670D2B2D-BCB9-493C-82C7-7473EE5AFC70}">
      <dgm:prSet/>
      <dgm:spPr/>
      <dgm:t>
        <a:bodyPr/>
        <a:lstStyle/>
        <a:p>
          <a:endParaRPr lang="zh-TW" altLang="en-US" sz="2000"/>
        </a:p>
      </dgm:t>
    </dgm:pt>
    <dgm:pt modelId="{AA073D2C-F83E-4255-B7B5-5CEBC79EEF9A}" type="sibTrans" cxnId="{670D2B2D-BCB9-493C-82C7-7473EE5AFC70}">
      <dgm:prSet/>
      <dgm:spPr/>
      <dgm:t>
        <a:bodyPr/>
        <a:lstStyle/>
        <a:p>
          <a:endParaRPr lang="zh-TW" altLang="en-US" sz="2000"/>
        </a:p>
      </dgm:t>
    </dgm:pt>
    <dgm:pt modelId="{79E81560-F3C1-4399-A483-FC82C8410454}">
      <dgm:prSet phldrT="[文字]" custT="1"/>
      <dgm:spPr/>
      <dgm:t>
        <a:bodyPr lIns="0" tIns="0" rIns="0" bIns="0"/>
        <a:lstStyle/>
        <a:p>
          <a:r>
            <a:rPr lang="zh-TW" altLang="en-US" sz="2000" dirty="0">
              <a:latin typeface="微軟正黑體" pitchFamily="34" charset="-120"/>
              <a:ea typeface="微軟正黑體" pitchFamily="34" charset="-120"/>
            </a:rPr>
            <a:t>依照積分高低及志願序分發學校</a:t>
          </a:r>
        </a:p>
      </dgm:t>
    </dgm:pt>
    <dgm:pt modelId="{8A25E487-B280-4C65-9F65-72EA2C839DA5}" type="sibTrans" cxnId="{23DBFFCA-9C0E-4B45-9E22-48C4791D65E9}">
      <dgm:prSet/>
      <dgm:spPr/>
      <dgm:t>
        <a:bodyPr/>
        <a:lstStyle/>
        <a:p>
          <a:endParaRPr lang="zh-TW" altLang="en-US" sz="2000"/>
        </a:p>
      </dgm:t>
    </dgm:pt>
    <dgm:pt modelId="{82781C99-6289-4A91-90CE-5F11518AE58C}" type="parTrans" cxnId="{23DBFFCA-9C0E-4B45-9E22-48C4791D65E9}">
      <dgm:prSet/>
      <dgm:spPr/>
      <dgm:t>
        <a:bodyPr/>
        <a:lstStyle/>
        <a:p>
          <a:endParaRPr lang="zh-TW" altLang="en-US" sz="2000"/>
        </a:p>
      </dgm:t>
    </dgm:pt>
    <dgm:pt modelId="{77FDF603-159B-4071-818B-4BE555DBE0E1}">
      <dgm:prSet phldrT="[文字]" custT="1"/>
      <dgm:spPr/>
      <dgm:t>
        <a:bodyPr lIns="0" rIns="0"/>
        <a:lstStyle/>
        <a:p>
          <a:r>
            <a:rPr lang="en-US" altLang="zh-TW" sz="2000" dirty="0">
              <a:latin typeface="微軟正黑體" pitchFamily="34" charset="-120"/>
              <a:ea typeface="微軟正黑體" pitchFamily="34" charset="-120"/>
            </a:rPr>
            <a:t>5</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20</a:t>
          </a:r>
          <a:r>
            <a:rPr lang="zh-TW" altLang="en-US" sz="2000" dirty="0">
              <a:latin typeface="微軟正黑體" pitchFamily="34" charset="-120"/>
              <a:ea typeface="微軟正黑體" pitchFamily="34" charset="-120"/>
            </a:rPr>
            <a:t>日至</a:t>
          </a:r>
          <a:r>
            <a:rPr lang="en-US" altLang="zh-TW" sz="2000" dirty="0">
              <a:latin typeface="微軟正黑體" pitchFamily="34" charset="-120"/>
              <a:ea typeface="微軟正黑體" pitchFamily="34" charset="-120"/>
            </a:rPr>
            <a:t>5</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21</a:t>
          </a:r>
          <a:r>
            <a:rPr lang="zh-TW" altLang="en-US" sz="2000" dirty="0">
              <a:latin typeface="微軟正黑體" pitchFamily="34" charset="-120"/>
              <a:ea typeface="微軟正黑體" pitchFamily="34" charset="-120"/>
            </a:rPr>
            <a:t>日</a:t>
          </a:r>
        </a:p>
      </dgm:t>
    </dgm:pt>
    <dgm:pt modelId="{A3E79BAB-FB5B-45D3-B3AC-39FA934EF8FC}" type="parTrans" cxnId="{5E8F71C0-9AAD-4D75-A742-0B82FC99B279}">
      <dgm:prSet/>
      <dgm:spPr/>
      <dgm:t>
        <a:bodyPr/>
        <a:lstStyle/>
        <a:p>
          <a:endParaRPr lang="zh-TW" altLang="en-US" sz="2000"/>
        </a:p>
      </dgm:t>
    </dgm:pt>
    <dgm:pt modelId="{D7CF3CD5-C180-4D66-BF8B-4E2406485016}" type="sibTrans" cxnId="{5E8F71C0-9AAD-4D75-A742-0B82FC99B279}">
      <dgm:prSet/>
      <dgm:spPr/>
      <dgm:t>
        <a:bodyPr/>
        <a:lstStyle/>
        <a:p>
          <a:endParaRPr lang="zh-TW" altLang="en-US" sz="2000"/>
        </a:p>
      </dgm:t>
    </dgm:pt>
    <dgm:pt modelId="{49F6FFB3-BBAC-446A-A815-494BB9BC6274}">
      <dgm:prSet phldrT="[文字]" custT="1"/>
      <dgm:spPr/>
      <dgm:t>
        <a:bodyPr/>
        <a:lstStyle/>
        <a:p>
          <a:r>
            <a:rPr lang="zh-TW" altLang="en-US" sz="2000" dirty="0">
              <a:latin typeface="微軟正黑體" pitchFamily="34" charset="-120"/>
              <a:ea typeface="微軟正黑體" pitchFamily="34" charset="-120"/>
            </a:rPr>
            <a:t>分發</a:t>
          </a:r>
        </a:p>
      </dgm:t>
    </dgm:pt>
    <dgm:pt modelId="{FC96BB12-DA5A-42DD-8636-94805541F9BC}" type="sibTrans" cxnId="{CEBB1D00-91A2-4002-BDA7-2AC0455EE33B}">
      <dgm:prSet/>
      <dgm:spPr/>
      <dgm:t>
        <a:bodyPr/>
        <a:lstStyle/>
        <a:p>
          <a:endParaRPr lang="zh-TW" altLang="en-US" sz="2000"/>
        </a:p>
      </dgm:t>
    </dgm:pt>
    <dgm:pt modelId="{A5E184E0-F7F8-41E7-B2E6-CF975BB2DF39}" type="parTrans" cxnId="{CEBB1D00-91A2-4002-BDA7-2AC0455EE33B}">
      <dgm:prSet/>
      <dgm:spPr/>
      <dgm:t>
        <a:bodyPr/>
        <a:lstStyle/>
        <a:p>
          <a:endParaRPr lang="zh-TW" altLang="en-US" sz="2000"/>
        </a:p>
      </dgm:t>
    </dgm:pt>
    <dgm:pt modelId="{1DF4E08E-6EBB-42E9-B44E-C075CBF3775B}">
      <dgm:prSet phldrT="[文字]" custT="1"/>
      <dgm:spPr/>
      <dgm:t>
        <a:bodyPr lIns="0" rIns="0"/>
        <a:lstStyle/>
        <a:p>
          <a:r>
            <a:rPr lang="zh-TW" altLang="en-US" sz="2000" dirty="0">
              <a:latin typeface="微軟正黑體" pitchFamily="34" charset="-120"/>
              <a:ea typeface="微軟正黑體" pitchFamily="34" charset="-120"/>
            </a:rPr>
            <a:t>報</a:t>
          </a:r>
          <a:r>
            <a:rPr lang="en-US" altLang="zh-TW" sz="2000" dirty="0">
              <a:latin typeface="微軟正黑體" pitchFamily="34" charset="-120"/>
              <a:ea typeface="微軟正黑體" pitchFamily="34" charset="-120"/>
            </a:rPr>
            <a:t/>
          </a:r>
          <a:br>
            <a:rPr lang="en-US" altLang="zh-TW" sz="2000" dirty="0">
              <a:latin typeface="微軟正黑體" pitchFamily="34" charset="-120"/>
              <a:ea typeface="微軟正黑體" pitchFamily="34" charset="-120"/>
            </a:rPr>
          </a:br>
          <a:r>
            <a:rPr lang="zh-TW" altLang="en-US" sz="2000" dirty="0">
              <a:latin typeface="微軟正黑體" pitchFamily="34" charset="-120"/>
              <a:ea typeface="微軟正黑體" pitchFamily="34" charset="-120"/>
            </a:rPr>
            <a:t>到</a:t>
          </a:r>
        </a:p>
      </dgm:t>
    </dgm:pt>
    <dgm:pt modelId="{7F394D37-B80A-4A3A-AF17-3267F8260B1B}" type="parTrans" cxnId="{E141FA42-C3A0-4455-BF66-DA71C35EFF68}">
      <dgm:prSet/>
      <dgm:spPr/>
      <dgm:t>
        <a:bodyPr/>
        <a:lstStyle/>
        <a:p>
          <a:endParaRPr lang="zh-TW" altLang="en-US" sz="2000"/>
        </a:p>
      </dgm:t>
    </dgm:pt>
    <dgm:pt modelId="{97014FDB-C9C5-4E9C-8E80-8838F96E60D3}" type="sibTrans" cxnId="{E141FA42-C3A0-4455-BF66-DA71C35EFF68}">
      <dgm:prSet/>
      <dgm:spPr/>
      <dgm:t>
        <a:bodyPr/>
        <a:lstStyle/>
        <a:p>
          <a:endParaRPr lang="zh-TW" altLang="en-US" sz="2000"/>
        </a:p>
      </dgm:t>
    </dgm:pt>
    <dgm:pt modelId="{41D4842B-0040-44EB-A12E-E37E7129BBE0}">
      <dgm:prSet phldrT="[文字]" custT="1"/>
      <dgm:spPr/>
      <dgm:t>
        <a:bodyPr lIns="0" rIns="0"/>
        <a:lstStyle/>
        <a:p>
          <a:r>
            <a:rPr lang="en-US" altLang="zh-TW" sz="2000" dirty="0">
              <a:latin typeface="微軟正黑體" pitchFamily="34" charset="-120"/>
              <a:ea typeface="微軟正黑體" pitchFamily="34" charset="-120"/>
            </a:rPr>
            <a:t>6</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10</a:t>
          </a:r>
          <a:r>
            <a:rPr lang="zh-TW" altLang="en-US" sz="2000" dirty="0">
              <a:latin typeface="微軟正黑體" pitchFamily="34" charset="-120"/>
              <a:ea typeface="微軟正黑體" pitchFamily="34" charset="-120"/>
            </a:rPr>
            <a:t>日</a:t>
          </a:r>
        </a:p>
      </dgm:t>
    </dgm:pt>
    <dgm:pt modelId="{AEE42AAB-6216-4C28-BC7A-1ACB28329AF3}" type="parTrans" cxnId="{E904398F-49E6-49C0-BA78-1AE827FFA73D}">
      <dgm:prSet/>
      <dgm:spPr/>
      <dgm:t>
        <a:bodyPr/>
        <a:lstStyle/>
        <a:p>
          <a:endParaRPr lang="zh-TW" altLang="en-US" sz="2000"/>
        </a:p>
      </dgm:t>
    </dgm:pt>
    <dgm:pt modelId="{91DC62FE-9230-4F6E-B52E-397192ABAA67}" type="sibTrans" cxnId="{E904398F-49E6-49C0-BA78-1AE827FFA73D}">
      <dgm:prSet/>
      <dgm:spPr/>
      <dgm:t>
        <a:bodyPr/>
        <a:lstStyle/>
        <a:p>
          <a:endParaRPr lang="zh-TW" altLang="en-US" sz="2000"/>
        </a:p>
      </dgm:t>
    </dgm:pt>
    <dgm:pt modelId="{774E0AAF-CFA2-41BA-B3FE-23987504ECA6}" type="pres">
      <dgm:prSet presAssocID="{53D7B25B-3767-4691-A0A2-E2D50C49F312}" presName="Name0" presStyleCnt="0">
        <dgm:presLayoutVars>
          <dgm:dir/>
          <dgm:animLvl val="lvl"/>
          <dgm:resizeHandles val="exact"/>
        </dgm:presLayoutVars>
      </dgm:prSet>
      <dgm:spPr/>
      <dgm:t>
        <a:bodyPr/>
        <a:lstStyle/>
        <a:p>
          <a:endParaRPr lang="zh-TW" altLang="en-US"/>
        </a:p>
      </dgm:t>
    </dgm:pt>
    <dgm:pt modelId="{2446AD56-F686-4B15-89F7-BC595E205868}" type="pres">
      <dgm:prSet presAssocID="{FE76E7D2-9ECD-4A08-8D83-D983EAD491FB}" presName="linNode" presStyleCnt="0"/>
      <dgm:spPr/>
    </dgm:pt>
    <dgm:pt modelId="{8C57608F-CC28-4BF9-99FB-C62DD5859D25}" type="pres">
      <dgm:prSet presAssocID="{FE76E7D2-9ECD-4A08-8D83-D983EAD491FB}" presName="parentText" presStyleLbl="node1" presStyleIdx="0" presStyleCnt="4" custScaleX="69013" custScaleY="55340">
        <dgm:presLayoutVars>
          <dgm:chMax val="1"/>
          <dgm:bulletEnabled val="1"/>
        </dgm:presLayoutVars>
      </dgm:prSet>
      <dgm:spPr/>
      <dgm:t>
        <a:bodyPr/>
        <a:lstStyle/>
        <a:p>
          <a:endParaRPr lang="zh-TW" altLang="en-US"/>
        </a:p>
      </dgm:t>
    </dgm:pt>
    <dgm:pt modelId="{CC5C5BFF-ABB7-4680-867F-A21F486C805C}" type="pres">
      <dgm:prSet presAssocID="{FE76E7D2-9ECD-4A08-8D83-D983EAD491FB}" presName="descendantText" presStyleLbl="alignAccFollowNode1" presStyleIdx="0" presStyleCnt="4" custScaleX="95163" custScaleY="61722">
        <dgm:presLayoutVars>
          <dgm:bulletEnabled val="1"/>
        </dgm:presLayoutVars>
      </dgm:prSet>
      <dgm:spPr/>
      <dgm:t>
        <a:bodyPr/>
        <a:lstStyle/>
        <a:p>
          <a:endParaRPr lang="zh-TW" altLang="en-US"/>
        </a:p>
      </dgm:t>
    </dgm:pt>
    <dgm:pt modelId="{9F67AD2F-6070-42EF-A08E-6492BEB1EDD4}" type="pres">
      <dgm:prSet presAssocID="{12A15B96-BE7C-458C-B8DB-F291DCF23E37}" presName="sp" presStyleCnt="0"/>
      <dgm:spPr/>
    </dgm:pt>
    <dgm:pt modelId="{042446DD-E47A-4D0A-A009-E03142066CF8}" type="pres">
      <dgm:prSet presAssocID="{49F6FFB3-BBAC-446A-A815-494BB9BC6274}" presName="linNode" presStyleCnt="0"/>
      <dgm:spPr/>
    </dgm:pt>
    <dgm:pt modelId="{E4571A07-A45A-49C2-B1A2-248727DF4852}" type="pres">
      <dgm:prSet presAssocID="{49F6FFB3-BBAC-446A-A815-494BB9BC6274}" presName="parentText" presStyleLbl="node1" presStyleIdx="1" presStyleCnt="4" custScaleX="68105" custScaleY="68548">
        <dgm:presLayoutVars>
          <dgm:chMax val="1"/>
          <dgm:bulletEnabled val="1"/>
        </dgm:presLayoutVars>
      </dgm:prSet>
      <dgm:spPr/>
      <dgm:t>
        <a:bodyPr/>
        <a:lstStyle/>
        <a:p>
          <a:endParaRPr lang="zh-TW" altLang="en-US"/>
        </a:p>
      </dgm:t>
    </dgm:pt>
    <dgm:pt modelId="{E903C089-030A-4FD1-B297-04BDA18822DF}" type="pres">
      <dgm:prSet presAssocID="{49F6FFB3-BBAC-446A-A815-494BB9BC6274}" presName="descendantText" presStyleLbl="alignAccFollowNode1" presStyleIdx="1" presStyleCnt="4" custScaleX="96482" custScaleY="83828">
        <dgm:presLayoutVars>
          <dgm:bulletEnabled val="1"/>
        </dgm:presLayoutVars>
      </dgm:prSet>
      <dgm:spPr/>
      <dgm:t>
        <a:bodyPr/>
        <a:lstStyle/>
        <a:p>
          <a:endParaRPr lang="zh-TW" altLang="en-US"/>
        </a:p>
      </dgm:t>
    </dgm:pt>
    <dgm:pt modelId="{D2F0F7A8-E8B7-422B-A017-A16F5EDE36A8}" type="pres">
      <dgm:prSet presAssocID="{FC96BB12-DA5A-42DD-8636-94805541F9BC}" presName="sp" presStyleCnt="0"/>
      <dgm:spPr/>
    </dgm:pt>
    <dgm:pt modelId="{C565FAB2-A5DA-4459-B2AC-1D4D653991BE}" type="pres">
      <dgm:prSet presAssocID="{7A67BEAE-5B2B-4213-B08E-8E72D3FB3908}" presName="linNode" presStyleCnt="0"/>
      <dgm:spPr/>
    </dgm:pt>
    <dgm:pt modelId="{D52B17DD-015A-443C-9B1C-C09140300834}" type="pres">
      <dgm:prSet presAssocID="{7A67BEAE-5B2B-4213-B08E-8E72D3FB3908}" presName="parentText" presStyleLbl="node1" presStyleIdx="2" presStyleCnt="4" custScaleX="66412" custScaleY="49261">
        <dgm:presLayoutVars>
          <dgm:chMax val="1"/>
          <dgm:bulletEnabled val="1"/>
        </dgm:presLayoutVars>
      </dgm:prSet>
      <dgm:spPr/>
      <dgm:t>
        <a:bodyPr/>
        <a:lstStyle/>
        <a:p>
          <a:endParaRPr lang="zh-TW" altLang="en-US"/>
        </a:p>
      </dgm:t>
    </dgm:pt>
    <dgm:pt modelId="{F0C37F47-6E63-4386-95F8-12B0A48783FA}" type="pres">
      <dgm:prSet presAssocID="{7A67BEAE-5B2B-4213-B08E-8E72D3FB3908}" presName="descendantText" presStyleLbl="alignAccFollowNode1" presStyleIdx="2" presStyleCnt="4" custScaleX="96626" custScaleY="55614">
        <dgm:presLayoutVars>
          <dgm:bulletEnabled val="1"/>
        </dgm:presLayoutVars>
      </dgm:prSet>
      <dgm:spPr/>
      <dgm:t>
        <a:bodyPr/>
        <a:lstStyle/>
        <a:p>
          <a:endParaRPr lang="zh-TW" altLang="en-US"/>
        </a:p>
      </dgm:t>
    </dgm:pt>
    <dgm:pt modelId="{ACDB5C94-2347-48B0-AE05-D31096903ABE}" type="pres">
      <dgm:prSet presAssocID="{851A7591-158E-4E00-9355-073D2771AE90}" presName="sp" presStyleCnt="0"/>
      <dgm:spPr/>
    </dgm:pt>
    <dgm:pt modelId="{5F7332ED-12AB-42BA-B76A-672660C6BE11}" type="pres">
      <dgm:prSet presAssocID="{1DF4E08E-6EBB-42E9-B44E-C075CBF3775B}" presName="linNode" presStyleCnt="0"/>
      <dgm:spPr/>
    </dgm:pt>
    <dgm:pt modelId="{68F9257F-7A23-4CFB-859D-1CE51BD5DED2}" type="pres">
      <dgm:prSet presAssocID="{1DF4E08E-6EBB-42E9-B44E-C075CBF3775B}" presName="parentText" presStyleLbl="node1" presStyleIdx="3" presStyleCnt="4" custScaleX="67884" custScaleY="49031">
        <dgm:presLayoutVars>
          <dgm:chMax val="1"/>
          <dgm:bulletEnabled val="1"/>
        </dgm:presLayoutVars>
      </dgm:prSet>
      <dgm:spPr/>
      <dgm:t>
        <a:bodyPr/>
        <a:lstStyle/>
        <a:p>
          <a:endParaRPr lang="zh-TW" altLang="en-US"/>
        </a:p>
      </dgm:t>
    </dgm:pt>
    <dgm:pt modelId="{E6C3BC4D-3282-41A0-BA89-6D38A93147AD}" type="pres">
      <dgm:prSet presAssocID="{1DF4E08E-6EBB-42E9-B44E-C075CBF3775B}" presName="descendantText" presStyleLbl="alignAccFollowNode1" presStyleIdx="3" presStyleCnt="4" custScaleX="95798" custScaleY="64892">
        <dgm:presLayoutVars>
          <dgm:bulletEnabled val="1"/>
        </dgm:presLayoutVars>
      </dgm:prSet>
      <dgm:spPr/>
      <dgm:t>
        <a:bodyPr/>
        <a:lstStyle/>
        <a:p>
          <a:endParaRPr lang="zh-TW" altLang="en-US"/>
        </a:p>
      </dgm:t>
    </dgm:pt>
  </dgm:ptLst>
  <dgm:cxnLst>
    <dgm:cxn modelId="{5E8F71C0-9AAD-4D75-A742-0B82FC99B279}" srcId="{FE76E7D2-9ECD-4A08-8D83-D983EAD491FB}" destId="{77FDF603-159B-4071-818B-4BE555DBE0E1}" srcOrd="0" destOrd="0" parTransId="{A3E79BAB-FB5B-45D3-B3AC-39FA934EF8FC}" sibTransId="{D7CF3CD5-C180-4D66-BF8B-4E2406485016}"/>
    <dgm:cxn modelId="{E141FA42-C3A0-4455-BF66-DA71C35EFF68}" srcId="{53D7B25B-3767-4691-A0A2-E2D50C49F312}" destId="{1DF4E08E-6EBB-42E9-B44E-C075CBF3775B}" srcOrd="3" destOrd="0" parTransId="{7F394D37-B80A-4A3A-AF17-3267F8260B1B}" sibTransId="{97014FDB-C9C5-4E9C-8E80-8838F96E60D3}"/>
    <dgm:cxn modelId="{670D2B2D-BCB9-493C-82C7-7473EE5AFC70}" srcId="{7A67BEAE-5B2B-4213-B08E-8E72D3FB3908}" destId="{97C4BC02-D6EC-4250-984B-59B7982EBAEC}" srcOrd="0" destOrd="0" parTransId="{46D1A608-2E02-43D8-87FF-9E9A4AB4D3D1}" sibTransId="{AA073D2C-F83E-4255-B7B5-5CEBC79EEF9A}"/>
    <dgm:cxn modelId="{FED939A9-8DE5-4F5F-856E-2464284D65BA}" type="presOf" srcId="{53D7B25B-3767-4691-A0A2-E2D50C49F312}" destId="{774E0AAF-CFA2-41BA-B3FE-23987504ECA6}" srcOrd="0" destOrd="0" presId="urn:microsoft.com/office/officeart/2005/8/layout/vList5"/>
    <dgm:cxn modelId="{4AF3FD5E-9B13-46AA-BD0E-D97F7479DEDE}" type="presOf" srcId="{77FDF603-159B-4071-818B-4BE555DBE0E1}" destId="{CC5C5BFF-ABB7-4680-867F-A21F486C805C}" srcOrd="0" destOrd="0" presId="urn:microsoft.com/office/officeart/2005/8/layout/vList5"/>
    <dgm:cxn modelId="{006A357E-B3F8-4F45-9343-254C8412EB02}" type="presOf" srcId="{1DF4E08E-6EBB-42E9-B44E-C075CBF3775B}" destId="{68F9257F-7A23-4CFB-859D-1CE51BD5DED2}" srcOrd="0" destOrd="0" presId="urn:microsoft.com/office/officeart/2005/8/layout/vList5"/>
    <dgm:cxn modelId="{3DD6882F-9C4C-4B21-8B48-2200B881CE6F}" type="presOf" srcId="{97C4BC02-D6EC-4250-984B-59B7982EBAEC}" destId="{F0C37F47-6E63-4386-95F8-12B0A48783FA}" srcOrd="0" destOrd="0" presId="urn:microsoft.com/office/officeart/2005/8/layout/vList5"/>
    <dgm:cxn modelId="{46483763-F479-40B4-AA1F-5C2F26942DE1}" type="presOf" srcId="{41D4842B-0040-44EB-A12E-E37E7129BBE0}" destId="{E6C3BC4D-3282-41A0-BA89-6D38A93147AD}" srcOrd="0" destOrd="0" presId="urn:microsoft.com/office/officeart/2005/8/layout/vList5"/>
    <dgm:cxn modelId="{0B004573-FAC6-436F-8954-29EF7C08C1FF}" srcId="{53D7B25B-3767-4691-A0A2-E2D50C49F312}" destId="{7A67BEAE-5B2B-4213-B08E-8E72D3FB3908}" srcOrd="2" destOrd="0" parTransId="{D444F305-A7CC-4090-B905-B2F6F149594A}" sibTransId="{851A7591-158E-4E00-9355-073D2771AE90}"/>
    <dgm:cxn modelId="{706AD89D-6F9D-47AE-A531-B11D610696D9}" type="presOf" srcId="{79E81560-F3C1-4399-A483-FC82C8410454}" destId="{E903C089-030A-4FD1-B297-04BDA18822DF}" srcOrd="0" destOrd="0" presId="urn:microsoft.com/office/officeart/2005/8/layout/vList5"/>
    <dgm:cxn modelId="{7618C8F3-4675-4E35-ACE0-FF6C0D0253DC}" type="presOf" srcId="{7A67BEAE-5B2B-4213-B08E-8E72D3FB3908}" destId="{D52B17DD-015A-443C-9B1C-C09140300834}" srcOrd="0" destOrd="0" presId="urn:microsoft.com/office/officeart/2005/8/layout/vList5"/>
    <dgm:cxn modelId="{FC640138-70CD-4D3F-BF89-2F6640B4A196}" srcId="{53D7B25B-3767-4691-A0A2-E2D50C49F312}" destId="{FE76E7D2-9ECD-4A08-8D83-D983EAD491FB}" srcOrd="0" destOrd="0" parTransId="{4FE0EE55-2D8C-419A-989C-D206610BC5FB}" sibTransId="{12A15B96-BE7C-458C-B8DB-F291DCF23E37}"/>
    <dgm:cxn modelId="{E904398F-49E6-49C0-BA78-1AE827FFA73D}" srcId="{1DF4E08E-6EBB-42E9-B44E-C075CBF3775B}" destId="{41D4842B-0040-44EB-A12E-E37E7129BBE0}" srcOrd="0" destOrd="0" parTransId="{AEE42AAB-6216-4C28-BC7A-1ACB28329AF3}" sibTransId="{91DC62FE-9230-4F6E-B52E-397192ABAA67}"/>
    <dgm:cxn modelId="{23DBFFCA-9C0E-4B45-9E22-48C4791D65E9}" srcId="{49F6FFB3-BBAC-446A-A815-494BB9BC6274}" destId="{79E81560-F3C1-4399-A483-FC82C8410454}" srcOrd="0" destOrd="0" parTransId="{82781C99-6289-4A91-90CE-5F11518AE58C}" sibTransId="{8A25E487-B280-4C65-9F65-72EA2C839DA5}"/>
    <dgm:cxn modelId="{7A027925-C620-4BE3-9E22-00C4AC8E3E65}" type="presOf" srcId="{49F6FFB3-BBAC-446A-A815-494BB9BC6274}" destId="{E4571A07-A45A-49C2-B1A2-248727DF4852}" srcOrd="0" destOrd="0" presId="urn:microsoft.com/office/officeart/2005/8/layout/vList5"/>
    <dgm:cxn modelId="{CEBB1D00-91A2-4002-BDA7-2AC0455EE33B}" srcId="{53D7B25B-3767-4691-A0A2-E2D50C49F312}" destId="{49F6FFB3-BBAC-446A-A815-494BB9BC6274}" srcOrd="1" destOrd="0" parTransId="{A5E184E0-F7F8-41E7-B2E6-CF975BB2DF39}" sibTransId="{FC96BB12-DA5A-42DD-8636-94805541F9BC}"/>
    <dgm:cxn modelId="{D865F0F8-FF51-4E72-A117-8A3E41B69F19}" type="presOf" srcId="{FE76E7D2-9ECD-4A08-8D83-D983EAD491FB}" destId="{8C57608F-CC28-4BF9-99FB-C62DD5859D25}" srcOrd="0" destOrd="0" presId="urn:microsoft.com/office/officeart/2005/8/layout/vList5"/>
    <dgm:cxn modelId="{CEB79508-130F-4E48-B248-A21A34130A38}" type="presParOf" srcId="{774E0AAF-CFA2-41BA-B3FE-23987504ECA6}" destId="{2446AD56-F686-4B15-89F7-BC595E205868}" srcOrd="0" destOrd="0" presId="urn:microsoft.com/office/officeart/2005/8/layout/vList5"/>
    <dgm:cxn modelId="{189D9A7D-EAEC-4EB4-A239-C12CA4E76434}" type="presParOf" srcId="{2446AD56-F686-4B15-89F7-BC595E205868}" destId="{8C57608F-CC28-4BF9-99FB-C62DD5859D25}" srcOrd="0" destOrd="0" presId="urn:microsoft.com/office/officeart/2005/8/layout/vList5"/>
    <dgm:cxn modelId="{42431611-B920-4BFD-97AD-CF9EF2D50F87}" type="presParOf" srcId="{2446AD56-F686-4B15-89F7-BC595E205868}" destId="{CC5C5BFF-ABB7-4680-867F-A21F486C805C}" srcOrd="1" destOrd="0" presId="urn:microsoft.com/office/officeart/2005/8/layout/vList5"/>
    <dgm:cxn modelId="{0A4AC49A-56D5-48E1-96C7-FBD284AEC8A5}" type="presParOf" srcId="{774E0AAF-CFA2-41BA-B3FE-23987504ECA6}" destId="{9F67AD2F-6070-42EF-A08E-6492BEB1EDD4}" srcOrd="1" destOrd="0" presId="urn:microsoft.com/office/officeart/2005/8/layout/vList5"/>
    <dgm:cxn modelId="{57539A7A-4C72-45BC-9A70-7A6280B4E535}" type="presParOf" srcId="{774E0AAF-CFA2-41BA-B3FE-23987504ECA6}" destId="{042446DD-E47A-4D0A-A009-E03142066CF8}" srcOrd="2" destOrd="0" presId="urn:microsoft.com/office/officeart/2005/8/layout/vList5"/>
    <dgm:cxn modelId="{A37C8297-6969-4936-9293-D4B6B1475C60}" type="presParOf" srcId="{042446DD-E47A-4D0A-A009-E03142066CF8}" destId="{E4571A07-A45A-49C2-B1A2-248727DF4852}" srcOrd="0" destOrd="0" presId="urn:microsoft.com/office/officeart/2005/8/layout/vList5"/>
    <dgm:cxn modelId="{E93AC3E8-A3B5-4A63-B6A2-1CAB8A8A4D38}" type="presParOf" srcId="{042446DD-E47A-4D0A-A009-E03142066CF8}" destId="{E903C089-030A-4FD1-B297-04BDA18822DF}" srcOrd="1" destOrd="0" presId="urn:microsoft.com/office/officeart/2005/8/layout/vList5"/>
    <dgm:cxn modelId="{C3598C6D-BC62-4574-AF8A-5A738BC12641}" type="presParOf" srcId="{774E0AAF-CFA2-41BA-B3FE-23987504ECA6}" destId="{D2F0F7A8-E8B7-422B-A017-A16F5EDE36A8}" srcOrd="3" destOrd="0" presId="urn:microsoft.com/office/officeart/2005/8/layout/vList5"/>
    <dgm:cxn modelId="{15F68F93-2937-4B1D-9ADF-D83B84B6C088}" type="presParOf" srcId="{774E0AAF-CFA2-41BA-B3FE-23987504ECA6}" destId="{C565FAB2-A5DA-4459-B2AC-1D4D653991BE}" srcOrd="4" destOrd="0" presId="urn:microsoft.com/office/officeart/2005/8/layout/vList5"/>
    <dgm:cxn modelId="{DDF7DDCF-FB13-41AC-8009-30B323FE82CB}" type="presParOf" srcId="{C565FAB2-A5DA-4459-B2AC-1D4D653991BE}" destId="{D52B17DD-015A-443C-9B1C-C09140300834}" srcOrd="0" destOrd="0" presId="urn:microsoft.com/office/officeart/2005/8/layout/vList5"/>
    <dgm:cxn modelId="{C8EE826D-E701-4053-8B27-FEDB276B3458}" type="presParOf" srcId="{C565FAB2-A5DA-4459-B2AC-1D4D653991BE}" destId="{F0C37F47-6E63-4386-95F8-12B0A48783FA}" srcOrd="1" destOrd="0" presId="urn:microsoft.com/office/officeart/2005/8/layout/vList5"/>
    <dgm:cxn modelId="{3A98D3B5-7BB0-4FCC-B3FE-787144E85C2A}" type="presParOf" srcId="{774E0AAF-CFA2-41BA-B3FE-23987504ECA6}" destId="{ACDB5C94-2347-48B0-AE05-D31096903ABE}" srcOrd="5" destOrd="0" presId="urn:microsoft.com/office/officeart/2005/8/layout/vList5"/>
    <dgm:cxn modelId="{5D619FE1-F005-412C-AEFC-875F08752412}" type="presParOf" srcId="{774E0AAF-CFA2-41BA-B3FE-23987504ECA6}" destId="{5F7332ED-12AB-42BA-B76A-672660C6BE11}" srcOrd="6" destOrd="0" presId="urn:microsoft.com/office/officeart/2005/8/layout/vList5"/>
    <dgm:cxn modelId="{4EC08E29-49A7-422D-AAAF-CD62F1C10D02}" type="presParOf" srcId="{5F7332ED-12AB-42BA-B76A-672660C6BE11}" destId="{68F9257F-7A23-4CFB-859D-1CE51BD5DED2}" srcOrd="0" destOrd="0" presId="urn:microsoft.com/office/officeart/2005/8/layout/vList5"/>
    <dgm:cxn modelId="{F5EC2D02-D36E-498A-93C2-8C71544C850A}" type="presParOf" srcId="{5F7332ED-12AB-42BA-B76A-672660C6BE11}" destId="{E6C3BC4D-3282-41A0-BA89-6D38A93147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名額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r>
            <a:rPr lang="zh-TW" altLang="en-US" sz="2800" b="1" dirty="0">
              <a:latin typeface="微軟正黑體" pitchFamily="34" charset="-120"/>
              <a:ea typeface="微軟正黑體" pitchFamily="34" charset="-120"/>
            </a:rPr>
            <a:t>時程</a:t>
          </a: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ct val="80000"/>
            </a:lnSpc>
          </a:pPr>
          <a:r>
            <a:rPr lang="en-US" altLang="zh-TW" sz="2200" b="1" dirty="0">
              <a:latin typeface="微軟正黑體" pitchFamily="34" charset="-120"/>
              <a:ea typeface="微軟正黑體" pitchFamily="34" charset="-120"/>
            </a:rPr>
            <a:t>6</a:t>
          </a:r>
          <a:r>
            <a:rPr lang="zh-TW" altLang="en-US" sz="2200" b="1" dirty="0">
              <a:latin typeface="微軟正黑體" pitchFamily="34" charset="-120"/>
              <a:ea typeface="微軟正黑體" pitchFamily="34" charset="-120"/>
            </a:rPr>
            <a:t>月</a:t>
          </a:r>
          <a:r>
            <a:rPr lang="en-US" altLang="zh-TW" sz="2200" b="1" dirty="0">
              <a:latin typeface="微軟正黑體" pitchFamily="34" charset="-120"/>
              <a:ea typeface="微軟正黑體" pitchFamily="34" charset="-120"/>
            </a:rPr>
            <a:t>9</a:t>
          </a:r>
          <a:r>
            <a:rPr lang="zh-TW" altLang="en-US" sz="2200" b="1" dirty="0">
              <a:latin typeface="微軟正黑體" pitchFamily="34" charset="-120"/>
              <a:ea typeface="微軟正黑體" pitchFamily="34" charset="-120"/>
            </a:rPr>
            <a:t>日放榜、</a:t>
          </a:r>
          <a:r>
            <a:rPr lang="en-US" altLang="zh-TW" sz="2200" b="1" dirty="0">
              <a:latin typeface="微軟正黑體" pitchFamily="34" charset="-120"/>
              <a:ea typeface="微軟正黑體" pitchFamily="34" charset="-120"/>
            </a:rPr>
            <a:t>6</a:t>
          </a:r>
          <a:r>
            <a:rPr lang="zh-TW" altLang="en-US" sz="2200" b="1" dirty="0">
              <a:latin typeface="微軟正黑體" pitchFamily="34" charset="-120"/>
              <a:ea typeface="微軟正黑體" pitchFamily="34" charset="-120"/>
            </a:rPr>
            <a:t>月</a:t>
          </a:r>
          <a:r>
            <a:rPr lang="en-US" altLang="zh-TW" sz="2200" b="1" dirty="0">
              <a:latin typeface="微軟正黑體" pitchFamily="34" charset="-120"/>
              <a:ea typeface="微軟正黑體" pitchFamily="34" charset="-120"/>
            </a:rPr>
            <a:t>10</a:t>
          </a:r>
          <a:r>
            <a:rPr lang="zh-TW" altLang="en-US" sz="2200" b="1" dirty="0">
              <a:latin typeface="微軟正黑體" pitchFamily="34" charset="-120"/>
              <a:ea typeface="微軟正黑體" pitchFamily="34" charset="-120"/>
            </a:rPr>
            <a:t>日報到</a:t>
          </a: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2600"/>
            </a:lnSpc>
            <a:spcAft>
              <a:spcPts val="0"/>
            </a:spcAft>
          </a:pPr>
          <a:r>
            <a:rPr lang="en-US" altLang="en-US" sz="2200" b="1" u="none" dirty="0">
              <a:solidFill>
                <a:schemeClr val="tx1"/>
              </a:solidFill>
              <a:latin typeface="微軟正黑體" pitchFamily="34" charset="-120"/>
              <a:ea typeface="微軟正黑體" pitchFamily="34" charset="-120"/>
            </a:rPr>
            <a:t>1. </a:t>
          </a:r>
          <a:r>
            <a:rPr lang="zh-TW" altLang="en-US" sz="2200" b="1" u="none" dirty="0">
              <a:solidFill>
                <a:schemeClr val="tx1"/>
              </a:solidFill>
              <a:latin typeface="微軟正黑體" pitchFamily="34" charset="-120"/>
              <a:ea typeface="微軟正黑體" pitchFamily="34" charset="-120"/>
            </a:rPr>
            <a:t>高中：該校核定免試入學總名額之 </a:t>
          </a:r>
          <a:r>
            <a:rPr lang="en-US" altLang="en-US" sz="2200" b="1" u="none" dirty="0">
              <a:solidFill>
                <a:schemeClr val="tx1"/>
              </a:solidFill>
              <a:latin typeface="微軟正黑體" pitchFamily="34" charset="-120"/>
              <a:ea typeface="微軟正黑體" pitchFamily="34" charset="-120"/>
            </a:rPr>
            <a:t>30% </a:t>
          </a:r>
          <a:r>
            <a:rPr lang="zh-TW" altLang="en-US" sz="2200" b="1" u="none" dirty="0">
              <a:solidFill>
                <a:schemeClr val="tx1"/>
              </a:solidFill>
              <a:latin typeface="微軟正黑體" pitchFamily="34" charset="-120"/>
              <a:ea typeface="微軟正黑體" pitchFamily="34" charset="-120"/>
            </a:rPr>
            <a:t>以內。</a:t>
          </a:r>
          <a:endParaRPr lang="zh-TW" altLang="en-US" sz="2200" u="none" dirty="0">
            <a:solidFill>
              <a:schemeClr val="tx1"/>
            </a:solidFill>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pPr marL="228600" indent="0">
            <a:lnSpc>
              <a:spcPts val="2400"/>
            </a:lnSpc>
          </a:pPr>
          <a:r>
            <a:rPr lang="zh-TW" altLang="en-US" sz="2200" b="1" dirty="0">
              <a:solidFill>
                <a:schemeClr val="tx1"/>
              </a:solidFill>
              <a:latin typeface="微軟正黑體" pitchFamily="34" charset="-120"/>
              <a:ea typeface="微軟正黑體" pitchFamily="34" charset="-120"/>
              <a:cs typeface="BiauKai"/>
            </a:rPr>
            <a:t>超額比序依彰化區高級中等學校優先免試入學超額比序項目規定辦理。</a:t>
          </a:r>
          <a:endParaRPr lang="zh-TW" altLang="en-US" sz="22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CC56A4D3-DC69-4CD3-B1AA-98D8270AE517}">
      <dgm:prSet custT="1"/>
      <dgm:spPr/>
      <dgm:t>
        <a:bodyPr/>
        <a:lstStyle/>
        <a:p>
          <a:pPr>
            <a:lnSpc>
              <a:spcPts val="2600"/>
            </a:lnSpc>
          </a:pPr>
          <a:r>
            <a:rPr lang="en-US" altLang="en-US" sz="2200" b="1" u="none" dirty="0">
              <a:solidFill>
                <a:schemeClr val="tx1"/>
              </a:solidFill>
              <a:latin typeface="微軟正黑體" pitchFamily="34" charset="-120"/>
              <a:ea typeface="微軟正黑體" pitchFamily="34" charset="-120"/>
            </a:rPr>
            <a:t>2. </a:t>
          </a:r>
          <a:r>
            <a:rPr lang="zh-TW" altLang="en-US" sz="2200" b="1" u="none" dirty="0">
              <a:solidFill>
                <a:schemeClr val="tx1"/>
              </a:solidFill>
              <a:latin typeface="微軟正黑體" pitchFamily="34" charset="-120"/>
              <a:ea typeface="微軟正黑體" pitchFamily="34" charset="-120"/>
            </a:rPr>
            <a:t>高職：該校核定免試入學總名額之 </a:t>
          </a:r>
          <a:r>
            <a:rPr lang="en-US" altLang="en-US" sz="2200" b="1" u="none" dirty="0">
              <a:solidFill>
                <a:schemeClr val="tx1"/>
              </a:solidFill>
              <a:latin typeface="微軟正黑體" pitchFamily="34" charset="-120"/>
              <a:ea typeface="微軟正黑體" pitchFamily="34" charset="-120"/>
            </a:rPr>
            <a:t>30% </a:t>
          </a:r>
          <a:r>
            <a:rPr lang="zh-TW" altLang="en-US" sz="2200" b="1" u="none" dirty="0">
              <a:solidFill>
                <a:schemeClr val="tx1"/>
              </a:solidFill>
              <a:latin typeface="微軟正黑體" pitchFamily="34" charset="-120"/>
              <a:ea typeface="微軟正黑體" pitchFamily="34" charset="-120"/>
            </a:rPr>
            <a:t>以內，</a:t>
          </a:r>
          <a:r>
            <a:rPr lang="en-US" altLang="zh-TW" sz="2200" b="1" u="none" dirty="0">
              <a:solidFill>
                <a:schemeClr val="tx1"/>
              </a:solidFill>
              <a:latin typeface="微軟正黑體" pitchFamily="34" charset="-120"/>
              <a:ea typeface="微軟正黑體" pitchFamily="34" charset="-120"/>
            </a:rPr>
            <a:t/>
          </a:r>
          <a:br>
            <a:rPr lang="en-US" altLang="zh-TW" sz="2200" b="1" u="none" dirty="0">
              <a:solidFill>
                <a:schemeClr val="tx1"/>
              </a:solidFill>
              <a:latin typeface="微軟正黑體" pitchFamily="34" charset="-120"/>
              <a:ea typeface="微軟正黑體" pitchFamily="34" charset="-120"/>
            </a:rPr>
          </a:br>
          <a:r>
            <a:rPr lang="zh-TW" altLang="en-US" sz="2200" b="1" u="none" dirty="0">
              <a:solidFill>
                <a:schemeClr val="tx1"/>
              </a:solidFill>
              <a:latin typeface="微軟正黑體" pitchFamily="34" charset="-120"/>
              <a:ea typeface="微軟正黑體" pitchFamily="34" charset="-120"/>
            </a:rPr>
            <a:t>                並以各類科都有名額為原則。</a:t>
          </a:r>
          <a:r>
            <a:rPr lang="en-US" altLang="zh-TW" sz="2200" b="1" u="none" dirty="0">
              <a:solidFill>
                <a:schemeClr val="tx1"/>
              </a:solidFill>
              <a:latin typeface="微軟正黑體" pitchFamily="34" charset="-120"/>
              <a:ea typeface="微軟正黑體" pitchFamily="34" charset="-120"/>
            </a:rPr>
            <a:t/>
          </a:r>
          <a:br>
            <a:rPr lang="en-US" altLang="zh-TW" sz="2200" b="1" u="none" dirty="0">
              <a:solidFill>
                <a:schemeClr val="tx1"/>
              </a:solidFill>
              <a:latin typeface="微軟正黑體" pitchFamily="34" charset="-120"/>
              <a:ea typeface="微軟正黑體" pitchFamily="34" charset="-120"/>
            </a:rPr>
          </a:br>
          <a:r>
            <a:rPr lang="en-US" altLang="zh-TW" sz="2200" b="1" u="none" dirty="0">
              <a:solidFill>
                <a:srgbClr val="FF0000"/>
              </a:solidFill>
              <a:latin typeface="微軟正黑體" pitchFamily="34" charset="-120"/>
              <a:ea typeface="微軟正黑體" pitchFamily="34" charset="-120"/>
            </a:rPr>
            <a:t>(</a:t>
          </a:r>
          <a:r>
            <a:rPr lang="zh-TW" altLang="en-US" sz="2200" b="1" u="none" dirty="0">
              <a:solidFill>
                <a:srgbClr val="FF0000"/>
              </a:solidFill>
              <a:latin typeface="微軟正黑體" pitchFamily="34" charset="-120"/>
              <a:ea typeface="微軟正黑體" pitchFamily="34" charset="-120"/>
            </a:rPr>
            <a:t>彰中、彰女名額採訂定分配名額數至各國中方式</a:t>
          </a:r>
          <a:r>
            <a:rPr lang="en-US" altLang="zh-TW" sz="2200" b="1" u="none" dirty="0">
              <a:solidFill>
                <a:srgbClr val="FF0000"/>
              </a:solidFill>
              <a:latin typeface="微軟正黑體" pitchFamily="34" charset="-120"/>
              <a:ea typeface="微軟正黑體" pitchFamily="34" charset="-120"/>
            </a:rPr>
            <a:t>)</a:t>
          </a:r>
          <a:endParaRPr lang="zh-TW" altLang="en-US" sz="2200" b="1" u="none" dirty="0">
            <a:solidFill>
              <a:srgbClr val="FF0000"/>
            </a:solidFill>
            <a:latin typeface="微軟正黑體" pitchFamily="34" charset="-120"/>
            <a:ea typeface="微軟正黑體" pitchFamily="34" charset="-120"/>
          </a:endParaRPr>
        </a:p>
      </dgm:t>
    </dgm:pt>
    <dgm:pt modelId="{7D1673D8-B1D6-4039-9D3D-408C56AED18B}" type="parTrans" cxnId="{A7039697-A0DB-48B0-B580-7E0EAD9DDE4D}">
      <dgm:prSet/>
      <dgm:spPr/>
      <dgm:t>
        <a:bodyPr/>
        <a:lstStyle/>
        <a:p>
          <a:endParaRPr lang="zh-TW" altLang="en-US"/>
        </a:p>
      </dgm:t>
    </dgm:pt>
    <dgm:pt modelId="{8BAEFC6D-93E8-406B-B858-9AB45B4B6AC0}" type="sibTrans" cxnId="{A7039697-A0DB-48B0-B580-7E0EAD9DDE4D}">
      <dgm:prSet/>
      <dgm:spPr/>
      <dgm:t>
        <a:bodyPr/>
        <a:lstStyle/>
        <a:p>
          <a:endParaRPr lang="zh-TW" altLang="en-US"/>
        </a:p>
      </dgm:t>
    </dgm:pt>
    <dgm:pt modelId="{21E82D1A-7C3C-4412-8AFB-ACF2E8EF3A79}">
      <dgm:prSet phldrT="[文字]" custT="1"/>
      <dgm:spPr/>
      <dgm:t>
        <a:bodyPr/>
        <a:lstStyle/>
        <a:p>
          <a:pPr marL="228600" indent="0">
            <a:lnSpc>
              <a:spcPts val="2400"/>
            </a:lnSpc>
          </a:pPr>
          <a:r>
            <a:rPr lang="zh-TW" altLang="en-US" sz="2200" b="1" dirty="0">
              <a:solidFill>
                <a:schemeClr val="tx1"/>
              </a:solidFill>
              <a:latin typeface="微軟正黑體" pitchFamily="34" charset="-120"/>
              <a:ea typeface="微軟正黑體" pitchFamily="34" charset="-120"/>
            </a:rPr>
            <a:t>只可報名一所學校。</a:t>
          </a:r>
          <a:r>
            <a:rPr lang="en-US" altLang="zh-TW" sz="2200" b="1" dirty="0">
              <a:solidFill>
                <a:srgbClr val="FF0000"/>
              </a:solidFill>
              <a:latin typeface="微軟正黑體" pitchFamily="34" charset="-120"/>
              <a:ea typeface="微軟正黑體" pitchFamily="34" charset="-120"/>
            </a:rPr>
            <a:t>(</a:t>
          </a:r>
          <a:r>
            <a:rPr lang="zh-TW" altLang="en-US" sz="2200" b="1" dirty="0">
              <a:solidFill>
                <a:srgbClr val="FF0000"/>
              </a:solidFill>
              <a:latin typeface="微軟正黑體" pitchFamily="34" charset="-120"/>
              <a:ea typeface="微軟正黑體" pitchFamily="34" charset="-120"/>
            </a:rPr>
            <a:t>一校多科</a:t>
          </a:r>
          <a:r>
            <a:rPr lang="en-US" altLang="zh-TW" sz="2200" b="1" dirty="0">
              <a:solidFill>
                <a:srgbClr val="FF0000"/>
              </a:solidFill>
              <a:latin typeface="微軟正黑體" pitchFamily="34" charset="-120"/>
              <a:ea typeface="微軟正黑體" pitchFamily="34" charset="-120"/>
            </a:rPr>
            <a:t>)</a:t>
          </a:r>
          <a:endParaRPr lang="zh-TW" altLang="en-US" sz="2200" b="1" dirty="0">
            <a:solidFill>
              <a:srgbClr val="FF0000"/>
            </a:solidFill>
            <a:latin typeface="微軟正黑體" pitchFamily="34" charset="-120"/>
            <a:ea typeface="微軟正黑體" pitchFamily="34" charset="-120"/>
          </a:endParaRPr>
        </a:p>
      </dgm:t>
    </dgm:pt>
    <dgm:pt modelId="{598EE763-7F05-4B58-B3A1-5A84EB6CDE62}" type="parTrans" cxnId="{87EC251C-331A-4E88-8B1E-2B864D07DC52}">
      <dgm:prSet/>
      <dgm:spPr/>
      <dgm:t>
        <a:bodyPr/>
        <a:lstStyle/>
        <a:p>
          <a:endParaRPr lang="zh-TW" altLang="en-US"/>
        </a:p>
      </dgm:t>
    </dgm:pt>
    <dgm:pt modelId="{462F6A08-8F6C-4CC8-BBE1-B70D6FEA44D5}" type="sibTrans" cxnId="{87EC251C-331A-4E88-8B1E-2B864D07DC52}">
      <dgm:prSet/>
      <dgm:spPr/>
      <dgm:t>
        <a:bodyPr/>
        <a:lstStyle/>
        <a:p>
          <a:endParaRPr lang="zh-TW" altLang="en-US"/>
        </a:p>
      </dgm:t>
    </dgm:pt>
    <dgm:pt modelId="{7D18848D-7E34-4455-B8D2-DBB35D905EF0}">
      <dgm:prSet phldrT="[文字]" custT="1"/>
      <dgm:spPr/>
      <dgm:t>
        <a:bodyPr/>
        <a:lstStyle/>
        <a:p>
          <a:pPr algn="l">
            <a:lnSpc>
              <a:spcPct val="80000"/>
            </a:lnSpc>
          </a:pP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月</a:t>
          </a:r>
          <a:r>
            <a:rPr lang="en-US" altLang="zh-TW" sz="2200" b="1" dirty="0">
              <a:solidFill>
                <a:srgbClr val="FF0000"/>
              </a:solidFill>
              <a:latin typeface="微軟正黑體" pitchFamily="34" charset="-120"/>
              <a:ea typeface="微軟正黑體" pitchFamily="34" charset="-120"/>
            </a:rPr>
            <a:t>2</a:t>
          </a:r>
          <a:r>
            <a:rPr lang="zh-TW" altLang="en-US" sz="2200" b="1" dirty="0">
              <a:solidFill>
                <a:srgbClr val="FF0000"/>
              </a:solidFill>
              <a:latin typeface="微軟正黑體" pitchFamily="34" charset="-120"/>
              <a:ea typeface="微軟正黑體" pitchFamily="34" charset="-120"/>
            </a:rPr>
            <a:t>日報名  </a:t>
          </a:r>
          <a:r>
            <a:rPr lang="en-US" altLang="zh-TW" sz="2200" b="1" dirty="0">
              <a:solidFill>
                <a:srgbClr val="FF0000"/>
              </a:solidFill>
              <a:latin typeface="微軟正黑體" pitchFamily="34" charset="-120"/>
              <a:ea typeface="微軟正黑體" pitchFamily="34" charset="-120"/>
            </a:rPr>
            <a:t>(</a:t>
          </a:r>
          <a:r>
            <a:rPr lang="zh-TW" altLang="zh-TW" sz="2200" b="1" dirty="0">
              <a:solidFill>
                <a:srgbClr val="FF0000"/>
              </a:solidFill>
              <a:latin typeface="微軟正黑體" pitchFamily="34" charset="-120"/>
              <a:ea typeface="微軟正黑體" pitchFamily="34" charset="-120"/>
            </a:rPr>
            <a:t>國中教育會考成績</a:t>
          </a:r>
          <a:r>
            <a:rPr lang="en-US" altLang="zh-TW" sz="2200" b="1" dirty="0">
              <a:solidFill>
                <a:srgbClr val="FF0000"/>
              </a:solidFill>
              <a:latin typeface="微軟正黑體" pitchFamily="34" charset="-120"/>
              <a:ea typeface="微軟正黑體" pitchFamily="34" charset="-120"/>
            </a:rPr>
            <a:t>6/4</a:t>
          </a:r>
          <a:r>
            <a:rPr lang="zh-TW" altLang="en-US" sz="2200" b="1" dirty="0">
              <a:solidFill>
                <a:srgbClr val="FF0000"/>
              </a:solidFill>
              <a:latin typeface="微軟正黑體" pitchFamily="34" charset="-120"/>
              <a:ea typeface="微軟正黑體" pitchFamily="34" charset="-120"/>
            </a:rPr>
            <a:t>公布</a:t>
          </a:r>
          <a:r>
            <a:rPr lang="en-US" altLang="zh-TW" sz="2200" b="1" dirty="0">
              <a:solidFill>
                <a:srgbClr val="FF0000"/>
              </a:solidFill>
              <a:latin typeface="微軟正黑體" pitchFamily="34" charset="-120"/>
              <a:ea typeface="微軟正黑體" pitchFamily="34" charset="-120"/>
            </a:rPr>
            <a:t>)</a:t>
          </a:r>
          <a:endParaRPr lang="zh-TW" altLang="en-US" sz="2200" b="1" dirty="0">
            <a:solidFill>
              <a:srgbClr val="FF0000"/>
            </a:solidFill>
            <a:latin typeface="微軟正黑體" pitchFamily="34" charset="-120"/>
            <a:ea typeface="微軟正黑體" pitchFamily="34" charset="-120"/>
          </a:endParaRP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1A85268F-4BCD-427A-A039-20FD95604CB0}">
      <dgm:prSet phldrT="[文字]" custT="1"/>
      <dgm:spPr/>
      <dgm:t>
        <a:bodyPr/>
        <a:lstStyle/>
        <a:p>
          <a:pPr algn="l">
            <a:lnSpc>
              <a:spcPct val="80000"/>
            </a:lnSpc>
          </a:pPr>
          <a:r>
            <a:rPr lang="en-US" altLang="zh-TW" sz="2200" b="1" dirty="0">
              <a:solidFill>
                <a:schemeClr val="tx1"/>
              </a:solidFill>
              <a:latin typeface="微軟正黑體" pitchFamily="34" charset="-120"/>
              <a:ea typeface="微軟正黑體" pitchFamily="34" charset="-120"/>
            </a:rPr>
            <a:t>5</a:t>
          </a:r>
          <a:r>
            <a:rPr lang="zh-TW" altLang="en-US" sz="2200" b="1" dirty="0">
              <a:solidFill>
                <a:schemeClr val="tx1"/>
              </a:solidFill>
              <a:latin typeface="微軟正黑體" pitchFamily="34" charset="-120"/>
              <a:ea typeface="微軟正黑體" pitchFamily="34" charset="-120"/>
            </a:rPr>
            <a:t>月</a:t>
          </a:r>
          <a:r>
            <a:rPr lang="en-US" altLang="zh-TW" sz="2200" b="1" dirty="0">
              <a:solidFill>
                <a:schemeClr val="tx1"/>
              </a:solidFill>
              <a:latin typeface="微軟正黑體" pitchFamily="34" charset="-120"/>
              <a:ea typeface="微軟正黑體" pitchFamily="34" charset="-120"/>
            </a:rPr>
            <a:t>25</a:t>
          </a:r>
          <a:r>
            <a:rPr lang="zh-TW" altLang="en-US" sz="2200" b="1" dirty="0">
              <a:solidFill>
                <a:schemeClr val="tx1"/>
              </a:solidFill>
              <a:latin typeface="微軟正黑體" pitchFamily="34" charset="-120"/>
              <a:ea typeface="微軟正黑體" pitchFamily="34" charset="-120"/>
            </a:rPr>
            <a:t>日至</a:t>
          </a:r>
          <a:r>
            <a:rPr lang="en-US" altLang="zh-TW" sz="2200" b="1" dirty="0">
              <a:solidFill>
                <a:schemeClr val="tx1"/>
              </a:solidFill>
              <a:latin typeface="微軟正黑體" pitchFamily="34" charset="-120"/>
              <a:ea typeface="微軟正黑體" pitchFamily="34" charset="-120"/>
            </a:rPr>
            <a:t>6</a:t>
          </a:r>
          <a:r>
            <a:rPr lang="zh-TW" altLang="en-US" sz="2200" b="1" dirty="0">
              <a:solidFill>
                <a:schemeClr val="tx1"/>
              </a:solidFill>
              <a:latin typeface="微軟正黑體" pitchFamily="34" charset="-120"/>
              <a:ea typeface="微軟正黑體" pitchFamily="34" charset="-120"/>
            </a:rPr>
            <a:t>月</a:t>
          </a:r>
          <a:r>
            <a:rPr lang="en-US" altLang="zh-TW" sz="2200" b="1" dirty="0">
              <a:solidFill>
                <a:schemeClr val="tx1"/>
              </a:solidFill>
              <a:latin typeface="微軟正黑體" pitchFamily="34" charset="-120"/>
              <a:ea typeface="微軟正黑體" pitchFamily="34" charset="-120"/>
            </a:rPr>
            <a:t>1</a:t>
          </a:r>
          <a:r>
            <a:rPr lang="zh-TW" altLang="en-US" sz="2200" b="1" dirty="0">
              <a:solidFill>
                <a:schemeClr val="tx1"/>
              </a:solidFill>
              <a:latin typeface="微軟正黑體" pitchFamily="34" charset="-120"/>
              <a:ea typeface="微軟正黑體" pitchFamily="34" charset="-120"/>
            </a:rPr>
            <a:t>日下午</a:t>
          </a:r>
          <a:r>
            <a:rPr lang="en-US" altLang="zh-TW" sz="2200" b="1" dirty="0">
              <a:solidFill>
                <a:schemeClr val="tx1"/>
              </a:solidFill>
              <a:latin typeface="微軟正黑體" pitchFamily="34" charset="-120"/>
              <a:ea typeface="微軟正黑體" pitchFamily="34" charset="-120"/>
            </a:rPr>
            <a:t>3</a:t>
          </a:r>
          <a:r>
            <a:rPr lang="zh-TW" altLang="en-US" sz="2200" b="1" dirty="0">
              <a:solidFill>
                <a:schemeClr val="tx1"/>
              </a:solidFill>
              <a:latin typeface="微軟正黑體" pitchFamily="34" charset="-120"/>
              <a:ea typeface="微軟正黑體" pitchFamily="34" charset="-120"/>
            </a:rPr>
            <a:t>時止線上志願選填。</a:t>
          </a:r>
          <a:r>
            <a:rPr lang="en-US" altLang="zh-TW" sz="2200" b="1" dirty="0">
              <a:solidFill>
                <a:schemeClr val="tx1"/>
              </a:solidFill>
              <a:latin typeface="微軟正黑體" pitchFamily="34" charset="-120"/>
              <a:ea typeface="微軟正黑體" pitchFamily="34" charset="-120"/>
            </a:rPr>
            <a:t/>
          </a:r>
          <a:br>
            <a:rPr lang="en-US" altLang="zh-TW" sz="2200" b="1" dirty="0">
              <a:solidFill>
                <a:schemeClr val="tx1"/>
              </a:solidFill>
              <a:latin typeface="微軟正黑體" pitchFamily="34" charset="-120"/>
              <a:ea typeface="微軟正黑體" pitchFamily="34" charset="-120"/>
            </a:rPr>
          </a:br>
          <a:r>
            <a:rPr lang="zh-TW" altLang="zh-TW" sz="2200" b="1" dirty="0">
              <a:solidFill>
                <a:schemeClr val="tx1"/>
              </a:solidFill>
              <a:latin typeface="微軟正黑體" pitchFamily="34" charset="-120"/>
              <a:ea typeface="微軟正黑體" pitchFamily="34" charset="-120"/>
            </a:rPr>
            <a:t>國中列印報名表後學生及家長簽名確認交回。</a:t>
          </a:r>
          <a:endParaRPr lang="zh-TW" altLang="en-US" sz="2200" b="1" dirty="0">
            <a:solidFill>
              <a:schemeClr val="tx1"/>
            </a:solidFill>
            <a:latin typeface="微軟正黑體" pitchFamily="34" charset="-120"/>
            <a:ea typeface="微軟正黑體" pitchFamily="34" charset="-120"/>
          </a:endParaRPr>
        </a:p>
      </dgm:t>
    </dgm:pt>
    <dgm:pt modelId="{35E68A3D-F2FA-49B6-B24C-7B74316296FE}" type="parTrans" cxnId="{6A87431D-A00A-4A0E-A9D2-57737BB0C4DC}">
      <dgm:prSet/>
      <dgm:spPr/>
      <dgm:t>
        <a:bodyPr/>
        <a:lstStyle/>
        <a:p>
          <a:endParaRPr lang="zh-TW" altLang="en-US"/>
        </a:p>
      </dgm:t>
    </dgm:pt>
    <dgm:pt modelId="{514821C0-F3EE-42E8-BA85-1224691C8218}" type="sibTrans" cxnId="{6A87431D-A00A-4A0E-A9D2-57737BB0C4DC}">
      <dgm:prSet/>
      <dgm:spPr/>
      <dgm:t>
        <a:bodyPr/>
        <a:lstStyle/>
        <a:p>
          <a:endParaRPr lang="zh-TW" altLang="en-US"/>
        </a:p>
      </dgm:t>
    </dgm:pt>
    <dgm:pt modelId="{CE558DE2-1635-4236-B0AB-8B3FA0B3FDC3}">
      <dgm:prSet phldrT="[文字]" custT="1"/>
      <dgm:spPr/>
      <dgm:t>
        <a:bodyPr/>
        <a:lstStyle/>
        <a:p>
          <a:pPr marL="228600" indent="0">
            <a:lnSpc>
              <a:spcPts val="2400"/>
            </a:lnSpc>
          </a:pPr>
          <a:r>
            <a:rPr lang="zh-TW" altLang="en-US" sz="2200" b="1" dirty="0">
              <a:solidFill>
                <a:schemeClr val="tx1"/>
              </a:solidFill>
              <a:latin typeface="微軟正黑體"/>
              <a:ea typeface="微軟正黑體"/>
            </a:rPr>
            <a:t>招生對象</a:t>
          </a:r>
          <a:r>
            <a:rPr lang="en-US" altLang="zh-TW"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 </a:t>
          </a:r>
          <a:r>
            <a:rPr lang="en-US" altLang="en-US" sz="2200" b="1" dirty="0">
              <a:solidFill>
                <a:schemeClr val="tx1"/>
              </a:solidFill>
              <a:latin typeface="微軟正黑體"/>
              <a:ea typeface="微軟正黑體"/>
            </a:rPr>
            <a:t>1</a:t>
          </a:r>
          <a:r>
            <a:rPr lang="en-US" altLang="zh-TW" sz="2200" b="1" dirty="0">
              <a:solidFill>
                <a:schemeClr val="tx1"/>
              </a:solidFill>
              <a:latin typeface="微軟正黑體"/>
              <a:ea typeface="微軟正黑體"/>
            </a:rPr>
            <a:t>10</a:t>
          </a:r>
          <a:r>
            <a:rPr lang="zh-TW" altLang="en-US" sz="2200" b="1" dirty="0">
              <a:solidFill>
                <a:schemeClr val="tx1"/>
              </a:solidFill>
              <a:latin typeface="微軟正黑體"/>
              <a:ea typeface="微軟正黑體"/>
            </a:rPr>
            <a:t>年 </a:t>
          </a:r>
          <a:r>
            <a:rPr lang="en-US" altLang="en-US" sz="2200" b="1" dirty="0">
              <a:solidFill>
                <a:schemeClr val="tx1"/>
              </a:solidFill>
              <a:latin typeface="微軟正黑體"/>
              <a:ea typeface="微軟正黑體"/>
            </a:rPr>
            <a:t>2</a:t>
          </a:r>
          <a:r>
            <a:rPr lang="zh-TW" altLang="en-US" sz="2200" b="1" dirty="0">
              <a:solidFill>
                <a:schemeClr val="tx1"/>
              </a:solidFill>
              <a:latin typeface="微軟正黑體"/>
              <a:ea typeface="微軟正黑體"/>
            </a:rPr>
            <a:t>月 </a:t>
          </a:r>
          <a:r>
            <a:rPr lang="en-US" altLang="en-US" sz="2200" b="1" dirty="0">
              <a:solidFill>
                <a:schemeClr val="tx1"/>
              </a:solidFill>
              <a:latin typeface="微軟正黑體"/>
              <a:ea typeface="微軟正黑體"/>
            </a:rPr>
            <a:t>1</a:t>
          </a:r>
          <a:r>
            <a:rPr lang="zh-TW" altLang="en-US" sz="2200" b="1" dirty="0">
              <a:solidFill>
                <a:schemeClr val="tx1"/>
              </a:solidFill>
              <a:latin typeface="微軟正黑體"/>
              <a:ea typeface="微軟正黑體"/>
            </a:rPr>
            <a:t>日前就讀本區</a:t>
          </a:r>
          <a:r>
            <a:rPr lang="zh-TW" altLang="en-US" sz="2200" b="1" dirty="0" smtClean="0">
              <a:solidFill>
                <a:schemeClr val="tx1"/>
              </a:solidFill>
              <a:latin typeface="微軟正黑體"/>
              <a:ea typeface="微軟正黑體"/>
            </a:rPr>
            <a:t>國中                  且</a:t>
          </a:r>
          <a:r>
            <a:rPr lang="zh-TW" altLang="en-US" sz="2200" b="1" dirty="0" smtClean="0">
              <a:solidFill>
                <a:srgbClr val="FF0000"/>
              </a:solidFill>
              <a:latin typeface="微軟正黑體"/>
              <a:ea typeface="微軟正黑體"/>
            </a:rPr>
            <a:t>未申請變更就學區 </a:t>
          </a:r>
          <a:endParaRPr lang="zh-TW" altLang="en-US" sz="2200" b="1" dirty="0">
            <a:solidFill>
              <a:srgbClr val="FF0000"/>
            </a:solidFill>
            <a:latin typeface="微軟正黑體" pitchFamily="34" charset="-120"/>
            <a:ea typeface="微軟正黑體" pitchFamily="34" charset="-120"/>
          </a:endParaRPr>
        </a:p>
      </dgm:t>
    </dgm:pt>
    <dgm:pt modelId="{CAF50884-2880-4E31-83DE-4606FC8BB25F}" type="parTrans" cxnId="{BEDE6412-3F18-48BD-A0D9-9BFF901DDEF9}">
      <dgm:prSet/>
      <dgm:spPr/>
      <dgm:t>
        <a:bodyPr/>
        <a:lstStyle/>
        <a:p>
          <a:endParaRPr lang="zh-TW" altLang="en-US"/>
        </a:p>
      </dgm:t>
    </dgm:pt>
    <dgm:pt modelId="{F844974F-3F2D-4D5B-9536-BD6A6FAA67BC}" type="sibTrans" cxnId="{BEDE6412-3F18-48BD-A0D9-9BFF901DDEF9}">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t>
        <a:bodyPr/>
        <a:lstStyle/>
        <a:p>
          <a:endParaRPr lang="zh-TW" altLang="en-US"/>
        </a:p>
      </dgm:t>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74691" custLinFactNeighborX="-226" custLinFactNeighborY="-3148">
        <dgm:presLayoutVars>
          <dgm:chMax val="1"/>
          <dgm:bulletEnabled val="1"/>
        </dgm:presLayoutVars>
      </dgm:prSet>
      <dgm:spPr/>
      <dgm:t>
        <a:bodyPr/>
        <a:lstStyle/>
        <a:p>
          <a:endParaRPr lang="zh-TW" altLang="en-US"/>
        </a:p>
      </dgm:t>
    </dgm:pt>
    <dgm:pt modelId="{DA0DB5C3-75BA-45A0-BE5A-7A3C9AD81C53}" type="pres">
      <dgm:prSet presAssocID="{D615E62D-AAB6-41B3-AC23-66D407BB2CE6}" presName="descendantText" presStyleLbl="alignAccFollowNode1" presStyleIdx="0" presStyleCnt="3" custScaleX="131734" custScaleY="97990" custLinFactNeighborX="-142" custLinFactNeighborY="-198">
        <dgm:presLayoutVars>
          <dgm:bulletEnabled val="1"/>
        </dgm:presLayoutVars>
      </dgm:prSet>
      <dgm:spPr/>
      <dgm:t>
        <a:bodyPr/>
        <a:lstStyle/>
        <a:p>
          <a:endParaRPr lang="zh-TW" altLang="en-US"/>
        </a:p>
      </dgm:t>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45451" custScaleY="59765" custLinFactNeighborX="196" custLinFactNeighborY="-657">
        <dgm:presLayoutVars>
          <dgm:chMax val="1"/>
          <dgm:bulletEnabled val="1"/>
        </dgm:presLayoutVars>
      </dgm:prSet>
      <dgm:spPr/>
      <dgm:t>
        <a:bodyPr/>
        <a:lstStyle/>
        <a:p>
          <a:endParaRPr lang="zh-TW" altLang="en-US"/>
        </a:p>
      </dgm:t>
    </dgm:pt>
    <dgm:pt modelId="{0874A851-733E-4C68-A5B9-C63601CD053F}" type="pres">
      <dgm:prSet presAssocID="{DBC284DB-1BC1-4EAE-B210-C4AB8EFB17FD}" presName="descendantText" presStyleLbl="alignAccFollowNode1" presStyleIdx="1" presStyleCnt="3" custScaleX="139073" custScaleY="80349" custLinFactNeighborX="874" custLinFactNeighborY="-3347">
        <dgm:presLayoutVars>
          <dgm:bulletEnabled val="1"/>
        </dgm:presLayoutVars>
      </dgm:prSet>
      <dgm:spPr/>
      <dgm:t>
        <a:bodyPr/>
        <a:lstStyle/>
        <a:p>
          <a:endParaRPr lang="zh-TW" altLang="en-US"/>
        </a:p>
      </dgm:t>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43644" custScaleY="73553" custLinFactNeighborX="422" custLinFactNeighborY="10633">
        <dgm:presLayoutVars>
          <dgm:chMax val="1"/>
          <dgm:bulletEnabled val="1"/>
        </dgm:presLayoutVars>
      </dgm:prSet>
      <dgm:spPr/>
      <dgm:t>
        <a:bodyPr/>
        <a:lstStyle/>
        <a:p>
          <a:endParaRPr lang="zh-TW" altLang="en-US"/>
        </a:p>
      </dgm:t>
    </dgm:pt>
    <dgm:pt modelId="{45C3AC1C-7C86-42B1-8C46-D477007DFCA5}" type="pres">
      <dgm:prSet presAssocID="{9B7ADE11-BE18-4708-9D56-1476D1E125B4}" presName="descendantText" presStyleLbl="alignAccFollowNode1" presStyleIdx="2" presStyleCnt="3" custScaleX="132080" custScaleY="86994">
        <dgm:presLayoutVars>
          <dgm:bulletEnabled val="1"/>
        </dgm:presLayoutVars>
      </dgm:prSet>
      <dgm:spPr/>
      <dgm:t>
        <a:bodyPr/>
        <a:lstStyle/>
        <a:p>
          <a:endParaRPr lang="zh-TW" altLang="en-US"/>
        </a:p>
      </dgm:t>
    </dgm:pt>
  </dgm:ptLst>
  <dgm:cxnLst>
    <dgm:cxn modelId="{CA436C84-1BE3-4382-AC2E-0605D45654CB}" type="presOf" srcId="{8E109CDF-101F-4367-91E8-A8714F11C9EE}" destId="{B75A1A8B-6EE8-453C-BFBA-D7747B2A219D}" srcOrd="0" destOrd="0" presId="urn:microsoft.com/office/officeart/2005/8/layout/vList5"/>
    <dgm:cxn modelId="{BEDE6412-3F18-48BD-A0D9-9BFF901DDEF9}" srcId="{D615E62D-AAB6-41B3-AC23-66D407BB2CE6}" destId="{CE558DE2-1635-4236-B0AB-8B3FA0B3FDC3}" srcOrd="2" destOrd="0" parTransId="{CAF50884-2880-4E31-83DE-4606FC8BB25F}" sibTransId="{F844974F-3F2D-4D5B-9536-BD6A6FAA67BC}"/>
    <dgm:cxn modelId="{C15090A4-2CB1-44C6-82A6-31B465C4976D}" type="presOf" srcId="{1A85268F-4BCD-427A-A039-20FD95604CB0}" destId="{45C3AC1C-7C86-42B1-8C46-D477007DFCA5}" srcOrd="0" destOrd="0" presId="urn:microsoft.com/office/officeart/2005/8/layout/vList5"/>
    <dgm:cxn modelId="{46C1EBA1-D56F-44ED-9D49-E8808B7AC078}" type="presOf" srcId="{CE558DE2-1635-4236-B0AB-8B3FA0B3FDC3}" destId="{DA0DB5C3-75BA-45A0-BE5A-7A3C9AD81C53}" srcOrd="0" destOrd="2" presId="urn:microsoft.com/office/officeart/2005/8/layout/vList5"/>
    <dgm:cxn modelId="{A7039697-A0DB-48B0-B580-7E0EAD9DDE4D}" srcId="{DBC284DB-1BC1-4EAE-B210-C4AB8EFB17FD}" destId="{CC56A4D3-DC69-4CD3-B1AA-98D8270AE517}" srcOrd="1" destOrd="0" parTransId="{7D1673D8-B1D6-4039-9D3D-408C56AED18B}" sibTransId="{8BAEFC6D-93E8-406B-B858-9AB45B4B6AC0}"/>
    <dgm:cxn modelId="{037333E7-3B35-45FA-9418-1A25D2C27150}" type="presOf" srcId="{D615E62D-AAB6-41B3-AC23-66D407BB2CE6}" destId="{ECD53BAB-D8FE-446E-B57F-FCEDCC00A9E9}" srcOrd="0" destOrd="0"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7E27BD4F-748B-46E4-A77F-BC932C6434B7}" srcId="{8E109CDF-101F-4367-91E8-A8714F11C9EE}" destId="{DBC284DB-1BC1-4EAE-B210-C4AB8EFB17FD}" srcOrd="1" destOrd="0" parTransId="{5452DA11-A21B-4296-8397-9829C9B85BEB}" sibTransId="{5756C6D6-28C7-49F4-AE98-956F97134373}"/>
    <dgm:cxn modelId="{134D7CA6-D256-4DCB-AC9B-6EB2DB9C45E8}" type="presOf" srcId="{7351BC8C-A3C1-4E78-8314-1F72D6654368}" destId="{45C3AC1C-7C86-42B1-8C46-D477007DFCA5}" srcOrd="0" destOrd="2" presId="urn:microsoft.com/office/officeart/2005/8/layout/vList5"/>
    <dgm:cxn modelId="{A889C9DF-2351-4E8F-B945-14979677AC44}" srcId="{D615E62D-AAB6-41B3-AC23-66D407BB2CE6}" destId="{F9E0FB4C-623F-4474-A3F8-D86B85FF0B65}" srcOrd="0" destOrd="0" parTransId="{8238C7DB-02EE-490E-81FA-E76F757CDAC0}" sibTransId="{DD0B2111-5944-49FB-BF3F-4CCF6DA2A15A}"/>
    <dgm:cxn modelId="{993DB7DD-0652-4B4E-8C6F-958C820ABFB9}" type="presOf" srcId="{7D18848D-7E34-4455-B8D2-DBB35D905EF0}" destId="{45C3AC1C-7C86-42B1-8C46-D477007DFCA5}" srcOrd="0" destOrd="1" presId="urn:microsoft.com/office/officeart/2005/8/layout/vList5"/>
    <dgm:cxn modelId="{9AD054F2-E1F3-49C0-B36B-5A4B290C6A32}" type="presOf" srcId="{CC56A4D3-DC69-4CD3-B1AA-98D8270AE517}" destId="{0874A851-733E-4C68-A5B9-C63601CD053F}" srcOrd="0" destOrd="1" presId="urn:microsoft.com/office/officeart/2005/8/layout/vList5"/>
    <dgm:cxn modelId="{4FEF28DC-9E0C-4F9B-B25C-6ED7C62417BB}" type="presOf" srcId="{72B92933-CBF6-4146-9798-0FB60522B370}" destId="{0874A851-733E-4C68-A5B9-C63601CD053F}" srcOrd="0" destOrd="0" presId="urn:microsoft.com/office/officeart/2005/8/layout/vList5"/>
    <dgm:cxn modelId="{6A87431D-A00A-4A0E-A9D2-57737BB0C4DC}" srcId="{9B7ADE11-BE18-4708-9D56-1476D1E125B4}" destId="{1A85268F-4BCD-427A-A039-20FD95604CB0}" srcOrd="0" destOrd="0" parTransId="{35E68A3D-F2FA-49B6-B24C-7B74316296FE}" sibTransId="{514821C0-F3EE-42E8-BA85-1224691C8218}"/>
    <dgm:cxn modelId="{96BE154C-A510-470D-9C42-0E813BCF7E1B}" type="presOf" srcId="{F9E0FB4C-623F-4474-A3F8-D86B85FF0B65}" destId="{DA0DB5C3-75BA-45A0-BE5A-7A3C9AD81C53}" srcOrd="0" destOrd="0" presId="urn:microsoft.com/office/officeart/2005/8/layout/vList5"/>
    <dgm:cxn modelId="{DBAD75DE-E6BD-46DF-BD63-F0EEDFB4EABC}" type="presOf" srcId="{DBC284DB-1BC1-4EAE-B210-C4AB8EFB17FD}" destId="{612C8EBA-AECD-4375-B086-FF608DEEDB88}" srcOrd="0" destOrd="0" presId="urn:microsoft.com/office/officeart/2005/8/layout/vList5"/>
    <dgm:cxn modelId="{B040069C-AED3-48C2-8AEA-B8C744FB9DB7}" type="presOf" srcId="{21E82D1A-7C3C-4412-8AFB-ACF2E8EF3A79}" destId="{DA0DB5C3-75BA-45A0-BE5A-7A3C9AD81C53}" srcOrd="0" destOrd="1" presId="urn:microsoft.com/office/officeart/2005/8/layout/vList5"/>
    <dgm:cxn modelId="{5A7941A5-0D30-4CFF-92B8-149F326B3591}" srcId="{DBC284DB-1BC1-4EAE-B210-C4AB8EFB17FD}" destId="{72B92933-CBF6-4146-9798-0FB60522B370}" srcOrd="0" destOrd="0" parTransId="{32BDC70A-0D42-4B73-9534-95D34C4E4A00}" sibTransId="{62104E89-A228-4354-A945-734B91C70374}"/>
    <dgm:cxn modelId="{7F58604E-D4A8-4DCD-9D0D-A791960CAAEC}" srcId="{8E109CDF-101F-4367-91E8-A8714F11C9EE}" destId="{D615E62D-AAB6-41B3-AC23-66D407BB2CE6}" srcOrd="0" destOrd="0" parTransId="{98900391-ADB5-4A7E-AE46-131C03F49A30}" sibTransId="{045C450B-1D1E-4A40-8FC1-44699FC09E56}"/>
    <dgm:cxn modelId="{87EC251C-331A-4E88-8B1E-2B864D07DC52}" srcId="{D615E62D-AAB6-41B3-AC23-66D407BB2CE6}" destId="{21E82D1A-7C3C-4412-8AFB-ACF2E8EF3A79}" srcOrd="1" destOrd="0" parTransId="{598EE763-7F05-4B58-B3A1-5A84EB6CDE62}" sibTransId="{462F6A08-8F6C-4CC8-BBE1-B70D6FEA44D5}"/>
    <dgm:cxn modelId="{28FA91D3-2F5E-4299-A7E3-C31ED2C12EB3}" srcId="{9B7ADE11-BE18-4708-9D56-1476D1E125B4}" destId="{7D18848D-7E34-4455-B8D2-DBB35D905EF0}" srcOrd="1" destOrd="0" parTransId="{FC4C3F0D-E4B9-4977-A34A-4636F974A4F4}" sibTransId="{91AC7F8B-A0FB-426D-939F-FEF6DD877481}"/>
    <dgm:cxn modelId="{292F3D3C-EAF0-442A-93E1-409FB967C76F}" srcId="{9B7ADE11-BE18-4708-9D56-1476D1E125B4}" destId="{7351BC8C-A3C1-4E78-8314-1F72D6654368}" srcOrd="2" destOrd="0" parTransId="{E52F74C6-EED6-4D60-98C9-7BC42BA3306B}" sibTransId="{E6070F69-9EB7-445F-84F1-F7634AD49B5A}"/>
    <dgm:cxn modelId="{A4ACDE34-8A0D-44DF-8EA2-4F2DB83A8F63}" type="presOf" srcId="{9B7ADE11-BE18-4708-9D56-1476D1E125B4}" destId="{95F09A83-74EB-4EC8-AD6D-6E463ED96453}" srcOrd="0" destOrd="0" presId="urn:microsoft.com/office/officeart/2005/8/layout/vList5"/>
    <dgm:cxn modelId="{BF3EFBD9-2A0E-436D-95AF-B8C33F36182E}" type="presParOf" srcId="{B75A1A8B-6EE8-453C-BFBA-D7747B2A219D}" destId="{D08A507D-EA09-48A4-A2E9-D55957FF054D}" srcOrd="0" destOrd="0" presId="urn:microsoft.com/office/officeart/2005/8/layout/vList5"/>
    <dgm:cxn modelId="{CC0F22C3-5003-4390-A2F4-BF8DBECFF856}" type="presParOf" srcId="{D08A507D-EA09-48A4-A2E9-D55957FF054D}" destId="{ECD53BAB-D8FE-446E-B57F-FCEDCC00A9E9}" srcOrd="0" destOrd="0" presId="urn:microsoft.com/office/officeart/2005/8/layout/vList5"/>
    <dgm:cxn modelId="{0364D86E-8D7E-4D24-9576-D58122EAC602}" type="presParOf" srcId="{D08A507D-EA09-48A4-A2E9-D55957FF054D}" destId="{DA0DB5C3-75BA-45A0-BE5A-7A3C9AD81C53}" srcOrd="1" destOrd="0" presId="urn:microsoft.com/office/officeart/2005/8/layout/vList5"/>
    <dgm:cxn modelId="{9FDCD87B-118D-4167-BCF1-A652EB681102}" type="presParOf" srcId="{B75A1A8B-6EE8-453C-BFBA-D7747B2A219D}" destId="{6547B971-CEEF-4D18-9293-3CC1A33D315C}" srcOrd="1" destOrd="0" presId="urn:microsoft.com/office/officeart/2005/8/layout/vList5"/>
    <dgm:cxn modelId="{30F190BC-A700-47A4-A723-199BA657D029}" type="presParOf" srcId="{B75A1A8B-6EE8-453C-BFBA-D7747B2A219D}" destId="{5E16C4BC-53C6-4039-B028-D95D8340BD0E}" srcOrd="2" destOrd="0" presId="urn:microsoft.com/office/officeart/2005/8/layout/vList5"/>
    <dgm:cxn modelId="{957E2BA3-1EA3-4815-BCAF-32F6270ABA3B}" type="presParOf" srcId="{5E16C4BC-53C6-4039-B028-D95D8340BD0E}" destId="{612C8EBA-AECD-4375-B086-FF608DEEDB88}" srcOrd="0" destOrd="0" presId="urn:microsoft.com/office/officeart/2005/8/layout/vList5"/>
    <dgm:cxn modelId="{6355A4A2-2E14-4D18-9049-F4FF5FAE9D23}" type="presParOf" srcId="{5E16C4BC-53C6-4039-B028-D95D8340BD0E}" destId="{0874A851-733E-4C68-A5B9-C63601CD053F}" srcOrd="1" destOrd="0" presId="urn:microsoft.com/office/officeart/2005/8/layout/vList5"/>
    <dgm:cxn modelId="{EAD4312F-973F-48E5-8E56-380FFF07CA47}" type="presParOf" srcId="{B75A1A8B-6EE8-453C-BFBA-D7747B2A219D}" destId="{899C19A8-1C37-4DB1-BF27-B66EA5C7D856}" srcOrd="3" destOrd="0" presId="urn:microsoft.com/office/officeart/2005/8/layout/vList5"/>
    <dgm:cxn modelId="{37FE512A-6A2F-4D42-B1F9-3676344E1492}" type="presParOf" srcId="{B75A1A8B-6EE8-453C-BFBA-D7747B2A219D}" destId="{ECFDFB4C-DAD1-4B55-941F-093619D741E8}" srcOrd="4" destOrd="0" presId="urn:microsoft.com/office/officeart/2005/8/layout/vList5"/>
    <dgm:cxn modelId="{3EEFA3B0-9EB9-4D41-B9E9-AD751AF5FED4}" type="presParOf" srcId="{ECFDFB4C-DAD1-4B55-941F-093619D741E8}" destId="{95F09A83-74EB-4EC8-AD6D-6E463ED96453}" srcOrd="0" destOrd="0" presId="urn:microsoft.com/office/officeart/2005/8/layout/vList5"/>
    <dgm:cxn modelId="{E946F0E3-111F-47BB-A8CD-E1264C07891C}"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報名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r>
            <a:rPr lang="zh-TW" altLang="en-US" sz="2800" b="1" dirty="0">
              <a:latin typeface="微軟正黑體" pitchFamily="34" charset="-120"/>
              <a:ea typeface="微軟正黑體" pitchFamily="34" charset="-120"/>
            </a:rPr>
            <a:t>時程</a:t>
          </a: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3200"/>
            </a:lnSpc>
            <a:spcAft>
              <a:spcPts val="0"/>
            </a:spcAft>
          </a:pPr>
          <a:r>
            <a:rPr lang="zh-TW" altLang="en-US" sz="2200" b="1" u="none" dirty="0">
              <a:solidFill>
                <a:schemeClr val="tx1"/>
              </a:solidFill>
              <a:latin typeface="微軟正黑體" pitchFamily="34" charset="-120"/>
              <a:ea typeface="微軟正黑體" pitchFamily="34" charset="-120"/>
            </a:rPr>
            <a:t>報名人數未超過招生人數時，則全部錄取；</a:t>
          </a:r>
          <a:br>
            <a:rPr lang="zh-TW" altLang="en-US" sz="2200" b="1" u="none" dirty="0">
              <a:solidFill>
                <a:schemeClr val="tx1"/>
              </a:solidFill>
              <a:latin typeface="微軟正黑體" pitchFamily="34" charset="-120"/>
              <a:ea typeface="微軟正黑體" pitchFamily="34" charset="-120"/>
            </a:rPr>
          </a:br>
          <a:r>
            <a:rPr lang="zh-TW" altLang="en-US" sz="2200" b="1" u="none" dirty="0">
              <a:solidFill>
                <a:schemeClr val="tx1"/>
              </a:solidFill>
              <a:latin typeface="微軟正黑體" pitchFamily="34" charset="-120"/>
              <a:ea typeface="微軟正黑體" pitchFamily="34" charset="-120"/>
            </a:rPr>
            <a:t>報名人數超過招生人數時，則進行超額比序。</a:t>
          </a: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ts val="3200"/>
            </a:lnSpc>
          </a:pP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月</a:t>
          </a:r>
          <a:r>
            <a:rPr lang="en-US" altLang="zh-TW" sz="2200" b="1" dirty="0">
              <a:solidFill>
                <a:srgbClr val="FF0000"/>
              </a:solidFill>
              <a:latin typeface="微軟正黑體" pitchFamily="34" charset="-120"/>
              <a:ea typeface="微軟正黑體" pitchFamily="34" charset="-120"/>
            </a:rPr>
            <a:t>17</a:t>
          </a:r>
          <a:r>
            <a:rPr lang="zh-TW" altLang="en-US" sz="2200" b="1" dirty="0">
              <a:solidFill>
                <a:srgbClr val="FF0000"/>
              </a:solidFill>
              <a:latin typeface="微軟正黑體" pitchFamily="34" charset="-120"/>
              <a:ea typeface="微軟正黑體" pitchFamily="34" charset="-120"/>
            </a:rPr>
            <a:t>日下午</a:t>
          </a:r>
          <a:r>
            <a:rPr lang="en-US" altLang="zh-TW" sz="2200" b="1" dirty="0">
              <a:solidFill>
                <a:srgbClr val="FF0000"/>
              </a:solidFill>
              <a:latin typeface="微軟正黑體" pitchFamily="34" charset="-120"/>
              <a:ea typeface="微軟正黑體" pitchFamily="34" charset="-120"/>
            </a:rPr>
            <a:t>1</a:t>
          </a:r>
          <a:r>
            <a:rPr lang="zh-TW" altLang="en-US" sz="2200" b="1" dirty="0">
              <a:solidFill>
                <a:srgbClr val="FF0000"/>
              </a:solidFill>
              <a:latin typeface="微軟正黑體" pitchFamily="34" charset="-120"/>
              <a:ea typeface="微軟正黑體" pitchFamily="34" charset="-120"/>
            </a:rPr>
            <a:t>時至</a:t>
          </a: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月</a:t>
          </a:r>
          <a:r>
            <a:rPr lang="en-US" altLang="zh-TW" sz="2200" b="1" dirty="0">
              <a:solidFill>
                <a:srgbClr val="FF0000"/>
              </a:solidFill>
              <a:latin typeface="微軟正黑體" pitchFamily="34" charset="-120"/>
              <a:ea typeface="微軟正黑體" pitchFamily="34" charset="-120"/>
            </a:rPr>
            <a:t>21</a:t>
          </a:r>
          <a:r>
            <a:rPr lang="zh-TW" altLang="en-US" sz="2200" b="1" dirty="0">
              <a:solidFill>
                <a:srgbClr val="FF0000"/>
              </a:solidFill>
              <a:latin typeface="微軟正黑體" pitchFamily="34" charset="-120"/>
              <a:ea typeface="微軟正黑體" pitchFamily="34" charset="-120"/>
            </a:rPr>
            <a:t>日中午</a:t>
          </a:r>
          <a:r>
            <a:rPr lang="en-US" altLang="zh-TW" sz="2200" b="1" dirty="0">
              <a:solidFill>
                <a:srgbClr val="FF0000"/>
              </a:solidFill>
              <a:latin typeface="微軟正黑體" pitchFamily="34" charset="-120"/>
              <a:ea typeface="微軟正黑體" pitchFamily="34" charset="-120"/>
            </a:rPr>
            <a:t>12</a:t>
          </a:r>
          <a:r>
            <a:rPr lang="zh-TW" altLang="en-US" sz="2200" b="1" dirty="0">
              <a:solidFill>
                <a:srgbClr val="FF0000"/>
              </a:solidFill>
              <a:latin typeface="微軟正黑體" pitchFamily="34" charset="-120"/>
              <a:ea typeface="微軟正黑體" pitchFamily="34" charset="-120"/>
            </a:rPr>
            <a:t>時止線上志願選填</a:t>
          </a:r>
          <a:r>
            <a:rPr lang="zh-TW" altLang="en-US" sz="2200" b="1" dirty="0">
              <a:latin typeface="微軟正黑體" pitchFamily="34" charset="-120"/>
              <a:ea typeface="微軟正黑體" pitchFamily="34" charset="-120"/>
            </a:rPr>
            <a:t>。</a:t>
          </a: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70EE3E01-4728-4EA3-BC6E-C652956BD3DF}">
      <dgm:prSet phldrT="[文字]" custT="1"/>
      <dgm:spPr/>
      <dgm:t>
        <a:bodyPr/>
        <a:lstStyle/>
        <a:p>
          <a:pPr>
            <a:lnSpc>
              <a:spcPts val="3200"/>
            </a:lnSpc>
          </a:pPr>
          <a:r>
            <a:rPr lang="zh-TW" altLang="en-US" sz="2200" b="1" dirty="0">
              <a:solidFill>
                <a:schemeClr val="tx1"/>
              </a:solidFill>
              <a:latin typeface="微軟正黑體" pitchFamily="34" charset="-120"/>
              <a:ea typeface="微軟正黑體" pitchFamily="34" charset="-120"/>
              <a:cs typeface="BiauKai"/>
            </a:rPr>
            <a:t>超額比序積分依彰化區免試入學辦法規定辦理。</a:t>
          </a:r>
          <a:endParaRPr lang="zh-TW" altLang="en-US" sz="2200" b="1" dirty="0">
            <a:solidFill>
              <a:schemeClr val="tx1"/>
            </a:solidFill>
            <a:latin typeface="微軟正黑體" pitchFamily="34" charset="-120"/>
            <a:ea typeface="微軟正黑體" pitchFamily="34" charset="-120"/>
          </a:endParaRPr>
        </a:p>
      </dgm:t>
    </dgm:pt>
    <dgm:pt modelId="{3C2DB25C-00B7-428B-8512-2547ACE639C4}" type="parTrans" cxnId="{A03ED51C-72B9-42A6-BC55-CDDB6085A839}">
      <dgm:prSet/>
      <dgm:spPr/>
      <dgm:t>
        <a:bodyPr/>
        <a:lstStyle/>
        <a:p>
          <a:endParaRPr lang="zh-TW" altLang="en-US"/>
        </a:p>
      </dgm:t>
    </dgm:pt>
    <dgm:pt modelId="{E106F867-B59F-4D9E-B7FE-3A0D738FCF35}" type="sibTrans" cxnId="{A03ED51C-72B9-42A6-BC55-CDDB6085A839}">
      <dgm:prSet/>
      <dgm:spPr/>
      <dgm:t>
        <a:bodyPr/>
        <a:lstStyle/>
        <a:p>
          <a:endParaRPr lang="zh-TW" altLang="en-US"/>
        </a:p>
      </dgm:t>
    </dgm:pt>
    <dgm:pt modelId="{09831B83-4C03-483E-AB5B-37698E33201A}">
      <dgm:prSet phldrT="[文字]" custT="1"/>
      <dgm:spPr/>
      <dgm:t>
        <a:bodyPr/>
        <a:lstStyle/>
        <a:p>
          <a:pPr>
            <a:lnSpc>
              <a:spcPts val="3200"/>
            </a:lnSpc>
          </a:pPr>
          <a:r>
            <a:rPr lang="zh-TW" altLang="en-US" sz="2200" b="1" dirty="0">
              <a:solidFill>
                <a:schemeClr val="tx1"/>
              </a:solidFill>
              <a:latin typeface="微軟正黑體"/>
              <a:ea typeface="微軟正黑體"/>
            </a:rPr>
            <a:t>招生對象：彰化區</a:t>
          </a:r>
          <a:r>
            <a:rPr lang="en-US" altLang="en-US"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含共同就學區</a:t>
          </a:r>
          <a:r>
            <a:rPr lang="en-US" altLang="en-US"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國中畢業生。</a:t>
          </a:r>
          <a:endParaRPr lang="zh-TW" altLang="en-US" sz="2200" b="1" dirty="0">
            <a:solidFill>
              <a:schemeClr val="tx1"/>
            </a:solidFill>
            <a:latin typeface="微軟正黑體" pitchFamily="34" charset="-120"/>
            <a:ea typeface="微軟正黑體" pitchFamily="34" charset="-120"/>
          </a:endParaRPr>
        </a:p>
      </dgm:t>
    </dgm:pt>
    <dgm:pt modelId="{647E8CE8-631F-4A3A-A627-175E9F5635C1}" type="parTrans" cxnId="{033495C0-E5B6-4159-8C03-C682641B6658}">
      <dgm:prSet/>
      <dgm:spPr/>
      <dgm:t>
        <a:bodyPr/>
        <a:lstStyle/>
        <a:p>
          <a:endParaRPr lang="zh-TW" altLang="en-US"/>
        </a:p>
      </dgm:t>
    </dgm:pt>
    <dgm:pt modelId="{593A07D2-F11B-41A4-9F9B-A3A0E02D1780}" type="sibTrans" cxnId="{033495C0-E5B6-4159-8C03-C682641B6658}">
      <dgm:prSet/>
      <dgm:spPr/>
      <dgm:t>
        <a:bodyPr/>
        <a:lstStyle/>
        <a:p>
          <a:endParaRPr lang="zh-TW" altLang="en-US"/>
        </a:p>
      </dgm:t>
    </dgm:pt>
    <dgm:pt modelId="{774990FA-CCCA-4C23-85CE-EF99AECCC7A2}">
      <dgm:prSet phldrT="[文字]" custT="1"/>
      <dgm:spPr/>
      <dgm:t>
        <a:bodyPr/>
        <a:lstStyle/>
        <a:p>
          <a:pPr algn="l">
            <a:lnSpc>
              <a:spcPts val="3200"/>
            </a:lnSpc>
          </a:pPr>
          <a:r>
            <a:rPr lang="zh-TW" altLang="en-US" sz="2200" b="1" dirty="0">
              <a:latin typeface="微軟正黑體" pitchFamily="34" charset="-120"/>
              <a:ea typeface="微軟正黑體" pitchFamily="34" charset="-120"/>
            </a:rPr>
            <a:t>國中列印報名表後學生及家長簽名確認交回。</a:t>
          </a:r>
        </a:p>
      </dgm:t>
    </dgm:pt>
    <dgm:pt modelId="{2CC371FD-BCC7-47B7-B04C-7B926DF5A895}" type="parTrans" cxnId="{C67D3C6D-5D4D-4FEF-8524-8620A486716F}">
      <dgm:prSet/>
      <dgm:spPr/>
      <dgm:t>
        <a:bodyPr/>
        <a:lstStyle/>
        <a:p>
          <a:endParaRPr lang="zh-TW" altLang="en-US"/>
        </a:p>
      </dgm:t>
    </dgm:pt>
    <dgm:pt modelId="{5A800FEA-7C7D-43BF-B88F-A7FB79CFFC21}" type="sibTrans" cxnId="{C67D3C6D-5D4D-4FEF-8524-8620A486716F}">
      <dgm:prSet/>
      <dgm:spPr/>
      <dgm:t>
        <a:bodyPr/>
        <a:lstStyle/>
        <a:p>
          <a:endParaRPr lang="zh-TW" altLang="en-US"/>
        </a:p>
      </dgm:t>
    </dgm:pt>
    <dgm:pt modelId="{9EEF6114-C2DA-414C-88AE-9C85681B7DCF}">
      <dgm:prSet phldrT="[文字]" custT="1"/>
      <dgm:spPr/>
      <dgm:t>
        <a:bodyPr/>
        <a:lstStyle/>
        <a:p>
          <a:pPr algn="l">
            <a:lnSpc>
              <a:spcPts val="3200"/>
            </a:lnSpc>
            <a:spcAft>
              <a:spcPts val="0"/>
            </a:spcAft>
          </a:pPr>
          <a:r>
            <a:rPr lang="zh-TW" altLang="en-US" sz="2200" b="1" u="none" dirty="0">
              <a:solidFill>
                <a:srgbClr val="FF0000"/>
              </a:solidFill>
              <a:latin typeface="微軟正黑體" pitchFamily="34" charset="-120"/>
              <a:ea typeface="微軟正黑體" pitchFamily="34" charset="-120"/>
            </a:rPr>
            <a:t>超額比序先比總積分，再配合學生選填之志願進行比序分發，若總積分相同則進行同分比序。</a:t>
          </a:r>
        </a:p>
      </dgm:t>
    </dgm:pt>
    <dgm:pt modelId="{EFD9B544-16B5-42D1-83D2-479DD5321969}" type="parTrans" cxnId="{46CADD10-56CC-426B-A45D-214A130FA3F2}">
      <dgm:prSet/>
      <dgm:spPr/>
      <dgm:t>
        <a:bodyPr/>
        <a:lstStyle/>
        <a:p>
          <a:endParaRPr lang="zh-TW" altLang="en-US"/>
        </a:p>
      </dgm:t>
    </dgm:pt>
    <dgm:pt modelId="{F5AEEDDD-99F7-4E7E-9F73-77D51247436E}" type="sibTrans" cxnId="{46CADD10-56CC-426B-A45D-214A130FA3F2}">
      <dgm:prSet/>
      <dgm:spPr/>
      <dgm:t>
        <a:bodyPr/>
        <a:lstStyle/>
        <a:p>
          <a:endParaRPr lang="zh-TW" altLang="en-US"/>
        </a:p>
      </dgm:t>
    </dgm:pt>
    <dgm:pt modelId="{A2C2EF71-A067-4C91-A5AA-456B8742A8D3}">
      <dgm:prSet phldrT="[文字]" custT="1"/>
      <dgm:spPr/>
      <dgm:t>
        <a:bodyPr/>
        <a:lstStyle/>
        <a:p>
          <a:pPr algn="l">
            <a:lnSpc>
              <a:spcPts val="3200"/>
            </a:lnSpc>
            <a:spcAft>
              <a:spcPts val="0"/>
            </a:spcAft>
          </a:pPr>
          <a:r>
            <a:rPr lang="zh-TW" altLang="en-US" sz="2200" b="1" u="none" dirty="0">
              <a:solidFill>
                <a:schemeClr val="tx1"/>
              </a:solidFill>
              <a:latin typeface="微軟正黑體" pitchFamily="34" charset="-120"/>
              <a:ea typeface="微軟正黑體" pitchFamily="34" charset="-120"/>
            </a:rPr>
            <a:t>比序完仍超額時，則增額錄取 。</a:t>
          </a:r>
        </a:p>
      </dgm:t>
    </dgm:pt>
    <dgm:pt modelId="{6E88475D-F71E-44CA-83B3-0E3B0912DDB8}" type="parTrans" cxnId="{3F96C25A-4BCC-45CC-A937-63C927CEBC20}">
      <dgm:prSet/>
      <dgm:spPr/>
      <dgm:t>
        <a:bodyPr/>
        <a:lstStyle/>
        <a:p>
          <a:endParaRPr lang="zh-TW" altLang="en-US"/>
        </a:p>
      </dgm:t>
    </dgm:pt>
    <dgm:pt modelId="{5BCE78B8-4AF8-43E1-8028-9989F004BC9A}" type="sibTrans" cxnId="{3F96C25A-4BCC-45CC-A937-63C927CEBC20}">
      <dgm:prSet/>
      <dgm:spPr/>
      <dgm:t>
        <a:bodyPr/>
        <a:lstStyle/>
        <a:p>
          <a:endParaRPr lang="zh-TW" altLang="en-US"/>
        </a:p>
      </dgm:t>
    </dgm:pt>
    <dgm:pt modelId="{C6C03ED6-6727-4F53-891A-F7AE24A63851}">
      <dgm:prSet phldrT="[文字]" custT="1"/>
      <dgm:spPr/>
      <dgm:t>
        <a:bodyPr/>
        <a:lstStyle/>
        <a:p>
          <a:pPr>
            <a:lnSpc>
              <a:spcPts val="3200"/>
            </a:lnSpc>
          </a:pPr>
          <a:r>
            <a:rPr lang="zh-TW" altLang="en-US" sz="2200" b="1" dirty="0">
              <a:solidFill>
                <a:schemeClr val="tx1"/>
              </a:solidFill>
              <a:latin typeface="微軟正黑體" pitchFamily="34" charset="-120"/>
              <a:ea typeface="微軟正黑體" pitchFamily="34" charset="-120"/>
            </a:rPr>
            <a:t>欲</a:t>
          </a:r>
          <a:r>
            <a:rPr lang="zh-TW" altLang="en-US" sz="2200" b="1" dirty="0">
              <a:solidFill>
                <a:srgbClr val="FF0000"/>
              </a:solidFill>
              <a:latin typeface="微軟正黑體" pitchFamily="34" charset="-120"/>
              <a:ea typeface="微軟正黑體" pitchFamily="34" charset="-120"/>
            </a:rPr>
            <a:t>跨區</a:t>
          </a:r>
          <a:r>
            <a:rPr lang="zh-TW" altLang="en-US" sz="2200" b="1" dirty="0">
              <a:solidFill>
                <a:schemeClr val="tx1"/>
              </a:solidFill>
              <a:latin typeface="微軟正黑體" pitchFamily="34" charset="-120"/>
              <a:ea typeface="微軟正黑體" pitchFamily="34" charset="-120"/>
            </a:rPr>
            <a:t>就讀高中職者，需事先</a:t>
          </a:r>
          <a:r>
            <a:rPr lang="en-US" altLang="zh-TW" sz="2200" b="1" u="sng" dirty="0">
              <a:solidFill>
                <a:srgbClr val="FF0000"/>
              </a:solidFill>
              <a:latin typeface="微軟正黑體" pitchFamily="34" charset="-120"/>
              <a:ea typeface="微軟正黑體" pitchFamily="34" charset="-120"/>
            </a:rPr>
            <a:t>(4</a:t>
          </a:r>
          <a:r>
            <a:rPr lang="zh-TW" altLang="en-US" sz="2200" b="1" u="sng" dirty="0">
              <a:solidFill>
                <a:srgbClr val="FF0000"/>
              </a:solidFill>
              <a:latin typeface="微軟正黑體" pitchFamily="34" charset="-120"/>
              <a:ea typeface="微軟正黑體" pitchFamily="34" charset="-120"/>
            </a:rPr>
            <a:t>月</a:t>
          </a:r>
          <a:r>
            <a:rPr lang="en-US" altLang="zh-TW" sz="2200" b="1" u="sng" dirty="0">
              <a:solidFill>
                <a:srgbClr val="FF0000"/>
              </a:solidFill>
              <a:latin typeface="微軟正黑體" pitchFamily="34" charset="-120"/>
              <a:ea typeface="微軟正黑體" pitchFamily="34" charset="-120"/>
            </a:rPr>
            <a:t>26-30</a:t>
          </a:r>
          <a:r>
            <a:rPr lang="zh-TW" altLang="en-US" sz="2200" b="1" u="sng" dirty="0">
              <a:solidFill>
                <a:srgbClr val="FF0000"/>
              </a:solidFill>
              <a:latin typeface="微軟正黑體" pitchFamily="34" charset="-120"/>
              <a:ea typeface="微軟正黑體" pitchFamily="34" charset="-120"/>
            </a:rPr>
            <a:t>日</a:t>
          </a:r>
          <a:r>
            <a:rPr lang="en-US" altLang="zh-TW" sz="2200" b="1" u="sng" dirty="0">
              <a:solidFill>
                <a:srgbClr val="FF0000"/>
              </a:solidFill>
              <a:latin typeface="微軟正黑體" pitchFamily="34" charset="-120"/>
              <a:ea typeface="微軟正黑體" pitchFamily="34" charset="-120"/>
            </a:rPr>
            <a:t>)</a:t>
          </a:r>
          <a:r>
            <a:rPr lang="zh-TW" altLang="en-US" sz="2200" b="1" dirty="0">
              <a:solidFill>
                <a:schemeClr val="tx1"/>
              </a:solidFill>
              <a:latin typeface="微軟正黑體" pitchFamily="34" charset="-120"/>
              <a:ea typeface="微軟正黑體" pitchFamily="34" charset="-120"/>
            </a:rPr>
            <a:t>申請變更就學區。</a:t>
          </a:r>
        </a:p>
      </dgm:t>
    </dgm:pt>
    <dgm:pt modelId="{4D606A66-EE00-410A-B849-864C8BB52EB2}" type="parTrans" cxnId="{3D4EC858-386F-4507-ACD9-12921D5263AC}">
      <dgm:prSet/>
      <dgm:spPr/>
      <dgm:t>
        <a:bodyPr/>
        <a:lstStyle/>
        <a:p>
          <a:endParaRPr lang="zh-TW" altLang="en-US"/>
        </a:p>
      </dgm:t>
    </dgm:pt>
    <dgm:pt modelId="{63F20DDE-7237-45CA-A683-9BB31A8087E9}" type="sibTrans" cxnId="{3D4EC858-386F-4507-ACD9-12921D5263AC}">
      <dgm:prSet/>
      <dgm:spPr/>
      <dgm:t>
        <a:bodyPr/>
        <a:lstStyle/>
        <a:p>
          <a:endParaRPr lang="zh-TW" altLang="en-US"/>
        </a:p>
      </dgm:t>
    </dgm:pt>
    <dgm:pt modelId="{EA0678C4-64A5-4884-8239-7A267BEC79D8}">
      <dgm:prSet phldrT="[文字]" custT="1"/>
      <dgm:spPr/>
      <dgm:t>
        <a:bodyPr/>
        <a:lstStyle/>
        <a:p>
          <a:pPr algn="l">
            <a:lnSpc>
              <a:spcPts val="3600"/>
            </a:lnSpc>
            <a:spcAft>
              <a:spcPts val="0"/>
            </a:spcAft>
          </a:pPr>
          <a:r>
            <a:rPr lang="zh-TW" altLang="en-US" sz="2200" b="1" u="none" dirty="0">
              <a:solidFill>
                <a:schemeClr val="tx1"/>
              </a:solidFill>
              <a:latin typeface="微軟正黑體" pitchFamily="34" charset="-120"/>
              <a:ea typeface="微軟正黑體" pitchFamily="34" charset="-120"/>
            </a:rPr>
            <a:t>線上選填志願，不限學校科系。</a:t>
          </a:r>
        </a:p>
      </dgm:t>
    </dgm:pt>
    <dgm:pt modelId="{C5E40EE0-C540-42F8-A109-F279CA60E29D}" type="parTrans" cxnId="{3948DA68-0223-4BFE-AC07-267B6D5CECFA}">
      <dgm:prSet/>
      <dgm:spPr/>
      <dgm:t>
        <a:bodyPr/>
        <a:lstStyle/>
        <a:p>
          <a:endParaRPr lang="zh-TW" altLang="en-US"/>
        </a:p>
      </dgm:t>
    </dgm:pt>
    <dgm:pt modelId="{70A43827-F0C5-431A-AE10-07B7B61204C3}" type="sibTrans" cxnId="{3948DA68-0223-4BFE-AC07-267B6D5CECFA}">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t>
        <a:bodyPr/>
        <a:lstStyle/>
        <a:p>
          <a:endParaRPr lang="zh-TW" altLang="en-US"/>
        </a:p>
      </dgm:t>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82205" custLinFactNeighborX="-50" custLinFactNeighborY="-15224">
        <dgm:presLayoutVars>
          <dgm:chMax val="1"/>
          <dgm:bulletEnabled val="1"/>
        </dgm:presLayoutVars>
      </dgm:prSet>
      <dgm:spPr/>
      <dgm:t>
        <a:bodyPr/>
        <a:lstStyle/>
        <a:p>
          <a:endParaRPr lang="zh-TW" altLang="en-US"/>
        </a:p>
      </dgm:t>
    </dgm:pt>
    <dgm:pt modelId="{DA0DB5C3-75BA-45A0-BE5A-7A3C9AD81C53}" type="pres">
      <dgm:prSet presAssocID="{D615E62D-AAB6-41B3-AC23-66D407BB2CE6}" presName="descendantText" presStyleLbl="alignAccFollowNode1" presStyleIdx="0" presStyleCnt="3" custScaleX="153245" custScaleY="96526" custLinFactNeighborX="-142" custLinFactNeighborY="-198">
        <dgm:presLayoutVars>
          <dgm:bulletEnabled val="1"/>
        </dgm:presLayoutVars>
      </dgm:prSet>
      <dgm:spPr/>
      <dgm:t>
        <a:bodyPr/>
        <a:lstStyle/>
        <a:p>
          <a:endParaRPr lang="zh-TW" altLang="en-US"/>
        </a:p>
      </dgm:t>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108797" custLinFactNeighborX="196" custLinFactNeighborY="-657">
        <dgm:presLayoutVars>
          <dgm:chMax val="1"/>
          <dgm:bulletEnabled val="1"/>
        </dgm:presLayoutVars>
      </dgm:prSet>
      <dgm:spPr/>
      <dgm:t>
        <a:bodyPr/>
        <a:lstStyle/>
        <a:p>
          <a:endParaRPr lang="zh-TW" altLang="en-US"/>
        </a:p>
      </dgm:t>
    </dgm:pt>
    <dgm:pt modelId="{0874A851-733E-4C68-A5B9-C63601CD053F}" type="pres">
      <dgm:prSet presAssocID="{DBC284DB-1BC1-4EAE-B210-C4AB8EFB17FD}" presName="descendantText" presStyleLbl="alignAccFollowNode1" presStyleIdx="1" presStyleCnt="3" custScaleX="139073" custScaleY="131864" custLinFactNeighborX="-288" custLinFactNeighborY="457">
        <dgm:presLayoutVars>
          <dgm:bulletEnabled val="1"/>
        </dgm:presLayoutVars>
      </dgm:prSet>
      <dgm:spPr/>
      <dgm:t>
        <a:bodyPr/>
        <a:lstStyle/>
        <a:p>
          <a:endParaRPr lang="zh-TW" altLang="en-US"/>
        </a:p>
      </dgm:t>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47390">
        <dgm:presLayoutVars>
          <dgm:chMax val="1"/>
          <dgm:bulletEnabled val="1"/>
        </dgm:presLayoutVars>
      </dgm:prSet>
      <dgm:spPr/>
      <dgm:t>
        <a:bodyPr/>
        <a:lstStyle/>
        <a:p>
          <a:endParaRPr lang="zh-TW" altLang="en-US"/>
        </a:p>
      </dgm:t>
    </dgm:pt>
    <dgm:pt modelId="{45C3AC1C-7C86-42B1-8C46-D477007DFCA5}" type="pres">
      <dgm:prSet presAssocID="{9B7ADE11-BE18-4708-9D56-1476D1E125B4}" presName="descendantText" presStyleLbl="alignAccFollowNode1" presStyleIdx="2" presStyleCnt="3" custScaleX="132080" custScaleY="51395">
        <dgm:presLayoutVars>
          <dgm:bulletEnabled val="1"/>
        </dgm:presLayoutVars>
      </dgm:prSet>
      <dgm:spPr/>
      <dgm:t>
        <a:bodyPr/>
        <a:lstStyle/>
        <a:p>
          <a:endParaRPr lang="zh-TW" altLang="en-US"/>
        </a:p>
      </dgm:t>
    </dgm:pt>
  </dgm:ptLst>
  <dgm:cxnLst>
    <dgm:cxn modelId="{38447E7F-AB38-4AD1-96C5-1E31FF7EA9FF}" type="presOf" srcId="{9EEF6114-C2DA-414C-88AE-9C85681B7DCF}" destId="{0874A851-733E-4C68-A5B9-C63601CD053F}" srcOrd="0" destOrd="2" presId="urn:microsoft.com/office/officeart/2005/8/layout/vList5"/>
    <dgm:cxn modelId="{E71B6E4B-F647-4C73-B595-1F090901185B}" type="presOf" srcId="{774990FA-CCCA-4C23-85CE-EF99AECCC7A2}" destId="{45C3AC1C-7C86-42B1-8C46-D477007DFCA5}" srcOrd="0" destOrd="1" presId="urn:microsoft.com/office/officeart/2005/8/layout/vList5"/>
    <dgm:cxn modelId="{747845FB-39E8-466F-8293-D80D442057AA}" type="presOf" srcId="{7D18848D-7E34-4455-B8D2-DBB35D905EF0}" destId="{45C3AC1C-7C86-42B1-8C46-D477007DFCA5}" srcOrd="0" destOrd="0" presId="urn:microsoft.com/office/officeart/2005/8/layout/vList5"/>
    <dgm:cxn modelId="{2CF1776C-7F93-4E55-90E1-1E40D1849B0B}" type="presOf" srcId="{A2C2EF71-A067-4C91-A5AA-456B8742A8D3}" destId="{0874A851-733E-4C68-A5B9-C63601CD053F}" srcOrd="0" destOrd="3" presId="urn:microsoft.com/office/officeart/2005/8/layout/vList5"/>
    <dgm:cxn modelId="{7E27BD4F-748B-46E4-A77F-BC932C6434B7}" srcId="{8E109CDF-101F-4367-91E8-A8714F11C9EE}" destId="{DBC284DB-1BC1-4EAE-B210-C4AB8EFB17FD}" srcOrd="1" destOrd="0" parTransId="{5452DA11-A21B-4296-8397-9829C9B85BEB}" sibTransId="{5756C6D6-28C7-49F4-AE98-956F97134373}"/>
    <dgm:cxn modelId="{3F96C25A-4BCC-45CC-A937-63C927CEBC20}" srcId="{DBC284DB-1BC1-4EAE-B210-C4AB8EFB17FD}" destId="{A2C2EF71-A067-4C91-A5AA-456B8742A8D3}" srcOrd="3" destOrd="0" parTransId="{6E88475D-F71E-44CA-83B3-0E3B0912DDB8}" sibTransId="{5BCE78B8-4AF8-43E1-8028-9989F004BC9A}"/>
    <dgm:cxn modelId="{5A7941A5-0D30-4CFF-92B8-149F326B3591}" srcId="{DBC284DB-1BC1-4EAE-B210-C4AB8EFB17FD}" destId="{72B92933-CBF6-4146-9798-0FB60522B370}" srcOrd="1" destOrd="0" parTransId="{32BDC70A-0D42-4B73-9534-95D34C4E4A00}" sibTransId="{62104E89-A228-4354-A945-734B91C70374}"/>
    <dgm:cxn modelId="{D40818DE-E6E2-45B6-9E98-40C30D87CD80}" type="presOf" srcId="{8E109CDF-101F-4367-91E8-A8714F11C9EE}" destId="{B75A1A8B-6EE8-453C-BFBA-D7747B2A219D}" srcOrd="0" destOrd="0" presId="urn:microsoft.com/office/officeart/2005/8/layout/vList5"/>
    <dgm:cxn modelId="{3948DA68-0223-4BFE-AC07-267B6D5CECFA}" srcId="{DBC284DB-1BC1-4EAE-B210-C4AB8EFB17FD}" destId="{EA0678C4-64A5-4884-8239-7A267BEC79D8}" srcOrd="0" destOrd="0" parTransId="{C5E40EE0-C540-42F8-A109-F279CA60E29D}" sibTransId="{70A43827-F0C5-431A-AE10-07B7B61204C3}"/>
    <dgm:cxn modelId="{EF412267-FCA7-4566-8015-BA12AAF285C7}" type="presOf" srcId="{9B7ADE11-BE18-4708-9D56-1476D1E125B4}" destId="{95F09A83-74EB-4EC8-AD6D-6E463ED96453}" srcOrd="0" destOrd="0" presId="urn:microsoft.com/office/officeart/2005/8/layout/vList5"/>
    <dgm:cxn modelId="{C67D3C6D-5D4D-4FEF-8524-8620A486716F}" srcId="{9B7ADE11-BE18-4708-9D56-1476D1E125B4}" destId="{774990FA-CCCA-4C23-85CE-EF99AECCC7A2}" srcOrd="1" destOrd="0" parTransId="{2CC371FD-BCC7-47B7-B04C-7B926DF5A895}" sibTransId="{5A800FEA-7C7D-43BF-B88F-A7FB79CFFC21}"/>
    <dgm:cxn modelId="{DA2ECA8B-A4A7-426B-98E6-48F7063B3B83}" type="presOf" srcId="{EA0678C4-64A5-4884-8239-7A267BEC79D8}" destId="{0874A851-733E-4C68-A5B9-C63601CD053F}" srcOrd="0" destOrd="0" presId="urn:microsoft.com/office/officeart/2005/8/layout/vList5"/>
    <dgm:cxn modelId="{478286D6-D6A8-484C-B994-0DBE951B8CF3}" type="presOf" srcId="{DBC284DB-1BC1-4EAE-B210-C4AB8EFB17FD}" destId="{612C8EBA-AECD-4375-B086-FF608DEEDB88}" srcOrd="0" destOrd="0"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72FEFC28-AC8D-46D3-851B-23BAD4BE3142}" type="presOf" srcId="{D615E62D-AAB6-41B3-AC23-66D407BB2CE6}" destId="{ECD53BAB-D8FE-446E-B57F-FCEDCC00A9E9}" srcOrd="0" destOrd="0" presId="urn:microsoft.com/office/officeart/2005/8/layout/vList5"/>
    <dgm:cxn modelId="{3D4EC858-386F-4507-ACD9-12921D5263AC}" srcId="{D615E62D-AAB6-41B3-AC23-66D407BB2CE6}" destId="{C6C03ED6-6727-4F53-891A-F7AE24A63851}" srcOrd="2" destOrd="0" parTransId="{4D606A66-EE00-410A-B849-864C8BB52EB2}" sibTransId="{63F20DDE-7237-45CA-A683-9BB31A8087E9}"/>
    <dgm:cxn modelId="{A03ED51C-72B9-42A6-BC55-CDDB6085A839}" srcId="{D615E62D-AAB6-41B3-AC23-66D407BB2CE6}" destId="{70EE3E01-4728-4EA3-BC6E-C652956BD3DF}" srcOrd="0" destOrd="0" parTransId="{3C2DB25C-00B7-428B-8512-2547ACE639C4}" sibTransId="{E106F867-B59F-4D9E-B7FE-3A0D738FCF35}"/>
    <dgm:cxn modelId="{BD9D1915-D009-4356-A35E-6BCD0E6FE976}" type="presOf" srcId="{72B92933-CBF6-4146-9798-0FB60522B370}" destId="{0874A851-733E-4C68-A5B9-C63601CD053F}" srcOrd="0" destOrd="1" presId="urn:microsoft.com/office/officeart/2005/8/layout/vList5"/>
    <dgm:cxn modelId="{DCDF501E-E927-4B3E-916F-C9D87151BED8}" type="presOf" srcId="{C6C03ED6-6727-4F53-891A-F7AE24A63851}" destId="{DA0DB5C3-75BA-45A0-BE5A-7A3C9AD81C53}" srcOrd="0" destOrd="2" presId="urn:microsoft.com/office/officeart/2005/8/layout/vList5"/>
    <dgm:cxn modelId="{F16EBEB6-970B-49BE-A04A-8157D1A02D7B}" type="presOf" srcId="{70EE3E01-4728-4EA3-BC6E-C652956BD3DF}" destId="{DA0DB5C3-75BA-45A0-BE5A-7A3C9AD81C53}" srcOrd="0" destOrd="0" presId="urn:microsoft.com/office/officeart/2005/8/layout/vList5"/>
    <dgm:cxn modelId="{033495C0-E5B6-4159-8C03-C682641B6658}" srcId="{D615E62D-AAB6-41B3-AC23-66D407BB2CE6}" destId="{09831B83-4C03-483E-AB5B-37698E33201A}" srcOrd="1" destOrd="0" parTransId="{647E8CE8-631F-4A3A-A627-175E9F5635C1}" sibTransId="{593A07D2-F11B-41A4-9F9B-A3A0E02D1780}"/>
    <dgm:cxn modelId="{46CADD10-56CC-426B-A45D-214A130FA3F2}" srcId="{DBC284DB-1BC1-4EAE-B210-C4AB8EFB17FD}" destId="{9EEF6114-C2DA-414C-88AE-9C85681B7DCF}" srcOrd="2" destOrd="0" parTransId="{EFD9B544-16B5-42D1-83D2-479DD5321969}" sibTransId="{F5AEEDDD-99F7-4E7E-9F73-77D51247436E}"/>
    <dgm:cxn modelId="{7F58604E-D4A8-4DCD-9D0D-A791960CAAEC}" srcId="{8E109CDF-101F-4367-91E8-A8714F11C9EE}" destId="{D615E62D-AAB6-41B3-AC23-66D407BB2CE6}" srcOrd="0" destOrd="0" parTransId="{98900391-ADB5-4A7E-AE46-131C03F49A30}" sibTransId="{045C450B-1D1E-4A40-8FC1-44699FC09E56}"/>
    <dgm:cxn modelId="{BB075DBE-02CD-4770-9C33-93BEB1B0B85E}" type="presOf" srcId="{09831B83-4C03-483E-AB5B-37698E33201A}" destId="{DA0DB5C3-75BA-45A0-BE5A-7A3C9AD81C53}" srcOrd="0" destOrd="1" presId="urn:microsoft.com/office/officeart/2005/8/layout/vList5"/>
    <dgm:cxn modelId="{28FA91D3-2F5E-4299-A7E3-C31ED2C12EB3}" srcId="{9B7ADE11-BE18-4708-9D56-1476D1E125B4}" destId="{7D18848D-7E34-4455-B8D2-DBB35D905EF0}" srcOrd="0" destOrd="0" parTransId="{FC4C3F0D-E4B9-4977-A34A-4636F974A4F4}" sibTransId="{91AC7F8B-A0FB-426D-939F-FEF6DD877481}"/>
    <dgm:cxn modelId="{77265371-76EB-4122-82A2-A9BFE8C467BD}" type="presParOf" srcId="{B75A1A8B-6EE8-453C-BFBA-D7747B2A219D}" destId="{D08A507D-EA09-48A4-A2E9-D55957FF054D}" srcOrd="0" destOrd="0" presId="urn:microsoft.com/office/officeart/2005/8/layout/vList5"/>
    <dgm:cxn modelId="{0BB408B4-FF3D-4B8B-BC44-42CBEE725A4B}" type="presParOf" srcId="{D08A507D-EA09-48A4-A2E9-D55957FF054D}" destId="{ECD53BAB-D8FE-446E-B57F-FCEDCC00A9E9}" srcOrd="0" destOrd="0" presId="urn:microsoft.com/office/officeart/2005/8/layout/vList5"/>
    <dgm:cxn modelId="{F0C9D07C-14DF-4C7E-8B8D-6A89965BCEE6}" type="presParOf" srcId="{D08A507D-EA09-48A4-A2E9-D55957FF054D}" destId="{DA0DB5C3-75BA-45A0-BE5A-7A3C9AD81C53}" srcOrd="1" destOrd="0" presId="urn:microsoft.com/office/officeart/2005/8/layout/vList5"/>
    <dgm:cxn modelId="{447CB5A1-F99F-406D-A027-4AA054744C13}" type="presParOf" srcId="{B75A1A8B-6EE8-453C-BFBA-D7747B2A219D}" destId="{6547B971-CEEF-4D18-9293-3CC1A33D315C}" srcOrd="1" destOrd="0" presId="urn:microsoft.com/office/officeart/2005/8/layout/vList5"/>
    <dgm:cxn modelId="{842D77E7-EAC6-483F-8B0E-E309C7AE0015}" type="presParOf" srcId="{B75A1A8B-6EE8-453C-BFBA-D7747B2A219D}" destId="{5E16C4BC-53C6-4039-B028-D95D8340BD0E}" srcOrd="2" destOrd="0" presId="urn:microsoft.com/office/officeart/2005/8/layout/vList5"/>
    <dgm:cxn modelId="{5B603EC5-F873-43AF-9282-5C4F94671704}" type="presParOf" srcId="{5E16C4BC-53C6-4039-B028-D95D8340BD0E}" destId="{612C8EBA-AECD-4375-B086-FF608DEEDB88}" srcOrd="0" destOrd="0" presId="urn:microsoft.com/office/officeart/2005/8/layout/vList5"/>
    <dgm:cxn modelId="{4E05FEBE-5989-4AE4-9545-0253CF02ADAE}" type="presParOf" srcId="{5E16C4BC-53C6-4039-B028-D95D8340BD0E}" destId="{0874A851-733E-4C68-A5B9-C63601CD053F}" srcOrd="1" destOrd="0" presId="urn:microsoft.com/office/officeart/2005/8/layout/vList5"/>
    <dgm:cxn modelId="{5311F1E0-A56E-4BA8-A57B-A595183E85C0}" type="presParOf" srcId="{B75A1A8B-6EE8-453C-BFBA-D7747B2A219D}" destId="{899C19A8-1C37-4DB1-BF27-B66EA5C7D856}" srcOrd="3" destOrd="0" presId="urn:microsoft.com/office/officeart/2005/8/layout/vList5"/>
    <dgm:cxn modelId="{71D4916C-DF4A-4A0D-AE64-8F5D5EE832D6}" type="presParOf" srcId="{B75A1A8B-6EE8-453C-BFBA-D7747B2A219D}" destId="{ECFDFB4C-DAD1-4B55-941F-093619D741E8}" srcOrd="4" destOrd="0" presId="urn:microsoft.com/office/officeart/2005/8/layout/vList5"/>
    <dgm:cxn modelId="{1265173D-10EB-4DDF-97B2-B77C44E4F7A0}" type="presParOf" srcId="{ECFDFB4C-DAD1-4B55-941F-093619D741E8}" destId="{95F09A83-74EB-4EC8-AD6D-6E463ED96453}" srcOrd="0" destOrd="0" presId="urn:microsoft.com/office/officeart/2005/8/layout/vList5"/>
    <dgm:cxn modelId="{A1997024-C765-4C19-B31E-CC3ADA3A2199}"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名額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r>
            <a:rPr lang="zh-TW" altLang="en-US" sz="2800" b="1" dirty="0">
              <a:latin typeface="微軟正黑體" pitchFamily="34" charset="-120"/>
              <a:ea typeface="微軟正黑體" pitchFamily="34" charset="-120"/>
            </a:rPr>
            <a:t>時程</a:t>
          </a: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ts val="2400"/>
            </a:lnSpc>
          </a:pPr>
          <a:r>
            <a:rPr lang="en-US" altLang="zh-TW" sz="2000" b="1" dirty="0">
              <a:latin typeface="微軟正黑體" pitchFamily="34" charset="-120"/>
              <a:ea typeface="微軟正黑體" pitchFamily="34" charset="-120"/>
            </a:rPr>
            <a:t>6</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10</a:t>
          </a:r>
          <a:r>
            <a:rPr lang="zh-TW" altLang="en-US" sz="2000" b="1" dirty="0">
              <a:latin typeface="微軟正黑體" pitchFamily="34" charset="-120"/>
              <a:ea typeface="微軟正黑體" pitchFamily="34" charset="-120"/>
            </a:rPr>
            <a:t>日放榜、</a:t>
          </a:r>
          <a:r>
            <a:rPr lang="en-US" altLang="zh-TW" sz="2000" b="1" dirty="0">
              <a:latin typeface="微軟正黑體" pitchFamily="34" charset="-120"/>
              <a:ea typeface="微軟正黑體" pitchFamily="34" charset="-120"/>
            </a:rPr>
            <a:t>6</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15</a:t>
          </a:r>
          <a:r>
            <a:rPr lang="zh-TW" altLang="en-US" sz="2000" b="1" dirty="0">
              <a:latin typeface="微軟正黑體" pitchFamily="34" charset="-120"/>
              <a:ea typeface="微軟正黑體" pitchFamily="34" charset="-120"/>
            </a:rPr>
            <a:t>日報到</a:t>
          </a: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2800"/>
            </a:lnSpc>
            <a:spcAft>
              <a:spcPts val="0"/>
            </a:spcAft>
          </a:pPr>
          <a:r>
            <a:rPr lang="zh-TW" altLang="en-US" sz="1800" b="1" i="0" dirty="0">
              <a:latin typeface="微軟正黑體" pitchFamily="34" charset="-120"/>
              <a:ea typeface="微軟正黑體" pitchFamily="34" charset="-120"/>
            </a:rPr>
            <a:t>佔五專各校科組核定招生名額</a:t>
          </a:r>
          <a:r>
            <a:rPr lang="en-US" altLang="zh-TW" sz="1800" b="1" i="0" dirty="0">
              <a:latin typeface="微軟正黑體" pitchFamily="34" charset="-120"/>
              <a:ea typeface="微軟正黑體" pitchFamily="34" charset="-120"/>
            </a:rPr>
            <a:t>50%-100%</a:t>
          </a:r>
          <a:r>
            <a:rPr lang="zh-TW" altLang="en-US" sz="1800" b="1" i="0" dirty="0">
              <a:latin typeface="微軟正黑體" pitchFamily="34" charset="-120"/>
              <a:ea typeface="微軟正黑體" pitchFamily="34" charset="-120"/>
            </a:rPr>
            <a:t>。</a:t>
          </a:r>
          <a:endParaRPr lang="zh-TW" altLang="en-US" sz="1800" b="1" u="sng" dirty="0">
            <a:solidFill>
              <a:srgbClr val="FF0000"/>
            </a:solidFill>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pPr>
            <a:lnSpc>
              <a:spcPts val="3000"/>
            </a:lnSpc>
          </a:pPr>
          <a:r>
            <a:rPr lang="zh-TW" altLang="en-US" sz="1800" b="1" dirty="0">
              <a:solidFill>
                <a:schemeClr val="tx1"/>
              </a:solidFill>
              <a:latin typeface="微軟正黑體" pitchFamily="34" charset="-120"/>
              <a:ea typeface="微軟正黑體" pitchFamily="34" charset="-120"/>
            </a:rPr>
            <a:t>統一積分採計項目，包含競賽、服務學習、技藝優良、弱勢身分、均衡學習、志願序、國中教育會考等</a:t>
          </a:r>
          <a:r>
            <a:rPr lang="en-US" altLang="en-US" sz="1800" b="1" dirty="0">
              <a:solidFill>
                <a:schemeClr val="tx1"/>
              </a:solidFill>
              <a:latin typeface="微軟正黑體" pitchFamily="34" charset="-120"/>
              <a:ea typeface="微軟正黑體" pitchFamily="34" charset="-120"/>
            </a:rPr>
            <a:t>7</a:t>
          </a:r>
          <a:r>
            <a:rPr lang="zh-TW" altLang="en-US" sz="1800" b="1" dirty="0">
              <a:solidFill>
                <a:schemeClr val="tx1"/>
              </a:solidFill>
              <a:latin typeface="微軟正黑體" pitchFamily="34" charset="-120"/>
              <a:ea typeface="微軟正黑體" pitchFamily="34" charset="-120"/>
            </a:rPr>
            <a:t>項。</a:t>
          </a:r>
          <a:endParaRPr lang="zh-TW" altLang="en-US" sz="22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ts val="2400"/>
            </a:lnSpc>
          </a:pPr>
          <a:r>
            <a:rPr lang="en-US" altLang="zh-TW" sz="2000" b="1" dirty="0">
              <a:latin typeface="微軟正黑體" pitchFamily="34" charset="-120"/>
              <a:ea typeface="微軟正黑體" pitchFamily="34" charset="-120"/>
            </a:rPr>
            <a:t>5</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17-21</a:t>
          </a:r>
          <a:r>
            <a:rPr lang="zh-TW" altLang="en-US" sz="2000" b="1" dirty="0">
              <a:latin typeface="微軟正黑體" pitchFamily="34" charset="-120"/>
              <a:ea typeface="微軟正黑體" pitchFamily="34" charset="-120"/>
            </a:rPr>
            <a:t>日報名</a:t>
          </a: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714F7DE5-9C32-4E16-9544-31DB1AD0B80C}">
      <dgm:prSet phldrT="[文字]" custT="1"/>
      <dgm:spPr/>
      <dgm:t>
        <a:bodyPr/>
        <a:lstStyle/>
        <a:p>
          <a:pPr algn="l">
            <a:lnSpc>
              <a:spcPts val="2400"/>
            </a:lnSpc>
          </a:pPr>
          <a:r>
            <a:rPr lang="en-US" altLang="zh-TW" sz="2000" b="1" dirty="0">
              <a:latin typeface="微軟正黑體" pitchFamily="34" charset="-120"/>
              <a:ea typeface="微軟正黑體" pitchFamily="34" charset="-120"/>
            </a:rPr>
            <a:t>6</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3-8</a:t>
          </a:r>
          <a:r>
            <a:rPr lang="zh-TW" altLang="en-US" sz="2000" b="1" dirty="0">
              <a:latin typeface="微軟正黑體" pitchFamily="34" charset="-120"/>
              <a:ea typeface="微軟正黑體" pitchFamily="34" charset="-120"/>
            </a:rPr>
            <a:t>日志願選填</a:t>
          </a:r>
        </a:p>
      </dgm:t>
    </dgm:pt>
    <dgm:pt modelId="{3BF12CC0-5755-4E44-9019-983671CEBD0E}" type="parTrans" cxnId="{BCF1A7FC-E78B-47C4-978F-8D11C5EE373E}">
      <dgm:prSet/>
      <dgm:spPr/>
      <dgm:t>
        <a:bodyPr/>
        <a:lstStyle/>
        <a:p>
          <a:endParaRPr lang="zh-TW" altLang="en-US"/>
        </a:p>
      </dgm:t>
    </dgm:pt>
    <dgm:pt modelId="{A00084D2-4BF9-4A2C-B01D-06AEA5FB0919}" type="sibTrans" cxnId="{BCF1A7FC-E78B-47C4-978F-8D11C5EE373E}">
      <dgm:prSet/>
      <dgm:spPr/>
      <dgm:t>
        <a:bodyPr/>
        <a:lstStyle/>
        <a:p>
          <a:endParaRPr lang="zh-TW" altLang="en-US"/>
        </a:p>
      </dgm:t>
    </dgm:pt>
    <dgm:pt modelId="{8922A49D-31C9-4ADB-9FE6-DF8F9776D4F0}">
      <dgm:prSet custT="1"/>
      <dgm:spPr/>
      <dgm:t>
        <a:bodyPr/>
        <a:lstStyle/>
        <a:p>
          <a:r>
            <a:rPr lang="zh-TW" altLang="en-US" sz="1800" b="1" dirty="0">
              <a:solidFill>
                <a:schemeClr val="tx1"/>
              </a:solidFill>
              <a:latin typeface="微軟正黑體" pitchFamily="34" charset="-120"/>
              <a:ea typeface="微軟正黑體" pitchFamily="34" charset="-120"/>
            </a:rPr>
            <a:t>護理科及國立五專採計國中教育會考成績。</a:t>
          </a:r>
        </a:p>
      </dgm:t>
    </dgm:pt>
    <dgm:pt modelId="{670E2EB7-2725-4C5F-92BF-FCC02EE20D48}" type="parTrans" cxnId="{C752EBE4-79BC-43D5-B59D-94F49217A886}">
      <dgm:prSet/>
      <dgm:spPr/>
      <dgm:t>
        <a:bodyPr/>
        <a:lstStyle/>
        <a:p>
          <a:endParaRPr lang="zh-TW" altLang="en-US"/>
        </a:p>
      </dgm:t>
    </dgm:pt>
    <dgm:pt modelId="{DC2DE95A-AEE6-4D98-9B0B-87518B5C4829}" type="sibTrans" cxnId="{C752EBE4-79BC-43D5-B59D-94F49217A886}">
      <dgm:prSet/>
      <dgm:spPr/>
      <dgm:t>
        <a:bodyPr/>
        <a:lstStyle/>
        <a:p>
          <a:endParaRPr lang="zh-TW" altLang="en-US"/>
        </a:p>
      </dgm:t>
    </dgm:pt>
    <dgm:pt modelId="{58A6624F-E77B-4245-A3A4-C07417AE5CB6}">
      <dgm:prSet custT="1"/>
      <dgm:spPr/>
      <dgm:t>
        <a:bodyPr/>
        <a:lstStyle/>
        <a:p>
          <a:r>
            <a:rPr lang="zh-TW" altLang="en-US" sz="1800" b="1" dirty="0">
              <a:solidFill>
                <a:schemeClr val="tx1"/>
              </a:solidFill>
              <a:latin typeface="微軟正黑體" pitchFamily="34" charset="-120"/>
              <a:ea typeface="微軟正黑體" pitchFamily="34" charset="-120"/>
            </a:rPr>
            <a:t>私立五專</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護理科除外</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由各校決定是否採計國中教育會考成績。</a:t>
          </a:r>
        </a:p>
      </dgm:t>
    </dgm:pt>
    <dgm:pt modelId="{1703C2CF-46DC-4E5A-A9AD-8B65FE65E121}" type="parTrans" cxnId="{1BEDBF9A-5360-4FEE-9D4C-D0DC74308C1E}">
      <dgm:prSet/>
      <dgm:spPr/>
      <dgm:t>
        <a:bodyPr/>
        <a:lstStyle/>
        <a:p>
          <a:endParaRPr lang="zh-TW" altLang="en-US"/>
        </a:p>
      </dgm:t>
    </dgm:pt>
    <dgm:pt modelId="{657C2758-8946-4DBF-83F3-ABC9197655C5}" type="sibTrans" cxnId="{1BEDBF9A-5360-4FEE-9D4C-D0DC74308C1E}">
      <dgm:prSet/>
      <dgm:spPr/>
      <dgm:t>
        <a:bodyPr/>
        <a:lstStyle/>
        <a:p>
          <a:endParaRPr lang="zh-TW" altLang="en-US"/>
        </a:p>
      </dgm:t>
    </dgm:pt>
    <dgm:pt modelId="{1BD24FF1-A993-4CBB-B9C4-30BE2588A49F}">
      <dgm:prSet phldrT="[文字]" custT="1"/>
      <dgm:spPr/>
      <dgm:t>
        <a:bodyPr/>
        <a:lstStyle/>
        <a:p>
          <a:pPr algn="l">
            <a:lnSpc>
              <a:spcPts val="2800"/>
            </a:lnSpc>
            <a:spcAft>
              <a:spcPts val="0"/>
            </a:spcAft>
          </a:pPr>
          <a:r>
            <a:rPr lang="zh-TW" altLang="zh-TW" sz="1800" b="1" i="0" dirty="0">
              <a:latin typeface="微軟正黑體" pitchFamily="34" charset="-120"/>
              <a:ea typeface="微軟正黑體" pitchFamily="34" charset="-120"/>
            </a:rPr>
            <a:t>採網路選填志願，考生可不限地區、學校、科組，至多可選擇</a:t>
          </a:r>
          <a:r>
            <a:rPr lang="en-US" altLang="zh-TW" sz="1800" b="1" i="0" dirty="0">
              <a:latin typeface="微軟正黑體" pitchFamily="34" charset="-120"/>
              <a:ea typeface="微軟正黑體" pitchFamily="34" charset="-120"/>
            </a:rPr>
            <a:t>30</a:t>
          </a:r>
          <a:r>
            <a:rPr lang="zh-TW" altLang="zh-TW" sz="1800" b="1" i="0" dirty="0">
              <a:latin typeface="微軟正黑體" pitchFamily="34" charset="-120"/>
              <a:ea typeface="微軟正黑體" pitchFamily="34" charset="-120"/>
            </a:rPr>
            <a:t>個志願。</a:t>
          </a:r>
          <a:endParaRPr lang="zh-TW" altLang="en-US" sz="1800" b="1" u="sng" dirty="0">
            <a:solidFill>
              <a:srgbClr val="FF0000"/>
            </a:solidFill>
            <a:latin typeface="微軟正黑體" pitchFamily="34" charset="-120"/>
            <a:ea typeface="微軟正黑體" pitchFamily="34" charset="-120"/>
          </a:endParaRPr>
        </a:p>
      </dgm:t>
    </dgm:pt>
    <dgm:pt modelId="{7FA6A2EE-F199-4FD7-9C3C-A6689712F241}" type="parTrans" cxnId="{081DBD7E-A0D7-4336-B81C-96B3BFF6E70C}">
      <dgm:prSet/>
      <dgm:spPr/>
      <dgm:t>
        <a:bodyPr/>
        <a:lstStyle/>
        <a:p>
          <a:endParaRPr lang="zh-TW" altLang="en-US"/>
        </a:p>
      </dgm:t>
    </dgm:pt>
    <dgm:pt modelId="{6E37DFEC-659E-4C95-8183-4EA81575943F}" type="sibTrans" cxnId="{081DBD7E-A0D7-4336-B81C-96B3BFF6E70C}">
      <dgm:prSet/>
      <dgm:spPr/>
      <dgm:t>
        <a:bodyPr/>
        <a:lstStyle/>
        <a:p>
          <a:endParaRPr lang="zh-TW" altLang="en-US"/>
        </a:p>
      </dgm:t>
    </dgm:pt>
    <dgm:pt modelId="{D964AE60-2056-4CF3-9223-33CFC6E1286D}">
      <dgm:prSet phldrT="[文字]" custT="1"/>
      <dgm:spPr/>
      <dgm:t>
        <a:bodyPr/>
        <a:lstStyle/>
        <a:p>
          <a:pPr>
            <a:lnSpc>
              <a:spcPts val="3000"/>
            </a:lnSpc>
          </a:pPr>
          <a:r>
            <a:rPr lang="zh-TW" altLang="en-US" sz="1800" b="1" dirty="0">
              <a:solidFill>
                <a:schemeClr val="tx1"/>
              </a:solidFill>
              <a:latin typeface="微軟正黑體" pitchFamily="34" charset="-120"/>
              <a:ea typeface="微軟正黑體" pitchFamily="34" charset="-120"/>
            </a:rPr>
            <a:t>全國一區辦理</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不分區</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a:t>
          </a:r>
          <a:r>
            <a:rPr lang="zh-TW" altLang="en-US" sz="1800" b="1" dirty="0">
              <a:solidFill>
                <a:srgbClr val="FF0000"/>
              </a:solidFill>
              <a:latin typeface="微軟正黑體" pitchFamily="34" charset="-120"/>
              <a:ea typeface="微軟正黑體" pitchFamily="34" charset="-120"/>
            </a:rPr>
            <a:t>應屆畢業生採集體報名或個別網路報名，非應屆畢業生採個別網路報名。</a:t>
          </a:r>
        </a:p>
      </dgm:t>
    </dgm:pt>
    <dgm:pt modelId="{5918EB36-787B-4F9C-AA86-987FDD10914B}" type="parTrans" cxnId="{5D7E02BF-E809-4E27-9A0F-6434BB12951E}">
      <dgm:prSet/>
      <dgm:spPr/>
      <dgm:t>
        <a:bodyPr/>
        <a:lstStyle/>
        <a:p>
          <a:endParaRPr lang="zh-TW" altLang="en-US"/>
        </a:p>
      </dgm:t>
    </dgm:pt>
    <dgm:pt modelId="{C7764A62-64CD-4901-9988-164F6F0321CE}" type="sibTrans" cxnId="{5D7E02BF-E809-4E27-9A0F-6434BB12951E}">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t>
        <a:bodyPr/>
        <a:lstStyle/>
        <a:p>
          <a:endParaRPr lang="zh-TW" altLang="en-US"/>
        </a:p>
      </dgm:t>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137329" custLinFactNeighborX="-226" custLinFactNeighborY="-3148">
        <dgm:presLayoutVars>
          <dgm:chMax val="1"/>
          <dgm:bulletEnabled val="1"/>
        </dgm:presLayoutVars>
      </dgm:prSet>
      <dgm:spPr/>
      <dgm:t>
        <a:bodyPr/>
        <a:lstStyle/>
        <a:p>
          <a:endParaRPr lang="zh-TW" altLang="en-US"/>
        </a:p>
      </dgm:t>
    </dgm:pt>
    <dgm:pt modelId="{DA0DB5C3-75BA-45A0-BE5A-7A3C9AD81C53}" type="pres">
      <dgm:prSet presAssocID="{D615E62D-AAB6-41B3-AC23-66D407BB2CE6}" presName="descendantText" presStyleLbl="alignAccFollowNode1" presStyleIdx="0" presStyleCnt="3" custScaleX="153245" custScaleY="169584" custLinFactNeighborX="-142" custLinFactNeighborY="-198">
        <dgm:presLayoutVars>
          <dgm:bulletEnabled val="1"/>
        </dgm:presLayoutVars>
      </dgm:prSet>
      <dgm:spPr/>
      <dgm:t>
        <a:bodyPr/>
        <a:lstStyle/>
        <a:p>
          <a:endParaRPr lang="zh-TW" altLang="en-US"/>
        </a:p>
      </dgm:t>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54047" custLinFactNeighborX="161" custLinFactNeighborY="-2737">
        <dgm:presLayoutVars>
          <dgm:chMax val="1"/>
          <dgm:bulletEnabled val="1"/>
        </dgm:presLayoutVars>
      </dgm:prSet>
      <dgm:spPr/>
      <dgm:t>
        <a:bodyPr/>
        <a:lstStyle/>
        <a:p>
          <a:endParaRPr lang="zh-TW" altLang="en-US"/>
        </a:p>
      </dgm:t>
    </dgm:pt>
    <dgm:pt modelId="{0874A851-733E-4C68-A5B9-C63601CD053F}" type="pres">
      <dgm:prSet presAssocID="{DBC284DB-1BC1-4EAE-B210-C4AB8EFB17FD}" presName="descendantText" presStyleLbl="alignAccFollowNode1" presStyleIdx="1" presStyleCnt="3" custScaleX="131528" custScaleY="60107" custLinFactNeighborX="1571" custLinFactNeighborY="-2508">
        <dgm:presLayoutVars>
          <dgm:bulletEnabled val="1"/>
        </dgm:presLayoutVars>
      </dgm:prSet>
      <dgm:spPr/>
      <dgm:t>
        <a:bodyPr/>
        <a:lstStyle/>
        <a:p>
          <a:endParaRPr lang="zh-TW" altLang="en-US"/>
        </a:p>
      </dgm:t>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60427" custLinFactNeighborX="-35" custLinFactNeighborY="562">
        <dgm:presLayoutVars>
          <dgm:chMax val="1"/>
          <dgm:bulletEnabled val="1"/>
        </dgm:presLayoutVars>
      </dgm:prSet>
      <dgm:spPr/>
      <dgm:t>
        <a:bodyPr/>
        <a:lstStyle/>
        <a:p>
          <a:endParaRPr lang="zh-TW" altLang="en-US"/>
        </a:p>
      </dgm:t>
    </dgm:pt>
    <dgm:pt modelId="{45C3AC1C-7C86-42B1-8C46-D477007DFCA5}" type="pres">
      <dgm:prSet presAssocID="{9B7ADE11-BE18-4708-9D56-1476D1E125B4}" presName="descendantText" presStyleLbl="alignAccFollowNode1" presStyleIdx="2" presStyleCnt="3" custScaleX="132080" custScaleY="72082">
        <dgm:presLayoutVars>
          <dgm:bulletEnabled val="1"/>
        </dgm:presLayoutVars>
      </dgm:prSet>
      <dgm:spPr/>
      <dgm:t>
        <a:bodyPr/>
        <a:lstStyle/>
        <a:p>
          <a:endParaRPr lang="zh-TW" altLang="en-US"/>
        </a:p>
      </dgm:t>
    </dgm:pt>
  </dgm:ptLst>
  <dgm:cxnLst>
    <dgm:cxn modelId="{743CE6A0-F3D1-444C-8031-0B11D1949916}" type="presOf" srcId="{714F7DE5-9C32-4E16-9544-31DB1AD0B80C}" destId="{45C3AC1C-7C86-42B1-8C46-D477007DFCA5}" srcOrd="0" destOrd="1" presId="urn:microsoft.com/office/officeart/2005/8/layout/vList5"/>
    <dgm:cxn modelId="{B0509334-EBC6-4496-8A2C-5A27274EB25A}" type="presOf" srcId="{F9E0FB4C-623F-4474-A3F8-D86B85FF0B65}" destId="{DA0DB5C3-75BA-45A0-BE5A-7A3C9AD81C53}" srcOrd="0" destOrd="1" presId="urn:microsoft.com/office/officeart/2005/8/layout/vList5"/>
    <dgm:cxn modelId="{6D6C1AC3-01E3-409F-90FE-ADF127F61316}" type="presOf" srcId="{8922A49D-31C9-4ADB-9FE6-DF8F9776D4F0}" destId="{DA0DB5C3-75BA-45A0-BE5A-7A3C9AD81C53}" srcOrd="0" destOrd="2" presId="urn:microsoft.com/office/officeart/2005/8/layout/vList5"/>
    <dgm:cxn modelId="{ABE80572-039C-46D5-86CA-3D08CF0FF28C}" type="presOf" srcId="{7D18848D-7E34-4455-B8D2-DBB35D905EF0}" destId="{45C3AC1C-7C86-42B1-8C46-D477007DFCA5}" srcOrd="0" destOrd="0" presId="urn:microsoft.com/office/officeart/2005/8/layout/vList5"/>
    <dgm:cxn modelId="{7E27BD4F-748B-46E4-A77F-BC932C6434B7}" srcId="{8E109CDF-101F-4367-91E8-A8714F11C9EE}" destId="{DBC284DB-1BC1-4EAE-B210-C4AB8EFB17FD}" srcOrd="1" destOrd="0" parTransId="{5452DA11-A21B-4296-8397-9829C9B85BEB}" sibTransId="{5756C6D6-28C7-49F4-AE98-956F97134373}"/>
    <dgm:cxn modelId="{292F3D3C-EAF0-442A-93E1-409FB967C76F}" srcId="{9B7ADE11-BE18-4708-9D56-1476D1E125B4}" destId="{7351BC8C-A3C1-4E78-8314-1F72D6654368}" srcOrd="2" destOrd="0" parTransId="{E52F74C6-EED6-4D60-98C9-7BC42BA3306B}" sibTransId="{E6070F69-9EB7-445F-84F1-F7634AD49B5A}"/>
    <dgm:cxn modelId="{A889C9DF-2351-4E8F-B945-14979677AC44}" srcId="{D615E62D-AAB6-41B3-AC23-66D407BB2CE6}" destId="{F9E0FB4C-623F-4474-A3F8-D86B85FF0B65}" srcOrd="1" destOrd="0" parTransId="{8238C7DB-02EE-490E-81FA-E76F757CDAC0}" sibTransId="{DD0B2111-5944-49FB-BF3F-4CCF6DA2A15A}"/>
    <dgm:cxn modelId="{5A7941A5-0D30-4CFF-92B8-149F326B3591}" srcId="{DBC284DB-1BC1-4EAE-B210-C4AB8EFB17FD}" destId="{72B92933-CBF6-4146-9798-0FB60522B370}" srcOrd="0" destOrd="0" parTransId="{32BDC70A-0D42-4B73-9534-95D34C4E4A00}" sibTransId="{62104E89-A228-4354-A945-734B91C70374}"/>
    <dgm:cxn modelId="{081DBD7E-A0D7-4336-B81C-96B3BFF6E70C}" srcId="{DBC284DB-1BC1-4EAE-B210-C4AB8EFB17FD}" destId="{1BD24FF1-A993-4CBB-B9C4-30BE2588A49F}" srcOrd="1" destOrd="0" parTransId="{7FA6A2EE-F199-4FD7-9C3C-A6689712F241}" sibTransId="{6E37DFEC-659E-4C95-8183-4EA81575943F}"/>
    <dgm:cxn modelId="{C816B01F-FEC9-4555-9D5D-CE5BF203999B}" type="presOf" srcId="{58A6624F-E77B-4245-A3A4-C07417AE5CB6}" destId="{DA0DB5C3-75BA-45A0-BE5A-7A3C9AD81C53}" srcOrd="0" destOrd="3" presId="urn:microsoft.com/office/officeart/2005/8/layout/vList5"/>
    <dgm:cxn modelId="{68FDE930-DD2C-4801-86F1-3D29C25739BC}" type="presOf" srcId="{7351BC8C-A3C1-4E78-8314-1F72D6654368}" destId="{45C3AC1C-7C86-42B1-8C46-D477007DFCA5}" srcOrd="0" destOrd="2" presId="urn:microsoft.com/office/officeart/2005/8/layout/vList5"/>
    <dgm:cxn modelId="{685842A1-BEC6-4384-9275-40AEF3019D08}" type="presOf" srcId="{D964AE60-2056-4CF3-9223-33CFC6E1286D}" destId="{DA0DB5C3-75BA-45A0-BE5A-7A3C9AD81C53}" srcOrd="0" destOrd="0" presId="urn:microsoft.com/office/officeart/2005/8/layout/vList5"/>
    <dgm:cxn modelId="{DFEC8E9E-CED7-4106-84C8-BAA16110A1E4}" type="presOf" srcId="{1BD24FF1-A993-4CBB-B9C4-30BE2588A49F}" destId="{0874A851-733E-4C68-A5B9-C63601CD053F}" srcOrd="0" destOrd="1" presId="urn:microsoft.com/office/officeart/2005/8/layout/vList5"/>
    <dgm:cxn modelId="{BCF1A7FC-E78B-47C4-978F-8D11C5EE373E}" srcId="{9B7ADE11-BE18-4708-9D56-1476D1E125B4}" destId="{714F7DE5-9C32-4E16-9544-31DB1AD0B80C}" srcOrd="1" destOrd="0" parTransId="{3BF12CC0-5755-4E44-9019-983671CEBD0E}" sibTransId="{A00084D2-4BF9-4A2C-B01D-06AEA5FB0919}"/>
    <dgm:cxn modelId="{D2BC61A0-3391-4597-8E86-BF8E1BB33999}" srcId="{8E109CDF-101F-4367-91E8-A8714F11C9EE}" destId="{9B7ADE11-BE18-4708-9D56-1476D1E125B4}" srcOrd="2" destOrd="0" parTransId="{73DD89B0-83FB-417F-8963-075F7F4D751E}" sibTransId="{88B3AD7F-2CAA-4C31-BD2E-E0F09918E8B9}"/>
    <dgm:cxn modelId="{1BEDBF9A-5360-4FEE-9D4C-D0DC74308C1E}" srcId="{D615E62D-AAB6-41B3-AC23-66D407BB2CE6}" destId="{58A6624F-E77B-4245-A3A4-C07417AE5CB6}" srcOrd="3" destOrd="0" parTransId="{1703C2CF-46DC-4E5A-A9AD-8B65FE65E121}" sibTransId="{657C2758-8946-4DBF-83F3-ABC9197655C5}"/>
    <dgm:cxn modelId="{4081E96A-8072-4DB8-82BE-9239619A9B44}" type="presOf" srcId="{8E109CDF-101F-4367-91E8-A8714F11C9EE}" destId="{B75A1A8B-6EE8-453C-BFBA-D7747B2A219D}" srcOrd="0" destOrd="0" presId="urn:microsoft.com/office/officeart/2005/8/layout/vList5"/>
    <dgm:cxn modelId="{8AD59B79-53D9-4ED0-80C6-03EC97CC0F59}" type="presOf" srcId="{D615E62D-AAB6-41B3-AC23-66D407BB2CE6}" destId="{ECD53BAB-D8FE-446E-B57F-FCEDCC00A9E9}" srcOrd="0" destOrd="0" presId="urn:microsoft.com/office/officeart/2005/8/layout/vList5"/>
    <dgm:cxn modelId="{5D7E02BF-E809-4E27-9A0F-6434BB12951E}" srcId="{D615E62D-AAB6-41B3-AC23-66D407BB2CE6}" destId="{D964AE60-2056-4CF3-9223-33CFC6E1286D}" srcOrd="0" destOrd="0" parTransId="{5918EB36-787B-4F9C-AA86-987FDD10914B}" sibTransId="{C7764A62-64CD-4901-9988-164F6F0321CE}"/>
    <dgm:cxn modelId="{A1989822-76F1-4E00-BEF8-2900B6F9B973}" type="presOf" srcId="{72B92933-CBF6-4146-9798-0FB60522B370}" destId="{0874A851-733E-4C68-A5B9-C63601CD053F}" srcOrd="0" destOrd="0" presId="urn:microsoft.com/office/officeart/2005/8/layout/vList5"/>
    <dgm:cxn modelId="{7F58604E-D4A8-4DCD-9D0D-A791960CAAEC}" srcId="{8E109CDF-101F-4367-91E8-A8714F11C9EE}" destId="{D615E62D-AAB6-41B3-AC23-66D407BB2CE6}" srcOrd="0" destOrd="0" parTransId="{98900391-ADB5-4A7E-AE46-131C03F49A30}" sibTransId="{045C450B-1D1E-4A40-8FC1-44699FC09E56}"/>
    <dgm:cxn modelId="{8FE0EA44-24C7-4006-8A0A-D3819C0ABE0A}" type="presOf" srcId="{DBC284DB-1BC1-4EAE-B210-C4AB8EFB17FD}" destId="{612C8EBA-AECD-4375-B086-FF608DEEDB88}" srcOrd="0" destOrd="0" presId="urn:microsoft.com/office/officeart/2005/8/layout/vList5"/>
    <dgm:cxn modelId="{28FA91D3-2F5E-4299-A7E3-C31ED2C12EB3}" srcId="{9B7ADE11-BE18-4708-9D56-1476D1E125B4}" destId="{7D18848D-7E34-4455-B8D2-DBB35D905EF0}" srcOrd="0" destOrd="0" parTransId="{FC4C3F0D-E4B9-4977-A34A-4636F974A4F4}" sibTransId="{91AC7F8B-A0FB-426D-939F-FEF6DD877481}"/>
    <dgm:cxn modelId="{C752EBE4-79BC-43D5-B59D-94F49217A886}" srcId="{D615E62D-AAB6-41B3-AC23-66D407BB2CE6}" destId="{8922A49D-31C9-4ADB-9FE6-DF8F9776D4F0}" srcOrd="2" destOrd="0" parTransId="{670E2EB7-2725-4C5F-92BF-FCC02EE20D48}" sibTransId="{DC2DE95A-AEE6-4D98-9B0B-87518B5C4829}"/>
    <dgm:cxn modelId="{8457ACEA-6474-45BF-B971-999E0099114B}" type="presOf" srcId="{9B7ADE11-BE18-4708-9D56-1476D1E125B4}" destId="{95F09A83-74EB-4EC8-AD6D-6E463ED96453}" srcOrd="0" destOrd="0" presId="urn:microsoft.com/office/officeart/2005/8/layout/vList5"/>
    <dgm:cxn modelId="{25A984EC-5437-4EAD-9DDB-E63A6C0FD62B}" type="presParOf" srcId="{B75A1A8B-6EE8-453C-BFBA-D7747B2A219D}" destId="{D08A507D-EA09-48A4-A2E9-D55957FF054D}" srcOrd="0" destOrd="0" presId="urn:microsoft.com/office/officeart/2005/8/layout/vList5"/>
    <dgm:cxn modelId="{7A65AECB-7228-4994-B8A7-F68C7B2D7C8B}" type="presParOf" srcId="{D08A507D-EA09-48A4-A2E9-D55957FF054D}" destId="{ECD53BAB-D8FE-446E-B57F-FCEDCC00A9E9}" srcOrd="0" destOrd="0" presId="urn:microsoft.com/office/officeart/2005/8/layout/vList5"/>
    <dgm:cxn modelId="{35BAF6AE-3233-4392-BACF-350FFD14AFE5}" type="presParOf" srcId="{D08A507D-EA09-48A4-A2E9-D55957FF054D}" destId="{DA0DB5C3-75BA-45A0-BE5A-7A3C9AD81C53}" srcOrd="1" destOrd="0" presId="urn:microsoft.com/office/officeart/2005/8/layout/vList5"/>
    <dgm:cxn modelId="{DA58BDBE-60C5-4C41-B595-BBAB7CA406C1}" type="presParOf" srcId="{B75A1A8B-6EE8-453C-BFBA-D7747B2A219D}" destId="{6547B971-CEEF-4D18-9293-3CC1A33D315C}" srcOrd="1" destOrd="0" presId="urn:microsoft.com/office/officeart/2005/8/layout/vList5"/>
    <dgm:cxn modelId="{0D032FC4-71C6-426E-89C0-308433456FBF}" type="presParOf" srcId="{B75A1A8B-6EE8-453C-BFBA-D7747B2A219D}" destId="{5E16C4BC-53C6-4039-B028-D95D8340BD0E}" srcOrd="2" destOrd="0" presId="urn:microsoft.com/office/officeart/2005/8/layout/vList5"/>
    <dgm:cxn modelId="{A8AB2270-A06D-4305-B457-9548EE807BFA}" type="presParOf" srcId="{5E16C4BC-53C6-4039-B028-D95D8340BD0E}" destId="{612C8EBA-AECD-4375-B086-FF608DEEDB88}" srcOrd="0" destOrd="0" presId="urn:microsoft.com/office/officeart/2005/8/layout/vList5"/>
    <dgm:cxn modelId="{954A4687-2581-4A30-9930-EB682DC62BA0}" type="presParOf" srcId="{5E16C4BC-53C6-4039-B028-D95D8340BD0E}" destId="{0874A851-733E-4C68-A5B9-C63601CD053F}" srcOrd="1" destOrd="0" presId="urn:microsoft.com/office/officeart/2005/8/layout/vList5"/>
    <dgm:cxn modelId="{6F6A3C86-CC3D-4539-BC40-B0F664B16139}" type="presParOf" srcId="{B75A1A8B-6EE8-453C-BFBA-D7747B2A219D}" destId="{899C19A8-1C37-4DB1-BF27-B66EA5C7D856}" srcOrd="3" destOrd="0" presId="urn:microsoft.com/office/officeart/2005/8/layout/vList5"/>
    <dgm:cxn modelId="{C643556F-6786-4898-B185-A644E953E831}" type="presParOf" srcId="{B75A1A8B-6EE8-453C-BFBA-D7747B2A219D}" destId="{ECFDFB4C-DAD1-4B55-941F-093619D741E8}" srcOrd="4" destOrd="0" presId="urn:microsoft.com/office/officeart/2005/8/layout/vList5"/>
    <dgm:cxn modelId="{4094A11E-1CF9-4BD0-8E84-837594A52FAC}" type="presParOf" srcId="{ECFDFB4C-DAD1-4B55-941F-093619D741E8}" destId="{95F09A83-74EB-4EC8-AD6D-6E463ED96453}" srcOrd="0" destOrd="0" presId="urn:microsoft.com/office/officeart/2005/8/layout/vList5"/>
    <dgm:cxn modelId="{DB9675DB-F24A-4413-97D7-CBF1F1D12964}"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C34B7BF-364B-4D1C-A916-BF9C5A25A4DD}"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zh-TW" altLang="en-US"/>
        </a:p>
      </dgm:t>
    </dgm:pt>
    <dgm:pt modelId="{2D7485B8-C784-443C-B9B6-18B5DB4A750C}">
      <dgm:prSet phldrT="[文字]" custT="1"/>
      <dgm:spPr>
        <a:solidFill>
          <a:srgbClr val="00B0F0"/>
        </a:solidFill>
        <a:effectLst>
          <a:outerShdw blurRad="50800" dist="63500" dir="2700000" algn="tl" rotWithShape="0">
            <a:prstClr val="black">
              <a:alpha val="40000"/>
            </a:prstClr>
          </a:outerShdw>
        </a:effectLst>
      </dgm:spPr>
      <dgm:t>
        <a:bodyPr/>
        <a:lstStyle/>
        <a:p>
          <a:r>
            <a:rPr lang="zh-TW" altLang="en-US" sz="2400" b="1" dirty="0">
              <a:latin typeface="微軟正黑體" pitchFamily="34" charset="-120"/>
              <a:ea typeface="微軟正黑體" pitchFamily="34" charset="-120"/>
            </a:rPr>
            <a:t>公私立國民中學應屆、非應屆畢業生或具同等學力者</a:t>
          </a:r>
        </a:p>
      </dgm:t>
    </dgm:pt>
    <dgm:pt modelId="{9FF55370-15A6-4031-9B4B-75F7A5D881DA}" type="parTrans" cxnId="{75D831D9-BB7F-4F3F-A21A-0238CAE439C5}">
      <dgm:prSet/>
      <dgm:spPr/>
      <dgm:t>
        <a:bodyPr/>
        <a:lstStyle/>
        <a:p>
          <a:endParaRPr lang="zh-TW" altLang="en-US"/>
        </a:p>
      </dgm:t>
    </dgm:pt>
    <dgm:pt modelId="{2717E4F1-DF86-418C-8FDA-423A0BFCF3A8}" type="sibTrans" cxnId="{75D831D9-BB7F-4F3F-A21A-0238CAE439C5}">
      <dgm:prSet/>
      <dgm:spPr/>
      <dgm:t>
        <a:bodyPr/>
        <a:lstStyle/>
        <a:p>
          <a:endParaRPr lang="zh-TW" altLang="en-US"/>
        </a:p>
      </dgm:t>
    </dgm:pt>
    <dgm:pt modelId="{8B9E1006-D448-4693-BC16-3E928B04E9BB}">
      <dgm:prSet phldrT="[文字]" custT="1"/>
      <dgm:spPr>
        <a:solidFill>
          <a:srgbClr val="00B05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五專免試入學報名</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110</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17</a:t>
          </a:r>
          <a:r>
            <a:rPr lang="zh-TW" altLang="en-US" sz="2400" b="1" dirty="0">
              <a:latin typeface="微軟正黑體" pitchFamily="34" charset="-120"/>
              <a:ea typeface="微軟正黑體" pitchFamily="34" charset="-120"/>
            </a:rPr>
            <a:t>日</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28</a:t>
          </a:r>
          <a:r>
            <a:rPr lang="zh-TW" altLang="en-US" sz="2400" b="1" dirty="0">
              <a:latin typeface="微軟正黑體" pitchFamily="34" charset="-120"/>
              <a:ea typeface="微軟正黑體" pitchFamily="34" charset="-120"/>
            </a:rPr>
            <a:t>日</a:t>
          </a:r>
        </a:p>
      </dgm:t>
    </dgm:pt>
    <dgm:pt modelId="{6636105F-2083-4D05-AE08-F9503F7E5756}" type="parTrans" cxnId="{7251E59B-5CAA-4981-9E48-25FAF367EB79}">
      <dgm:prSet/>
      <dgm:spPr/>
      <dgm:t>
        <a:bodyPr/>
        <a:lstStyle/>
        <a:p>
          <a:endParaRPr lang="zh-TW" altLang="en-US"/>
        </a:p>
      </dgm:t>
    </dgm:pt>
    <dgm:pt modelId="{B1C2DF42-6700-4D1E-BE53-D57A7639B9F3}" type="sibTrans" cxnId="{7251E59B-5CAA-4981-9E48-25FAF367EB79}">
      <dgm:prSet/>
      <dgm:spPr/>
      <dgm:t>
        <a:bodyPr/>
        <a:lstStyle/>
        <a:p>
          <a:endParaRPr lang="zh-TW" altLang="en-US"/>
        </a:p>
      </dgm:t>
    </dgm:pt>
    <dgm:pt modelId="{D82BA6C5-85EB-4694-B20B-8EFE8FE1CCC8}">
      <dgm:prSet phldrT="[文字]" custT="1"/>
      <dgm:spPr>
        <a:solidFill>
          <a:srgbClr val="FF990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五專招生學校寄發免試入學現場登記分發通知單</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110</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日</a:t>
          </a:r>
        </a:p>
      </dgm:t>
    </dgm:pt>
    <dgm:pt modelId="{FDAB3A17-C82B-4893-953E-FFD99D0466B8}" type="parTrans" cxnId="{8A7C808D-BFFC-4C16-9BEE-E8C934124D7C}">
      <dgm:prSet/>
      <dgm:spPr/>
      <dgm:t>
        <a:bodyPr/>
        <a:lstStyle/>
        <a:p>
          <a:endParaRPr lang="zh-TW" altLang="en-US"/>
        </a:p>
      </dgm:t>
    </dgm:pt>
    <dgm:pt modelId="{D2EDA331-9F64-409B-A218-B77D76CA0F2D}" type="sibTrans" cxnId="{8A7C808D-BFFC-4C16-9BEE-E8C934124D7C}">
      <dgm:prSet/>
      <dgm:spPr/>
      <dgm:t>
        <a:bodyPr/>
        <a:lstStyle/>
        <a:p>
          <a:endParaRPr lang="zh-TW" altLang="en-US"/>
        </a:p>
      </dgm:t>
    </dgm:pt>
    <dgm:pt modelId="{25D20685-4556-4F35-9F8C-3E43FCF15B6F}">
      <dgm:prSet phldrT="[文字]" custT="1"/>
      <dgm:spPr>
        <a:solidFill>
          <a:srgbClr val="7030A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考生依通知單指定地點參加現場登記分發報到</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110</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日</a:t>
          </a:r>
        </a:p>
      </dgm:t>
    </dgm:pt>
    <dgm:pt modelId="{A2D921F8-7806-475B-8355-E94D7AF5EED0}" type="parTrans" cxnId="{31686812-C814-42EB-BB0F-4257252708FE}">
      <dgm:prSet/>
      <dgm:spPr/>
      <dgm:t>
        <a:bodyPr/>
        <a:lstStyle/>
        <a:p>
          <a:endParaRPr lang="zh-TW" altLang="en-US"/>
        </a:p>
      </dgm:t>
    </dgm:pt>
    <dgm:pt modelId="{396C705B-985B-4B14-B293-209182DF006D}" type="sibTrans" cxnId="{31686812-C814-42EB-BB0F-4257252708FE}">
      <dgm:prSet/>
      <dgm:spPr/>
      <dgm:t>
        <a:bodyPr/>
        <a:lstStyle/>
        <a:p>
          <a:endParaRPr lang="zh-TW" altLang="en-US"/>
        </a:p>
      </dgm:t>
    </dgm:pt>
    <dgm:pt modelId="{5EB7698A-B35E-4A28-AA4D-E228DCDC30EF}" type="pres">
      <dgm:prSet presAssocID="{1C34B7BF-364B-4D1C-A916-BF9C5A25A4DD}" presName="Name0" presStyleCnt="0">
        <dgm:presLayoutVars>
          <dgm:dir/>
          <dgm:animLvl val="lvl"/>
          <dgm:resizeHandles val="exact"/>
        </dgm:presLayoutVars>
      </dgm:prSet>
      <dgm:spPr/>
      <dgm:t>
        <a:bodyPr/>
        <a:lstStyle/>
        <a:p>
          <a:endParaRPr lang="zh-TW" altLang="en-US"/>
        </a:p>
      </dgm:t>
    </dgm:pt>
    <dgm:pt modelId="{1BD0B99E-EA22-4A31-93AD-705622F967FE}" type="pres">
      <dgm:prSet presAssocID="{25D20685-4556-4F35-9F8C-3E43FCF15B6F}" presName="boxAndChildren" presStyleCnt="0"/>
      <dgm:spPr/>
    </dgm:pt>
    <dgm:pt modelId="{FF29BC9E-3DAB-46EF-8DDE-189B29455443}" type="pres">
      <dgm:prSet presAssocID="{25D20685-4556-4F35-9F8C-3E43FCF15B6F}" presName="parentTextBox" presStyleLbl="node1" presStyleIdx="0" presStyleCnt="4"/>
      <dgm:spPr/>
      <dgm:t>
        <a:bodyPr/>
        <a:lstStyle/>
        <a:p>
          <a:endParaRPr lang="zh-TW" altLang="en-US"/>
        </a:p>
      </dgm:t>
    </dgm:pt>
    <dgm:pt modelId="{45BAE31F-28E6-49C2-AC95-C6ED4966F611}" type="pres">
      <dgm:prSet presAssocID="{D2EDA331-9F64-409B-A218-B77D76CA0F2D}" presName="sp" presStyleCnt="0"/>
      <dgm:spPr/>
    </dgm:pt>
    <dgm:pt modelId="{9A946908-A985-42BD-B553-75EA70816EEE}" type="pres">
      <dgm:prSet presAssocID="{D82BA6C5-85EB-4694-B20B-8EFE8FE1CCC8}" presName="arrowAndChildren" presStyleCnt="0"/>
      <dgm:spPr/>
    </dgm:pt>
    <dgm:pt modelId="{72519AE9-0E72-4D09-A84E-966BE1589B6F}" type="pres">
      <dgm:prSet presAssocID="{D82BA6C5-85EB-4694-B20B-8EFE8FE1CCC8}" presName="parentTextArrow" presStyleLbl="node1" presStyleIdx="1" presStyleCnt="4"/>
      <dgm:spPr/>
      <dgm:t>
        <a:bodyPr/>
        <a:lstStyle/>
        <a:p>
          <a:endParaRPr lang="zh-TW" altLang="en-US"/>
        </a:p>
      </dgm:t>
    </dgm:pt>
    <dgm:pt modelId="{E478EEB9-0A50-4CF9-B53A-D6D38B02D6EC}" type="pres">
      <dgm:prSet presAssocID="{B1C2DF42-6700-4D1E-BE53-D57A7639B9F3}" presName="sp" presStyleCnt="0"/>
      <dgm:spPr/>
    </dgm:pt>
    <dgm:pt modelId="{AB7D75A3-295F-4ADA-AEBD-5782F9F0A10D}" type="pres">
      <dgm:prSet presAssocID="{8B9E1006-D448-4693-BC16-3E928B04E9BB}" presName="arrowAndChildren" presStyleCnt="0"/>
      <dgm:spPr/>
    </dgm:pt>
    <dgm:pt modelId="{AF8FD97D-D898-43DA-B5B2-10248FA9C077}" type="pres">
      <dgm:prSet presAssocID="{8B9E1006-D448-4693-BC16-3E928B04E9BB}" presName="parentTextArrow" presStyleLbl="node1" presStyleIdx="2" presStyleCnt="4"/>
      <dgm:spPr/>
      <dgm:t>
        <a:bodyPr/>
        <a:lstStyle/>
        <a:p>
          <a:endParaRPr lang="zh-TW" altLang="en-US"/>
        </a:p>
      </dgm:t>
    </dgm:pt>
    <dgm:pt modelId="{2717009D-F3C6-4DF8-BC6E-C29DD4714D40}" type="pres">
      <dgm:prSet presAssocID="{2717E4F1-DF86-418C-8FDA-423A0BFCF3A8}" presName="sp" presStyleCnt="0"/>
      <dgm:spPr/>
    </dgm:pt>
    <dgm:pt modelId="{5CB4B9D7-1C06-4DCD-84FC-765854F91D6F}" type="pres">
      <dgm:prSet presAssocID="{2D7485B8-C784-443C-B9B6-18B5DB4A750C}" presName="arrowAndChildren" presStyleCnt="0"/>
      <dgm:spPr/>
    </dgm:pt>
    <dgm:pt modelId="{1F312244-AF6E-4624-928A-024D5C7A5DCA}" type="pres">
      <dgm:prSet presAssocID="{2D7485B8-C784-443C-B9B6-18B5DB4A750C}" presName="parentTextArrow" presStyleLbl="node1" presStyleIdx="3" presStyleCnt="4"/>
      <dgm:spPr/>
      <dgm:t>
        <a:bodyPr/>
        <a:lstStyle/>
        <a:p>
          <a:endParaRPr lang="zh-TW" altLang="en-US"/>
        </a:p>
      </dgm:t>
    </dgm:pt>
  </dgm:ptLst>
  <dgm:cxnLst>
    <dgm:cxn modelId="{9FB977FF-4162-4DDD-8BC5-02CA7EB69B23}" type="presOf" srcId="{D82BA6C5-85EB-4694-B20B-8EFE8FE1CCC8}" destId="{72519AE9-0E72-4D09-A84E-966BE1589B6F}" srcOrd="0" destOrd="0" presId="urn:microsoft.com/office/officeart/2005/8/layout/process4"/>
    <dgm:cxn modelId="{0A0594BC-3D8C-4853-8803-8DF0E8563422}" type="presOf" srcId="{8B9E1006-D448-4693-BC16-3E928B04E9BB}" destId="{AF8FD97D-D898-43DA-B5B2-10248FA9C077}" srcOrd="0" destOrd="0" presId="urn:microsoft.com/office/officeart/2005/8/layout/process4"/>
    <dgm:cxn modelId="{75D831D9-BB7F-4F3F-A21A-0238CAE439C5}" srcId="{1C34B7BF-364B-4D1C-A916-BF9C5A25A4DD}" destId="{2D7485B8-C784-443C-B9B6-18B5DB4A750C}" srcOrd="0" destOrd="0" parTransId="{9FF55370-15A6-4031-9B4B-75F7A5D881DA}" sibTransId="{2717E4F1-DF86-418C-8FDA-423A0BFCF3A8}"/>
    <dgm:cxn modelId="{31686812-C814-42EB-BB0F-4257252708FE}" srcId="{1C34B7BF-364B-4D1C-A916-BF9C5A25A4DD}" destId="{25D20685-4556-4F35-9F8C-3E43FCF15B6F}" srcOrd="3" destOrd="0" parTransId="{A2D921F8-7806-475B-8355-E94D7AF5EED0}" sibTransId="{396C705B-985B-4B14-B293-209182DF006D}"/>
    <dgm:cxn modelId="{8A7C808D-BFFC-4C16-9BEE-E8C934124D7C}" srcId="{1C34B7BF-364B-4D1C-A916-BF9C5A25A4DD}" destId="{D82BA6C5-85EB-4694-B20B-8EFE8FE1CCC8}" srcOrd="2" destOrd="0" parTransId="{FDAB3A17-C82B-4893-953E-FFD99D0466B8}" sibTransId="{D2EDA331-9F64-409B-A218-B77D76CA0F2D}"/>
    <dgm:cxn modelId="{43E7AE8E-393D-4CE0-A4CA-9433E7A584EC}" type="presOf" srcId="{25D20685-4556-4F35-9F8C-3E43FCF15B6F}" destId="{FF29BC9E-3DAB-46EF-8DDE-189B29455443}" srcOrd="0" destOrd="0" presId="urn:microsoft.com/office/officeart/2005/8/layout/process4"/>
    <dgm:cxn modelId="{7251E59B-5CAA-4981-9E48-25FAF367EB79}" srcId="{1C34B7BF-364B-4D1C-A916-BF9C5A25A4DD}" destId="{8B9E1006-D448-4693-BC16-3E928B04E9BB}" srcOrd="1" destOrd="0" parTransId="{6636105F-2083-4D05-AE08-F9503F7E5756}" sibTransId="{B1C2DF42-6700-4D1E-BE53-D57A7639B9F3}"/>
    <dgm:cxn modelId="{553F5242-8C54-4DE3-ADB4-335F51E48A1B}" type="presOf" srcId="{2D7485B8-C784-443C-B9B6-18B5DB4A750C}" destId="{1F312244-AF6E-4624-928A-024D5C7A5DCA}" srcOrd="0" destOrd="0" presId="urn:microsoft.com/office/officeart/2005/8/layout/process4"/>
    <dgm:cxn modelId="{DCDC38D7-51AC-4622-9DCF-DDC59D09A38C}" type="presOf" srcId="{1C34B7BF-364B-4D1C-A916-BF9C5A25A4DD}" destId="{5EB7698A-B35E-4A28-AA4D-E228DCDC30EF}" srcOrd="0" destOrd="0" presId="urn:microsoft.com/office/officeart/2005/8/layout/process4"/>
    <dgm:cxn modelId="{1CE9B775-8947-4301-BD25-A169B5E60506}" type="presParOf" srcId="{5EB7698A-B35E-4A28-AA4D-E228DCDC30EF}" destId="{1BD0B99E-EA22-4A31-93AD-705622F967FE}" srcOrd="0" destOrd="0" presId="urn:microsoft.com/office/officeart/2005/8/layout/process4"/>
    <dgm:cxn modelId="{24A56148-8D38-4C1B-BF09-734C75629623}" type="presParOf" srcId="{1BD0B99E-EA22-4A31-93AD-705622F967FE}" destId="{FF29BC9E-3DAB-46EF-8DDE-189B29455443}" srcOrd="0" destOrd="0" presId="urn:microsoft.com/office/officeart/2005/8/layout/process4"/>
    <dgm:cxn modelId="{4649EA2B-AD54-4A1B-B85D-C6BB7CC4421F}" type="presParOf" srcId="{5EB7698A-B35E-4A28-AA4D-E228DCDC30EF}" destId="{45BAE31F-28E6-49C2-AC95-C6ED4966F611}" srcOrd="1" destOrd="0" presId="urn:microsoft.com/office/officeart/2005/8/layout/process4"/>
    <dgm:cxn modelId="{0CC58455-D0EF-401B-81AB-B618D79F2683}" type="presParOf" srcId="{5EB7698A-B35E-4A28-AA4D-E228DCDC30EF}" destId="{9A946908-A985-42BD-B553-75EA70816EEE}" srcOrd="2" destOrd="0" presId="urn:microsoft.com/office/officeart/2005/8/layout/process4"/>
    <dgm:cxn modelId="{89A4E6B1-E1EE-4278-B6A7-BBA7D826D631}" type="presParOf" srcId="{9A946908-A985-42BD-B553-75EA70816EEE}" destId="{72519AE9-0E72-4D09-A84E-966BE1589B6F}" srcOrd="0" destOrd="0" presId="urn:microsoft.com/office/officeart/2005/8/layout/process4"/>
    <dgm:cxn modelId="{35792A29-150E-4591-9AEC-4F76340483C5}" type="presParOf" srcId="{5EB7698A-B35E-4A28-AA4D-E228DCDC30EF}" destId="{E478EEB9-0A50-4CF9-B53A-D6D38B02D6EC}" srcOrd="3" destOrd="0" presId="urn:microsoft.com/office/officeart/2005/8/layout/process4"/>
    <dgm:cxn modelId="{919CA51B-21AF-4EC7-85C6-FCB5FC05F4D8}" type="presParOf" srcId="{5EB7698A-B35E-4A28-AA4D-E228DCDC30EF}" destId="{AB7D75A3-295F-4ADA-AEBD-5782F9F0A10D}" srcOrd="4" destOrd="0" presId="urn:microsoft.com/office/officeart/2005/8/layout/process4"/>
    <dgm:cxn modelId="{55C0784C-239D-4C0A-8427-A36A49F6B272}" type="presParOf" srcId="{AB7D75A3-295F-4ADA-AEBD-5782F9F0A10D}" destId="{AF8FD97D-D898-43DA-B5B2-10248FA9C077}" srcOrd="0" destOrd="0" presId="urn:microsoft.com/office/officeart/2005/8/layout/process4"/>
    <dgm:cxn modelId="{4B44DB39-B224-4D92-9DB9-69D3E093E59E}" type="presParOf" srcId="{5EB7698A-B35E-4A28-AA4D-E228DCDC30EF}" destId="{2717009D-F3C6-4DF8-BC6E-C29DD4714D40}" srcOrd="5" destOrd="0" presId="urn:microsoft.com/office/officeart/2005/8/layout/process4"/>
    <dgm:cxn modelId="{955F8BF9-CD42-493F-8F70-BA007588CAC4}" type="presParOf" srcId="{5EB7698A-B35E-4A28-AA4D-E228DCDC30EF}" destId="{5CB4B9D7-1C06-4DCD-84FC-765854F91D6F}" srcOrd="6" destOrd="0" presId="urn:microsoft.com/office/officeart/2005/8/layout/process4"/>
    <dgm:cxn modelId="{6E72EDCE-839E-4664-95E7-0F7E91FEA072}" type="presParOf" srcId="{5CB4B9D7-1C06-4DCD-84FC-765854F91D6F}" destId="{1F312244-AF6E-4624-928A-024D5C7A5DC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6530BA4-46E3-4A49-B215-591A79E2801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42C717C2-FF1A-4DD7-B2EF-A22BDA65DB14}">
      <dgm:prSet phldrT="[文字]" custT="1"/>
      <dgm:spPr>
        <a:solidFill>
          <a:srgbClr val="FFC000"/>
        </a:solidFill>
        <a:effectLst>
          <a:outerShdw blurRad="50800" dist="63500" dir="2700000" algn="tl" rotWithShape="0">
            <a:prstClr val="black">
              <a:alpha val="40000"/>
            </a:prstClr>
          </a:outerShdw>
        </a:effectLst>
      </dgm:spPr>
      <dgm:t>
        <a:bodyPr/>
        <a:lstStyle/>
        <a:p>
          <a:r>
            <a:rPr lang="zh-TW" altLang="en-US" sz="2400" b="1" dirty="0">
              <a:latin typeface="微軟正黑體" pitchFamily="34" charset="-120"/>
              <a:ea typeface="微軟正黑體" pitchFamily="34" charset="-120"/>
            </a:rPr>
            <a:t>北區五專聯合免試入學招生委員會</a:t>
          </a:r>
        </a:p>
      </dgm:t>
    </dgm:pt>
    <dgm:pt modelId="{6F5ABA27-BF44-48E8-ADF0-286B4E2C7E77}" type="parTrans" cxnId="{B806C4A4-573E-4199-92D7-FDDCA0D83C76}">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C464EBAB-B41D-4FDA-9003-86365D31EB05}" type="sibTrans" cxnId="{B806C4A4-573E-4199-92D7-FDDCA0D83C76}">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79A68562-5E81-4C5F-A4A2-886A6D8B9D4C}">
      <dgm:prSet phldrT="[文字]" custT="1"/>
      <dgm:spPr>
        <a:solidFill>
          <a:srgbClr val="FF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技專院校招生委員會聯合會</a:t>
          </a:r>
        </a:p>
      </dgm:t>
    </dgm:pt>
    <dgm:pt modelId="{987EF4DD-D8ED-4C32-A970-1026C02CDBF9}" type="parTrans" cxnId="{647750E1-23A4-4DBA-8934-56108549104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3FC61114-8ECE-429C-B8B3-303198BBE103}" type="sibTrans" cxnId="{647750E1-23A4-4DBA-8934-56108549104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523D3755-A10E-4E9D-85CC-DB7254B3F681}">
      <dgm:prSet phldrT="[文字]" custT="1"/>
      <dgm:spPr>
        <a:solidFill>
          <a:srgbClr val="006600"/>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中區五專聯合免試入學招生委員會</a:t>
          </a:r>
        </a:p>
      </dgm:t>
    </dgm:pt>
    <dgm:pt modelId="{D2F0F551-E3F8-4FB8-B91C-D5507C2208AD}" type="parTrans" cxnId="{75EFFAA1-30CD-4F92-BE6D-2D112D2B9AE0}">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3A19E412-78DF-4835-B38D-BE7DFE5647E5}" type="sibTrans" cxnId="{75EFFAA1-30CD-4F92-BE6D-2D112D2B9AE0}">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BB2ADDE3-959E-494A-910D-EC42F3CE88FC}">
      <dgm:prSet phldrT="[文字]" custT="1"/>
      <dgm:spPr>
        <a:solidFill>
          <a:srgbClr val="000066"/>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南區五專聯合免試入學招生委員會</a:t>
          </a:r>
        </a:p>
      </dgm:t>
    </dgm:pt>
    <dgm:pt modelId="{4F2B14B5-5320-4DC5-A326-211055F97332}" type="parTrans" cxnId="{FA639953-6773-4310-8586-DF2DE16601FF}">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23F841AF-6C7A-4BE4-9304-7859186D6F1D}" type="sibTrans" cxnId="{FA639953-6773-4310-8586-DF2DE16601FF}">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2D251405-F25D-47A1-B422-A753B313BC49}">
      <dgm:prSet phldrT="[文字]" custT="1"/>
      <dgm:spPr>
        <a:solidFill>
          <a:srgbClr val="CCFFFF"/>
        </a:solidFill>
        <a:effectLst>
          <a:outerShdw blurRad="50800" dist="63500" dir="2700000" algn="tl" rotWithShape="0">
            <a:prstClr val="black">
              <a:alpha val="40000"/>
            </a:prstClr>
          </a:outerShdw>
        </a:effectLst>
      </dgm:spPr>
      <dgm:t>
        <a:bodyPr/>
        <a:lstStyle/>
        <a:p>
          <a:pPr marL="36000" marR="0" indent="0" defTabSz="914400" eaLnBrk="1" fontAlgn="auto" latinLnBrk="0" hangingPunct="1">
            <a:lnSpc>
              <a:spcPct val="85000"/>
            </a:lnSpc>
            <a:spcBef>
              <a:spcPts val="0"/>
            </a:spcBef>
            <a:spcAft>
              <a:spcPts val="0"/>
            </a:spcAft>
            <a:buClrTx/>
            <a:buSzTx/>
            <a:buFontTx/>
            <a:buNone/>
            <a:tabLst/>
            <a:defRPr/>
          </a:pPr>
          <a:r>
            <a:rPr lang="zh-TW" altLang="en-US" sz="2400" b="1" dirty="0">
              <a:latin typeface="微軟正黑體" pitchFamily="34" charset="-120"/>
              <a:ea typeface="微軟正黑體" pitchFamily="34" charset="-120"/>
            </a:rPr>
            <a:t>國立高雄餐旅大學</a:t>
          </a:r>
        </a:p>
      </dgm:t>
    </dgm:pt>
    <dgm:pt modelId="{43C94EA4-6F0D-41F9-904E-545D06E07943}" type="parTrans" cxnId="{F04E0B2C-0ABF-421C-BDC9-F3DBF6C34D75}">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8ECC20A0-0280-4FDC-A0C3-14CB2B5D789A}" type="sibTrans" cxnId="{F04E0B2C-0ABF-421C-BDC9-F3DBF6C34D75}">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478BF143-6F53-49D5-BD3E-C7FB92E0E32D}">
      <dgm:prSet phldrT="[文字]" custT="1"/>
      <dgm:spPr>
        <a:solidFill>
          <a:srgbClr val="FF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en-US" altLang="en-US" sz="2400" b="1" dirty="0">
              <a:latin typeface="微軟正黑體" pitchFamily="34" charset="-120"/>
              <a:ea typeface="微軟正黑體" pitchFamily="34" charset="-120"/>
            </a:rPr>
            <a:t>https://www.jctv.ntut.edu.tw/enter5/</a:t>
          </a:r>
          <a:endParaRPr lang="zh-TW" altLang="en-US" sz="2400" b="1" dirty="0">
            <a:latin typeface="微軟正黑體" pitchFamily="34" charset="-120"/>
            <a:ea typeface="微軟正黑體" pitchFamily="34" charset="-120"/>
          </a:endParaRPr>
        </a:p>
      </dgm:t>
    </dgm:pt>
    <dgm:pt modelId="{F8AE70A9-2348-48A0-9748-32AE8F4C8D57}" type="parTrans" cxnId="{3EA000FA-1DCC-421F-844B-4AB4DAC32C1F}">
      <dgm:prSet/>
      <dgm:spPr/>
      <dgm:t>
        <a:bodyPr/>
        <a:lstStyle/>
        <a:p>
          <a:endParaRPr lang="zh-TW" altLang="en-US"/>
        </a:p>
      </dgm:t>
    </dgm:pt>
    <dgm:pt modelId="{22397AF0-05AD-4555-AA0A-9524176BD486}" type="sibTrans" cxnId="{3EA000FA-1DCC-421F-844B-4AB4DAC32C1F}">
      <dgm:prSet/>
      <dgm:spPr/>
      <dgm:t>
        <a:bodyPr/>
        <a:lstStyle/>
        <a:p>
          <a:endParaRPr lang="zh-TW" altLang="en-US"/>
        </a:p>
      </dgm:t>
    </dgm:pt>
    <dgm:pt modelId="{EA757069-6D61-4C4E-8C0C-7A3CA48B0B3D}">
      <dgm:prSet phldrT="[文字]" custT="1"/>
      <dgm:spPr>
        <a:solidFill>
          <a:srgbClr val="CCFFFF"/>
        </a:solidFill>
        <a:effectLst>
          <a:outerShdw blurRad="50800" dist="63500" dir="2700000" algn="tl" rotWithShape="0">
            <a:prstClr val="black">
              <a:alpha val="40000"/>
            </a:prstClr>
          </a:outerShdw>
        </a:effectLst>
      </dgm:spPr>
      <dgm:t>
        <a:bodyPr/>
        <a:lstStyle/>
        <a:p>
          <a:pPr marL="36000" marR="0" indent="0" defTabSz="914400" eaLnBrk="1" fontAlgn="auto" latinLnBrk="0" hangingPunct="1">
            <a:lnSpc>
              <a:spcPct val="85000"/>
            </a:lnSpc>
            <a:spcBef>
              <a:spcPts val="0"/>
            </a:spcBef>
            <a:spcAft>
              <a:spcPts val="0"/>
            </a:spcAft>
            <a:buClrTx/>
            <a:buSzTx/>
            <a:buFontTx/>
            <a:buNone/>
            <a:tabLst/>
            <a:defRPr/>
          </a:pPr>
          <a:r>
            <a:rPr lang="en-US" altLang="en-US" sz="2400" b="1" dirty="0">
              <a:latin typeface="微軟正黑體" pitchFamily="34" charset="-120"/>
              <a:ea typeface="微軟正黑體" pitchFamily="34" charset="-120"/>
            </a:rPr>
            <a:t>https://s5.nkuht.edu.tw/</a:t>
          </a:r>
          <a:endParaRPr lang="zh-TW" altLang="en-US" sz="2400" b="1" dirty="0">
            <a:latin typeface="微軟正黑體" pitchFamily="34" charset="-120"/>
            <a:ea typeface="微軟正黑體" pitchFamily="34" charset="-120"/>
          </a:endParaRPr>
        </a:p>
      </dgm:t>
    </dgm:pt>
    <dgm:pt modelId="{49C564D6-6233-471D-BB18-0BDA829BE58E}" type="parTrans" cxnId="{0CF18CFD-3422-416E-9B52-F0C9993C7397}">
      <dgm:prSet/>
      <dgm:spPr/>
      <dgm:t>
        <a:bodyPr/>
        <a:lstStyle/>
        <a:p>
          <a:endParaRPr lang="zh-TW" altLang="en-US"/>
        </a:p>
      </dgm:t>
    </dgm:pt>
    <dgm:pt modelId="{431E96CA-3159-463E-A8F1-4790B9D88B73}" type="sibTrans" cxnId="{0CF18CFD-3422-416E-9B52-F0C9993C7397}">
      <dgm:prSet/>
      <dgm:spPr/>
      <dgm:t>
        <a:bodyPr/>
        <a:lstStyle/>
        <a:p>
          <a:endParaRPr lang="zh-TW" altLang="en-US"/>
        </a:p>
      </dgm:t>
    </dgm:pt>
    <dgm:pt modelId="{0EA01461-8298-4A04-B0C0-C287E1255A48}">
      <dgm:prSet phldrT="[文字]" custT="1"/>
      <dgm:spPr>
        <a:solidFill>
          <a:srgbClr val="CC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仁德醫護管理專科學校</a:t>
          </a:r>
        </a:p>
      </dgm:t>
    </dgm:pt>
    <dgm:pt modelId="{4C3CEB5B-1FAF-4B91-A2C4-80E765484CF3}" type="sibTrans" cxnId="{6BE4BB4F-FFB0-4537-BF17-7B7D5AF3FFE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6F7A87BB-C28E-4101-A461-8B83E5510CAF}" type="parTrans" cxnId="{6BE4BB4F-FFB0-4537-BF17-7B7D5AF3FFE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7AA87167-9481-4026-8342-8AD6EBF162DD}">
      <dgm:prSet phldrT="[文字]" custT="1"/>
      <dgm:spPr>
        <a:solidFill>
          <a:srgbClr val="CC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en-US" altLang="en-US" sz="2400" b="1" dirty="0">
              <a:latin typeface="微軟正黑體" pitchFamily="34" charset="-120"/>
              <a:ea typeface="微軟正黑體" pitchFamily="34" charset="-120"/>
            </a:rPr>
            <a:t>http://</a:t>
          </a:r>
          <a:r>
            <a:rPr lang="en-US" altLang="en-US" sz="2400" b="1" dirty="0" err="1">
              <a:latin typeface="微軟正黑體" pitchFamily="34" charset="-120"/>
              <a:ea typeface="微軟正黑體" pitchFamily="34" charset="-120"/>
            </a:rPr>
            <a:t>exam.jente.edu.tw</a:t>
          </a:r>
          <a:r>
            <a:rPr lang="en-US" altLang="en-US"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 </a:t>
          </a:r>
        </a:p>
      </dgm:t>
    </dgm:pt>
    <dgm:pt modelId="{69679A14-89E2-423E-A6D2-D43DC68012A7}" type="sibTrans" cxnId="{058F3B56-846D-4824-A6D0-AFC2A6526EEA}">
      <dgm:prSet/>
      <dgm:spPr/>
      <dgm:t>
        <a:bodyPr/>
        <a:lstStyle/>
        <a:p>
          <a:endParaRPr lang="zh-TW" altLang="en-US"/>
        </a:p>
      </dgm:t>
    </dgm:pt>
    <dgm:pt modelId="{1839FAF6-20FF-4F91-84E2-2FDDB12A7F6B}" type="parTrans" cxnId="{058F3B56-846D-4824-A6D0-AFC2A6526EEA}">
      <dgm:prSet/>
      <dgm:spPr/>
      <dgm:t>
        <a:bodyPr/>
        <a:lstStyle/>
        <a:p>
          <a:endParaRPr lang="zh-TW" altLang="en-US"/>
        </a:p>
      </dgm:t>
    </dgm:pt>
    <dgm:pt modelId="{DF4F9CD2-C2DA-4DCE-A69F-E5D55BDF7B54}" type="pres">
      <dgm:prSet presAssocID="{86530BA4-46E3-4A49-B215-591A79E28016}" presName="linear" presStyleCnt="0">
        <dgm:presLayoutVars>
          <dgm:animLvl val="lvl"/>
          <dgm:resizeHandles val="exact"/>
        </dgm:presLayoutVars>
      </dgm:prSet>
      <dgm:spPr/>
      <dgm:t>
        <a:bodyPr/>
        <a:lstStyle/>
        <a:p>
          <a:endParaRPr lang="zh-TW" altLang="en-US"/>
        </a:p>
      </dgm:t>
    </dgm:pt>
    <dgm:pt modelId="{D116BD8C-A18B-42F0-9CFF-0644E3E9283F}" type="pres">
      <dgm:prSet presAssocID="{42C717C2-FF1A-4DD7-B2EF-A22BDA65DB14}" presName="parentText" presStyleLbl="node1" presStyleIdx="0" presStyleCnt="3" custLinFactNeighborX="-442" custLinFactNeighborY="-7821">
        <dgm:presLayoutVars>
          <dgm:chMax val="0"/>
          <dgm:bulletEnabled val="1"/>
        </dgm:presLayoutVars>
      </dgm:prSet>
      <dgm:spPr/>
      <dgm:t>
        <a:bodyPr/>
        <a:lstStyle/>
        <a:p>
          <a:endParaRPr lang="zh-TW" altLang="en-US"/>
        </a:p>
      </dgm:t>
    </dgm:pt>
    <dgm:pt modelId="{73C9743A-7E25-4985-AF92-5F20D25DA47F}" type="pres">
      <dgm:prSet presAssocID="{42C717C2-FF1A-4DD7-B2EF-A22BDA65DB14}" presName="childText" presStyleLbl="revTx" presStyleIdx="0" presStyleCnt="3">
        <dgm:presLayoutVars>
          <dgm:bulletEnabled val="1"/>
        </dgm:presLayoutVars>
      </dgm:prSet>
      <dgm:spPr/>
      <dgm:t>
        <a:bodyPr/>
        <a:lstStyle/>
        <a:p>
          <a:endParaRPr lang="zh-TW" altLang="en-US"/>
        </a:p>
      </dgm:t>
    </dgm:pt>
    <dgm:pt modelId="{61AB999C-D176-4939-B2FB-9AA0B6F55D0F}" type="pres">
      <dgm:prSet presAssocID="{523D3755-A10E-4E9D-85CC-DB7254B3F681}" presName="parentText" presStyleLbl="node1" presStyleIdx="1" presStyleCnt="3">
        <dgm:presLayoutVars>
          <dgm:chMax val="0"/>
          <dgm:bulletEnabled val="1"/>
        </dgm:presLayoutVars>
      </dgm:prSet>
      <dgm:spPr/>
      <dgm:t>
        <a:bodyPr/>
        <a:lstStyle/>
        <a:p>
          <a:endParaRPr lang="zh-TW" altLang="en-US"/>
        </a:p>
      </dgm:t>
    </dgm:pt>
    <dgm:pt modelId="{4A9917CE-055A-4058-A1C1-887B9B0F90DE}" type="pres">
      <dgm:prSet presAssocID="{523D3755-A10E-4E9D-85CC-DB7254B3F681}" presName="childText" presStyleLbl="revTx" presStyleIdx="1" presStyleCnt="3">
        <dgm:presLayoutVars>
          <dgm:bulletEnabled val="1"/>
        </dgm:presLayoutVars>
      </dgm:prSet>
      <dgm:spPr/>
      <dgm:t>
        <a:bodyPr/>
        <a:lstStyle/>
        <a:p>
          <a:endParaRPr lang="zh-TW" altLang="en-US"/>
        </a:p>
      </dgm:t>
    </dgm:pt>
    <dgm:pt modelId="{03A3536C-C272-4F07-8157-FF67CBDA6275}" type="pres">
      <dgm:prSet presAssocID="{BB2ADDE3-959E-494A-910D-EC42F3CE88FC}" presName="parentText" presStyleLbl="node1" presStyleIdx="2" presStyleCnt="3">
        <dgm:presLayoutVars>
          <dgm:chMax val="0"/>
          <dgm:bulletEnabled val="1"/>
        </dgm:presLayoutVars>
      </dgm:prSet>
      <dgm:spPr/>
      <dgm:t>
        <a:bodyPr/>
        <a:lstStyle/>
        <a:p>
          <a:endParaRPr lang="zh-TW" altLang="en-US"/>
        </a:p>
      </dgm:t>
    </dgm:pt>
    <dgm:pt modelId="{ECAEA49A-D905-45C8-89D4-A595F7C9251E}" type="pres">
      <dgm:prSet presAssocID="{BB2ADDE3-959E-494A-910D-EC42F3CE88FC}" presName="childText" presStyleLbl="revTx" presStyleIdx="2" presStyleCnt="3">
        <dgm:presLayoutVars>
          <dgm:bulletEnabled val="1"/>
        </dgm:presLayoutVars>
      </dgm:prSet>
      <dgm:spPr/>
      <dgm:t>
        <a:bodyPr/>
        <a:lstStyle/>
        <a:p>
          <a:endParaRPr lang="zh-TW" altLang="en-US"/>
        </a:p>
      </dgm:t>
    </dgm:pt>
  </dgm:ptLst>
  <dgm:cxnLst>
    <dgm:cxn modelId="{BE425304-D7C4-46EA-9770-AD13D61AF5C8}" type="presOf" srcId="{7AA87167-9481-4026-8342-8AD6EBF162DD}" destId="{4A9917CE-055A-4058-A1C1-887B9B0F90DE}" srcOrd="0" destOrd="1" presId="urn:microsoft.com/office/officeart/2005/8/layout/vList2"/>
    <dgm:cxn modelId="{B806C4A4-573E-4199-92D7-FDDCA0D83C76}" srcId="{86530BA4-46E3-4A49-B215-591A79E28016}" destId="{42C717C2-FF1A-4DD7-B2EF-A22BDA65DB14}" srcOrd="0" destOrd="0" parTransId="{6F5ABA27-BF44-48E8-ADF0-286B4E2C7E77}" sibTransId="{C464EBAB-B41D-4FDA-9003-86365D31EB05}"/>
    <dgm:cxn modelId="{F04E0B2C-0ABF-421C-BDC9-F3DBF6C34D75}" srcId="{BB2ADDE3-959E-494A-910D-EC42F3CE88FC}" destId="{2D251405-F25D-47A1-B422-A753B313BC49}" srcOrd="0" destOrd="0" parTransId="{43C94EA4-6F0D-41F9-904E-545D06E07943}" sibTransId="{8ECC20A0-0280-4FDC-A0C3-14CB2B5D789A}"/>
    <dgm:cxn modelId="{3EA000FA-1DCC-421F-844B-4AB4DAC32C1F}" srcId="{42C717C2-FF1A-4DD7-B2EF-A22BDA65DB14}" destId="{478BF143-6F53-49D5-BD3E-C7FB92E0E32D}" srcOrd="1" destOrd="0" parTransId="{F8AE70A9-2348-48A0-9748-32AE8F4C8D57}" sibTransId="{22397AF0-05AD-4555-AA0A-9524176BD486}"/>
    <dgm:cxn modelId="{6397760B-675A-4DBB-BFFE-59066A3832CA}" type="presOf" srcId="{BB2ADDE3-959E-494A-910D-EC42F3CE88FC}" destId="{03A3536C-C272-4F07-8157-FF67CBDA6275}" srcOrd="0" destOrd="0" presId="urn:microsoft.com/office/officeart/2005/8/layout/vList2"/>
    <dgm:cxn modelId="{0D744332-BCED-4079-8B73-A8D7EC2331A3}" type="presOf" srcId="{EA757069-6D61-4C4E-8C0C-7A3CA48B0B3D}" destId="{ECAEA49A-D905-45C8-89D4-A595F7C9251E}" srcOrd="0" destOrd="1" presId="urn:microsoft.com/office/officeart/2005/8/layout/vList2"/>
    <dgm:cxn modelId="{6BE4BB4F-FFB0-4537-BF17-7B7D5AF3FFE9}" srcId="{523D3755-A10E-4E9D-85CC-DB7254B3F681}" destId="{0EA01461-8298-4A04-B0C0-C287E1255A48}" srcOrd="0" destOrd="0" parTransId="{6F7A87BB-C28E-4101-A461-8B83E5510CAF}" sibTransId="{4C3CEB5B-1FAF-4B91-A2C4-80E765484CF3}"/>
    <dgm:cxn modelId="{FA639953-6773-4310-8586-DF2DE16601FF}" srcId="{86530BA4-46E3-4A49-B215-591A79E28016}" destId="{BB2ADDE3-959E-494A-910D-EC42F3CE88FC}" srcOrd="2" destOrd="0" parTransId="{4F2B14B5-5320-4DC5-A326-211055F97332}" sibTransId="{23F841AF-6C7A-4BE4-9304-7859186D6F1D}"/>
    <dgm:cxn modelId="{E815CB33-35AA-4D1F-9730-583790640266}" type="presOf" srcId="{42C717C2-FF1A-4DD7-B2EF-A22BDA65DB14}" destId="{D116BD8C-A18B-42F0-9CFF-0644E3E9283F}" srcOrd="0" destOrd="0" presId="urn:microsoft.com/office/officeart/2005/8/layout/vList2"/>
    <dgm:cxn modelId="{0CF18CFD-3422-416E-9B52-F0C9993C7397}" srcId="{BB2ADDE3-959E-494A-910D-EC42F3CE88FC}" destId="{EA757069-6D61-4C4E-8C0C-7A3CA48B0B3D}" srcOrd="1" destOrd="0" parTransId="{49C564D6-6233-471D-BB18-0BDA829BE58E}" sibTransId="{431E96CA-3159-463E-A8F1-4790B9D88B73}"/>
    <dgm:cxn modelId="{75EFFAA1-30CD-4F92-BE6D-2D112D2B9AE0}" srcId="{86530BA4-46E3-4A49-B215-591A79E28016}" destId="{523D3755-A10E-4E9D-85CC-DB7254B3F681}" srcOrd="1" destOrd="0" parTransId="{D2F0F551-E3F8-4FB8-B91C-D5507C2208AD}" sibTransId="{3A19E412-78DF-4835-B38D-BE7DFE5647E5}"/>
    <dgm:cxn modelId="{FC5101AC-403A-42E9-B378-AD5FE172216E}" type="presOf" srcId="{0EA01461-8298-4A04-B0C0-C287E1255A48}" destId="{4A9917CE-055A-4058-A1C1-887B9B0F90DE}" srcOrd="0" destOrd="0" presId="urn:microsoft.com/office/officeart/2005/8/layout/vList2"/>
    <dgm:cxn modelId="{058F3B56-846D-4824-A6D0-AFC2A6526EEA}" srcId="{523D3755-A10E-4E9D-85CC-DB7254B3F681}" destId="{7AA87167-9481-4026-8342-8AD6EBF162DD}" srcOrd="1" destOrd="0" parTransId="{1839FAF6-20FF-4F91-84E2-2FDDB12A7F6B}" sibTransId="{69679A14-89E2-423E-A6D2-D43DC68012A7}"/>
    <dgm:cxn modelId="{DBCA5C2A-139A-4886-B98F-DEDC2527828A}" type="presOf" srcId="{86530BA4-46E3-4A49-B215-591A79E28016}" destId="{DF4F9CD2-C2DA-4DCE-A69F-E5D55BDF7B54}" srcOrd="0" destOrd="0" presId="urn:microsoft.com/office/officeart/2005/8/layout/vList2"/>
    <dgm:cxn modelId="{2F93890B-8C7E-41C6-848C-ED4222B69FBB}" type="presOf" srcId="{523D3755-A10E-4E9D-85CC-DB7254B3F681}" destId="{61AB999C-D176-4939-B2FB-9AA0B6F55D0F}" srcOrd="0" destOrd="0" presId="urn:microsoft.com/office/officeart/2005/8/layout/vList2"/>
    <dgm:cxn modelId="{EFCA1596-D9C6-413E-A8BF-9A10C35C9332}" type="presOf" srcId="{2D251405-F25D-47A1-B422-A753B313BC49}" destId="{ECAEA49A-D905-45C8-89D4-A595F7C9251E}" srcOrd="0" destOrd="0" presId="urn:microsoft.com/office/officeart/2005/8/layout/vList2"/>
    <dgm:cxn modelId="{1DAA334E-00B0-47C5-9668-6CD1125793EB}" type="presOf" srcId="{79A68562-5E81-4C5F-A4A2-886A6D8B9D4C}" destId="{73C9743A-7E25-4985-AF92-5F20D25DA47F}" srcOrd="0" destOrd="0" presId="urn:microsoft.com/office/officeart/2005/8/layout/vList2"/>
    <dgm:cxn modelId="{F199207F-DB57-4A8D-A86C-22E87E0C3BA3}" type="presOf" srcId="{478BF143-6F53-49D5-BD3E-C7FB92E0E32D}" destId="{73C9743A-7E25-4985-AF92-5F20D25DA47F}" srcOrd="0" destOrd="1" presId="urn:microsoft.com/office/officeart/2005/8/layout/vList2"/>
    <dgm:cxn modelId="{647750E1-23A4-4DBA-8934-561085491049}" srcId="{42C717C2-FF1A-4DD7-B2EF-A22BDA65DB14}" destId="{79A68562-5E81-4C5F-A4A2-886A6D8B9D4C}" srcOrd="0" destOrd="0" parTransId="{987EF4DD-D8ED-4C32-A970-1026C02CDBF9}" sibTransId="{3FC61114-8ECE-429C-B8B3-303198BBE103}"/>
    <dgm:cxn modelId="{BBF02328-75B8-4593-805E-4FE411B70A0F}" type="presParOf" srcId="{DF4F9CD2-C2DA-4DCE-A69F-E5D55BDF7B54}" destId="{D116BD8C-A18B-42F0-9CFF-0644E3E9283F}" srcOrd="0" destOrd="0" presId="urn:microsoft.com/office/officeart/2005/8/layout/vList2"/>
    <dgm:cxn modelId="{B42E76CA-EA09-4A6A-8CB5-38EA46E0F587}" type="presParOf" srcId="{DF4F9CD2-C2DA-4DCE-A69F-E5D55BDF7B54}" destId="{73C9743A-7E25-4985-AF92-5F20D25DA47F}" srcOrd="1" destOrd="0" presId="urn:microsoft.com/office/officeart/2005/8/layout/vList2"/>
    <dgm:cxn modelId="{356D2606-C63B-4EC7-AB78-3A311501A7DB}" type="presParOf" srcId="{DF4F9CD2-C2DA-4DCE-A69F-E5D55BDF7B54}" destId="{61AB999C-D176-4939-B2FB-9AA0B6F55D0F}" srcOrd="2" destOrd="0" presId="urn:microsoft.com/office/officeart/2005/8/layout/vList2"/>
    <dgm:cxn modelId="{1ABD2EFC-6846-46FD-9180-33B731BB0CDE}" type="presParOf" srcId="{DF4F9CD2-C2DA-4DCE-A69F-E5D55BDF7B54}" destId="{4A9917CE-055A-4058-A1C1-887B9B0F90DE}" srcOrd="3" destOrd="0" presId="urn:microsoft.com/office/officeart/2005/8/layout/vList2"/>
    <dgm:cxn modelId="{4D4021E3-CF3A-47A7-8D48-158F6BAC6845}" type="presParOf" srcId="{DF4F9CD2-C2DA-4DCE-A69F-E5D55BDF7B54}" destId="{03A3536C-C272-4F07-8157-FF67CBDA6275}" srcOrd="4" destOrd="0" presId="urn:microsoft.com/office/officeart/2005/8/layout/vList2"/>
    <dgm:cxn modelId="{A1073EC1-8FDA-45CC-AF05-CF0297A76627}" type="presParOf" srcId="{DF4F9CD2-C2DA-4DCE-A69F-E5D55BDF7B54}" destId="{ECAEA49A-D905-45C8-89D4-A595F7C9251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24FBFCF-F68E-43AE-8D50-5564323236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F5C08E2-CBA1-4CD5-9BF9-83298BA03F3D}">
      <dgm:prSet phldrT="[文字]" custT="1"/>
      <dgm:spPr>
        <a:solidFill>
          <a:srgbClr val="FFCC99">
            <a:alpha val="90000"/>
          </a:srgbClr>
        </a:solidFill>
      </dgm:spPr>
      <dgm:t>
        <a:bodyPr/>
        <a:lstStyle/>
        <a:p>
          <a:pPr>
            <a:lnSpc>
              <a:spcPts val="2400"/>
            </a:lnSpc>
          </a:pPr>
          <a:r>
            <a:rPr lang="zh-TW" altLang="en-US" sz="1800" dirty="0">
              <a:latin typeface="微軟正黑體" panose="020B0604030504040204" pitchFamily="34" charset="-120"/>
              <a:ea typeface="微軟正黑體" panose="020B0604030504040204" pitchFamily="34" charset="-120"/>
            </a:rPr>
            <a:t>降必修學分，調高選修學分</a:t>
          </a:r>
        </a:p>
      </dgm:t>
    </dgm:pt>
    <dgm:pt modelId="{71A2E639-651F-40AB-B208-F31589710F45}" type="parTrans" cxnId="{7EAF1DF1-283F-4ABD-B471-865E7B193062}">
      <dgm:prSet/>
      <dgm:spPr/>
      <dgm:t>
        <a:bodyPr/>
        <a:lstStyle/>
        <a:p>
          <a:endParaRPr lang="zh-TW" altLang="en-US" sz="1800"/>
        </a:p>
      </dgm:t>
    </dgm:pt>
    <dgm:pt modelId="{6E9CFC4C-E202-4034-99DE-DCE8454534FB}" type="sibTrans" cxnId="{7EAF1DF1-283F-4ABD-B471-865E7B193062}">
      <dgm:prSet/>
      <dgm:spPr/>
      <dgm:t>
        <a:bodyPr/>
        <a:lstStyle/>
        <a:p>
          <a:endParaRPr lang="zh-TW" altLang="en-US" sz="1800"/>
        </a:p>
      </dgm:t>
    </dgm:pt>
    <dgm:pt modelId="{91DE4D6A-232E-4083-9132-B32B67822060}">
      <dgm:prSet phldrT="[文字]" custT="1"/>
      <dgm:spPr>
        <a:solidFill>
          <a:srgbClr val="FF0000"/>
        </a:solidFill>
      </dgm:spPr>
      <dgm:t>
        <a:bodyPr vert="eaVert"/>
        <a:lstStyle/>
        <a:p>
          <a:r>
            <a:rPr lang="zh-TW" altLang="en-US" sz="3200" dirty="0">
              <a:latin typeface="微軟正黑體" panose="020B0604030504040204" pitchFamily="34" charset="-120"/>
              <a:ea typeface="微軟正黑體" panose="020B0604030504040204" pitchFamily="34" charset="-120"/>
            </a:rPr>
            <a:t>技  高</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高職</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15272878-2777-4D17-A300-1D685004D020}" type="parTrans" cxnId="{33BD6CB4-8EF3-41F6-AA66-8A1F05BB2BBB}">
      <dgm:prSet/>
      <dgm:spPr/>
      <dgm:t>
        <a:bodyPr/>
        <a:lstStyle/>
        <a:p>
          <a:endParaRPr lang="zh-TW" altLang="en-US" sz="1800"/>
        </a:p>
      </dgm:t>
    </dgm:pt>
    <dgm:pt modelId="{7E68AF46-FBB2-4548-A2FE-D72B44565327}" type="sibTrans" cxnId="{33BD6CB4-8EF3-41F6-AA66-8A1F05BB2BBB}">
      <dgm:prSet/>
      <dgm:spPr/>
      <dgm:t>
        <a:bodyPr/>
        <a:lstStyle/>
        <a:p>
          <a:endParaRPr lang="zh-TW" altLang="en-US" sz="1800"/>
        </a:p>
      </dgm:t>
    </dgm:pt>
    <dgm:pt modelId="{9FC51DE2-5AB9-4BA6-BD13-C4421B749828}">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新增</a:t>
          </a:r>
          <a:r>
            <a:rPr lang="en-US" altLang="zh-TW" sz="1800" dirty="0">
              <a:latin typeface="微軟正黑體" panose="020B0604030504040204" pitchFamily="34" charset="-120"/>
              <a:ea typeface="微軟正黑體" panose="020B0604030504040204" pitchFamily="34" charset="-120"/>
            </a:rPr>
            <a:t>15-30</a:t>
          </a:r>
          <a:r>
            <a:rPr lang="zh-TW" altLang="en-US" sz="1800" dirty="0">
              <a:latin typeface="微軟正黑體" panose="020B0604030504040204" pitchFamily="34" charset="-120"/>
              <a:ea typeface="微軟正黑體" panose="020B0604030504040204" pitchFamily="34" charset="-120"/>
            </a:rPr>
            <a:t>學分的實習課程</a:t>
          </a:r>
        </a:p>
      </dgm:t>
    </dgm:pt>
    <dgm:pt modelId="{22AC832C-4306-43F8-871B-BFC9071155C7}" type="parTrans" cxnId="{8108E9CA-6C57-453B-BA74-D3073199298D}">
      <dgm:prSet/>
      <dgm:spPr/>
      <dgm:t>
        <a:bodyPr/>
        <a:lstStyle/>
        <a:p>
          <a:endParaRPr lang="zh-TW" altLang="en-US" sz="1800"/>
        </a:p>
      </dgm:t>
    </dgm:pt>
    <dgm:pt modelId="{AA2E8874-6202-4C17-869B-E3D58A1CBE86}" type="sibTrans" cxnId="{8108E9CA-6C57-453B-BA74-D3073199298D}">
      <dgm:prSet/>
      <dgm:spPr/>
      <dgm:t>
        <a:bodyPr/>
        <a:lstStyle/>
        <a:p>
          <a:endParaRPr lang="zh-TW" altLang="en-US" sz="1800"/>
        </a:p>
      </dgm:t>
    </dgm:pt>
    <dgm:pt modelId="{5C8FB444-EFE3-4AFF-8414-A0DE84C68E1B}">
      <dgm:prSet phldrT="[文字]" custT="1"/>
      <dgm:spPr>
        <a:solidFill>
          <a:srgbClr val="FFCC99">
            <a:alpha val="90000"/>
          </a:srgbClr>
        </a:solidFill>
      </dgm:spPr>
      <dgm:t>
        <a:bodyPr/>
        <a:lstStyle/>
        <a:p>
          <a:pPr>
            <a:lnSpc>
              <a:spcPts val="2400"/>
            </a:lnSpc>
          </a:pPr>
          <a:r>
            <a:rPr lang="zh-TW" altLang="en-US" sz="1800" dirty="0">
              <a:latin typeface="微軟正黑體" panose="020B0604030504040204" pitchFamily="34" charset="-120"/>
              <a:ea typeface="微軟正黑體" panose="020B0604030504040204" pitchFamily="34" charset="-120"/>
            </a:rPr>
            <a:t>開設多種選修課程</a:t>
          </a:r>
        </a:p>
      </dgm:t>
    </dgm:pt>
    <dgm:pt modelId="{7E689F51-8816-4E06-BD91-1501B64F02B0}" type="parTrans" cxnId="{AEAB35F4-6B1A-485D-B9AD-03C51A464016}">
      <dgm:prSet/>
      <dgm:spPr/>
      <dgm:t>
        <a:bodyPr/>
        <a:lstStyle/>
        <a:p>
          <a:endParaRPr lang="zh-TW" altLang="en-US" sz="1800"/>
        </a:p>
      </dgm:t>
    </dgm:pt>
    <dgm:pt modelId="{78E9BC62-C4BC-4DE4-9C62-0D6B8C0FCBC5}" type="sibTrans" cxnId="{AEAB35F4-6B1A-485D-B9AD-03C51A464016}">
      <dgm:prSet/>
      <dgm:spPr/>
      <dgm:t>
        <a:bodyPr/>
        <a:lstStyle/>
        <a:p>
          <a:endParaRPr lang="zh-TW" altLang="en-US" sz="1800"/>
        </a:p>
      </dgm:t>
    </dgm:pt>
    <dgm:pt modelId="{727C39F8-E651-4721-A5D0-5BF5B4773A50}">
      <dgm:prSet phldrT="[文字]" custT="1"/>
      <dgm:spPr>
        <a:solidFill>
          <a:srgbClr val="FFCC99">
            <a:alpha val="90000"/>
          </a:srgbClr>
        </a:solidFill>
      </dgm:spPr>
      <dgm:t>
        <a:bodyPr/>
        <a:lstStyle/>
        <a:p>
          <a:pPr>
            <a:lnSpc>
              <a:spcPts val="2400"/>
            </a:lnSpc>
          </a:pPr>
          <a:r>
            <a:rPr lang="zh-TW" altLang="en-US" sz="1800" dirty="0">
              <a:latin typeface="微軟正黑體" panose="020B0604030504040204" pitchFamily="34" charset="-120"/>
              <a:ea typeface="微軟正黑體" panose="020B0604030504040204" pitchFamily="34" charset="-120"/>
            </a:rPr>
            <a:t>增加校訂必修</a:t>
          </a:r>
        </a:p>
      </dgm:t>
    </dgm:pt>
    <dgm:pt modelId="{E8CF3186-A609-4341-90FD-6267D93315F3}" type="parTrans" cxnId="{28493C14-0F1C-4D8E-8C81-D881508AA45D}">
      <dgm:prSet/>
      <dgm:spPr/>
      <dgm:t>
        <a:bodyPr/>
        <a:lstStyle/>
        <a:p>
          <a:endParaRPr lang="zh-TW" altLang="en-US" sz="1800"/>
        </a:p>
      </dgm:t>
    </dgm:pt>
    <dgm:pt modelId="{480FA7B3-6618-4DB6-853E-7DF0729BA04C}" type="sibTrans" cxnId="{28493C14-0F1C-4D8E-8C81-D881508AA45D}">
      <dgm:prSet/>
      <dgm:spPr/>
      <dgm:t>
        <a:bodyPr/>
        <a:lstStyle/>
        <a:p>
          <a:endParaRPr lang="zh-TW" altLang="en-US" sz="1800"/>
        </a:p>
      </dgm:t>
    </dgm:pt>
    <dgm:pt modelId="{98C693F4-F7E6-40DC-AD1A-2A51BFDEAA95}">
      <dgm:prSet phldrT="[文字]" custT="1"/>
      <dgm:spPr>
        <a:solidFill>
          <a:srgbClr val="FFCC99">
            <a:alpha val="90000"/>
          </a:srgbClr>
        </a:solidFill>
      </dgm:spPr>
      <dgm:t>
        <a:bodyPr/>
        <a:lstStyle/>
        <a:p>
          <a:pPr>
            <a:lnSpc>
              <a:spcPts val="2400"/>
            </a:lnSpc>
          </a:pPr>
          <a:r>
            <a:rPr lang="zh-TW" altLang="en-US" sz="1800" dirty="0">
              <a:latin typeface="微軟正黑體" panose="020B0604030504040204" pitchFamily="34" charset="-120"/>
              <a:ea typeface="微軟正黑體" panose="020B0604030504040204" pitchFamily="34" charset="-120"/>
            </a:rPr>
            <a:t>每週有</a:t>
          </a:r>
          <a:r>
            <a:rPr lang="en-US" altLang="zh-TW" sz="1800" dirty="0">
              <a:latin typeface="微軟正黑體" panose="020B0604030504040204" pitchFamily="34" charset="-120"/>
              <a:ea typeface="微軟正黑體" panose="020B0604030504040204" pitchFamily="34" charset="-120"/>
            </a:rPr>
            <a:t>2-3</a:t>
          </a:r>
          <a:r>
            <a:rPr lang="zh-TW" altLang="en-US" sz="1800" dirty="0">
              <a:latin typeface="微軟正黑體" panose="020B0604030504040204" pitchFamily="34" charset="-120"/>
              <a:ea typeface="微軟正黑體" panose="020B0604030504040204" pitchFamily="34" charset="-120"/>
            </a:rPr>
            <a:t>節彈性學習時間</a:t>
          </a:r>
        </a:p>
      </dgm:t>
    </dgm:pt>
    <dgm:pt modelId="{A35917DE-E7F6-43E3-912E-C24B2E23F793}" type="parTrans" cxnId="{8F9B2BF1-BCDE-412B-ABAB-9B4C324B4F4F}">
      <dgm:prSet/>
      <dgm:spPr/>
      <dgm:t>
        <a:bodyPr/>
        <a:lstStyle/>
        <a:p>
          <a:endParaRPr lang="zh-TW" altLang="en-US" sz="1800"/>
        </a:p>
      </dgm:t>
    </dgm:pt>
    <dgm:pt modelId="{358FC733-3416-4EC7-BBB9-55B647260133}" type="sibTrans" cxnId="{8F9B2BF1-BCDE-412B-ABAB-9B4C324B4F4F}">
      <dgm:prSet/>
      <dgm:spPr/>
      <dgm:t>
        <a:bodyPr/>
        <a:lstStyle/>
        <a:p>
          <a:endParaRPr lang="zh-TW" altLang="en-US" sz="1800"/>
        </a:p>
      </dgm:t>
    </dgm:pt>
    <dgm:pt modelId="{51A80594-E33B-480F-AA04-46B31976405F}">
      <dgm:prSet phldrT="[文字]" custT="1"/>
      <dgm:spPr/>
      <dgm:t>
        <a:bodyPr/>
        <a:lstStyle/>
        <a:p>
          <a:r>
            <a:rPr lang="zh-TW" altLang="en-US" sz="3200" dirty="0">
              <a:latin typeface="微軟正黑體" panose="020B0604030504040204" pitchFamily="34" charset="-120"/>
              <a:ea typeface="微軟正黑體" panose="020B0604030504040204" pitchFamily="34" charset="-120"/>
            </a:rPr>
            <a:t>普高</a:t>
          </a:r>
        </a:p>
      </dgm:t>
    </dgm:pt>
    <dgm:pt modelId="{6B8FE417-0882-41E2-9E36-7EF426F98031}" type="sibTrans" cxnId="{3983A4A9-770B-406E-896D-20D085A385D1}">
      <dgm:prSet/>
      <dgm:spPr/>
      <dgm:t>
        <a:bodyPr/>
        <a:lstStyle/>
        <a:p>
          <a:endParaRPr lang="zh-TW" altLang="en-US" sz="1800"/>
        </a:p>
      </dgm:t>
    </dgm:pt>
    <dgm:pt modelId="{F066A74E-A452-45F9-B8ED-45B75D22B009}" type="parTrans" cxnId="{3983A4A9-770B-406E-896D-20D085A385D1}">
      <dgm:prSet/>
      <dgm:spPr/>
      <dgm:t>
        <a:bodyPr/>
        <a:lstStyle/>
        <a:p>
          <a:endParaRPr lang="zh-TW" altLang="en-US" sz="1800"/>
        </a:p>
      </dgm:t>
    </dgm:pt>
    <dgm:pt modelId="{449AF44D-B91C-4B49-843B-84D361926707}">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開放多元選修課程</a:t>
          </a:r>
        </a:p>
      </dgm:t>
    </dgm:pt>
    <dgm:pt modelId="{75138B9C-90CF-48BB-83AD-3C5D305798E5}" type="parTrans" cxnId="{36FE969A-2918-43C1-A689-491B1B09572A}">
      <dgm:prSet/>
      <dgm:spPr/>
      <dgm:t>
        <a:bodyPr/>
        <a:lstStyle/>
        <a:p>
          <a:endParaRPr lang="zh-TW" altLang="en-US" sz="1800"/>
        </a:p>
      </dgm:t>
    </dgm:pt>
    <dgm:pt modelId="{E7BA65D9-6916-4401-BF49-5D2F600993CD}" type="sibTrans" cxnId="{36FE969A-2918-43C1-A689-491B1B09572A}">
      <dgm:prSet/>
      <dgm:spPr/>
      <dgm:t>
        <a:bodyPr/>
        <a:lstStyle/>
        <a:p>
          <a:endParaRPr lang="zh-TW" altLang="en-US" sz="1800"/>
        </a:p>
      </dgm:t>
    </dgm:pt>
    <dgm:pt modelId="{719C1714-2CCB-4F8E-8650-B1294B27A74A}">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實習科目新增技能領域實習課程</a:t>
          </a:r>
        </a:p>
      </dgm:t>
    </dgm:pt>
    <dgm:pt modelId="{03F5ABF2-4233-44B2-B5B4-6575F731136D}" type="parTrans" cxnId="{82AC273A-33B5-4D73-A29A-A1AB86E64E16}">
      <dgm:prSet/>
      <dgm:spPr/>
      <dgm:t>
        <a:bodyPr/>
        <a:lstStyle/>
        <a:p>
          <a:endParaRPr lang="zh-TW" altLang="en-US" sz="1800"/>
        </a:p>
      </dgm:t>
    </dgm:pt>
    <dgm:pt modelId="{AFE30F32-EE85-476D-929C-60EA41D27F7F}" type="sibTrans" cxnId="{82AC273A-33B5-4D73-A29A-A1AB86E64E16}">
      <dgm:prSet/>
      <dgm:spPr/>
      <dgm:t>
        <a:bodyPr/>
        <a:lstStyle/>
        <a:p>
          <a:endParaRPr lang="zh-TW" altLang="en-US" sz="1800"/>
        </a:p>
      </dgm:t>
    </dgm:pt>
    <dgm:pt modelId="{66AF31A2-06D2-4E71-851A-9233DE1E3CCF}">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增加彈性學習時間</a:t>
          </a:r>
        </a:p>
      </dgm:t>
    </dgm:pt>
    <dgm:pt modelId="{A126F049-7C7E-4B3B-91D1-0C82BBDD667E}" type="parTrans" cxnId="{3DE5A948-A37C-4AAB-9E61-B8F07081BED5}">
      <dgm:prSet/>
      <dgm:spPr/>
      <dgm:t>
        <a:bodyPr/>
        <a:lstStyle/>
        <a:p>
          <a:endParaRPr lang="zh-TW" altLang="en-US" sz="1800"/>
        </a:p>
      </dgm:t>
    </dgm:pt>
    <dgm:pt modelId="{06AF707A-F1AA-48A2-B51C-7C0E8770BCCB}" type="sibTrans" cxnId="{3DE5A948-A37C-4AAB-9E61-B8F07081BED5}">
      <dgm:prSet/>
      <dgm:spPr/>
      <dgm:t>
        <a:bodyPr/>
        <a:lstStyle/>
        <a:p>
          <a:endParaRPr lang="zh-TW" altLang="en-US" sz="1800"/>
        </a:p>
      </dgm:t>
    </dgm:pt>
    <dgm:pt modelId="{F83334DD-2AE4-4E80-B14B-40A7FE398344}" type="pres">
      <dgm:prSet presAssocID="{824FBFCF-F68E-43AE-8D50-5564323236AA}" presName="Name0" presStyleCnt="0">
        <dgm:presLayoutVars>
          <dgm:dir/>
          <dgm:animLvl val="lvl"/>
          <dgm:resizeHandles val="exact"/>
        </dgm:presLayoutVars>
      </dgm:prSet>
      <dgm:spPr/>
      <dgm:t>
        <a:bodyPr/>
        <a:lstStyle/>
        <a:p>
          <a:endParaRPr lang="zh-TW" altLang="en-US"/>
        </a:p>
      </dgm:t>
    </dgm:pt>
    <dgm:pt modelId="{CC54FB5D-F395-4E27-BD5E-0147F5B1BDE7}" type="pres">
      <dgm:prSet presAssocID="{51A80594-E33B-480F-AA04-46B31976405F}" presName="linNode" presStyleCnt="0"/>
      <dgm:spPr/>
    </dgm:pt>
    <dgm:pt modelId="{2C0174EA-BE44-46C7-9F45-4C460D2AE35A}" type="pres">
      <dgm:prSet presAssocID="{51A80594-E33B-480F-AA04-46B31976405F}" presName="parentText" presStyleLbl="node1" presStyleIdx="0" presStyleCnt="2" custScaleX="45294">
        <dgm:presLayoutVars>
          <dgm:chMax val="1"/>
          <dgm:bulletEnabled val="1"/>
        </dgm:presLayoutVars>
      </dgm:prSet>
      <dgm:spPr/>
      <dgm:t>
        <a:bodyPr/>
        <a:lstStyle/>
        <a:p>
          <a:endParaRPr lang="zh-TW" altLang="en-US"/>
        </a:p>
      </dgm:t>
    </dgm:pt>
    <dgm:pt modelId="{BE62B44D-1CF3-44D2-8258-A1FF2A81B162}" type="pres">
      <dgm:prSet presAssocID="{51A80594-E33B-480F-AA04-46B31976405F}" presName="descendantText" presStyleLbl="alignAccFollowNode1" presStyleIdx="0" presStyleCnt="2" custScaleX="209800" custScaleY="125006">
        <dgm:presLayoutVars>
          <dgm:bulletEnabled val="1"/>
        </dgm:presLayoutVars>
      </dgm:prSet>
      <dgm:spPr/>
      <dgm:t>
        <a:bodyPr/>
        <a:lstStyle/>
        <a:p>
          <a:endParaRPr lang="zh-TW" altLang="en-US"/>
        </a:p>
      </dgm:t>
    </dgm:pt>
    <dgm:pt modelId="{A97D0E0A-9C72-4AB3-BD4D-C06295E38A25}" type="pres">
      <dgm:prSet presAssocID="{6B8FE417-0882-41E2-9E36-7EF426F98031}" presName="sp" presStyleCnt="0"/>
      <dgm:spPr/>
    </dgm:pt>
    <dgm:pt modelId="{B446A90D-1F8C-40CA-9C72-0D64D819F01D}" type="pres">
      <dgm:prSet presAssocID="{91DE4D6A-232E-4083-9132-B32B67822060}" presName="linNode" presStyleCnt="0"/>
      <dgm:spPr/>
    </dgm:pt>
    <dgm:pt modelId="{21705F11-8A62-4CC8-9E23-05276B236254}" type="pres">
      <dgm:prSet presAssocID="{91DE4D6A-232E-4083-9132-B32B67822060}" presName="parentText" presStyleLbl="node1" presStyleIdx="1" presStyleCnt="2" custScaleX="30105">
        <dgm:presLayoutVars>
          <dgm:chMax val="1"/>
          <dgm:bulletEnabled val="1"/>
        </dgm:presLayoutVars>
      </dgm:prSet>
      <dgm:spPr/>
      <dgm:t>
        <a:bodyPr/>
        <a:lstStyle/>
        <a:p>
          <a:endParaRPr lang="zh-TW" altLang="en-US"/>
        </a:p>
      </dgm:t>
    </dgm:pt>
    <dgm:pt modelId="{6FEF828C-376D-406C-92A1-BCB86178FAFD}" type="pres">
      <dgm:prSet presAssocID="{91DE4D6A-232E-4083-9132-B32B67822060}" presName="descendantText" presStyleLbl="alignAccFollowNode1" presStyleIdx="1" presStyleCnt="2" custScaleX="141667" custScaleY="120775">
        <dgm:presLayoutVars>
          <dgm:bulletEnabled val="1"/>
        </dgm:presLayoutVars>
      </dgm:prSet>
      <dgm:spPr/>
      <dgm:t>
        <a:bodyPr/>
        <a:lstStyle/>
        <a:p>
          <a:endParaRPr lang="zh-TW" altLang="en-US"/>
        </a:p>
      </dgm:t>
    </dgm:pt>
  </dgm:ptLst>
  <dgm:cxnLst>
    <dgm:cxn modelId="{C1D02D82-57A3-4E13-A4DC-31A551EA01C1}" type="presOf" srcId="{6F5C08E2-CBA1-4CD5-9BF9-83298BA03F3D}" destId="{BE62B44D-1CF3-44D2-8258-A1FF2A81B162}" srcOrd="0" destOrd="0" presId="urn:microsoft.com/office/officeart/2005/8/layout/vList5"/>
    <dgm:cxn modelId="{8108E9CA-6C57-453B-BA74-D3073199298D}" srcId="{91DE4D6A-232E-4083-9132-B32B67822060}" destId="{9FC51DE2-5AB9-4BA6-BD13-C4421B749828}" srcOrd="0" destOrd="0" parTransId="{22AC832C-4306-43F8-871B-BFC9071155C7}" sibTransId="{AA2E8874-6202-4C17-869B-E3D58A1CBE86}"/>
    <dgm:cxn modelId="{8F9B2BF1-BCDE-412B-ABAB-9B4C324B4F4F}" srcId="{51A80594-E33B-480F-AA04-46B31976405F}" destId="{98C693F4-F7E6-40DC-AD1A-2A51BFDEAA95}" srcOrd="3" destOrd="0" parTransId="{A35917DE-E7F6-43E3-912E-C24B2E23F793}" sibTransId="{358FC733-3416-4EC7-BBB9-55B647260133}"/>
    <dgm:cxn modelId="{82AC273A-33B5-4D73-A29A-A1AB86E64E16}" srcId="{91DE4D6A-232E-4083-9132-B32B67822060}" destId="{719C1714-2CCB-4F8E-8650-B1294B27A74A}" srcOrd="2" destOrd="0" parTransId="{03F5ABF2-4233-44B2-B5B4-6575F731136D}" sibTransId="{AFE30F32-EE85-476D-929C-60EA41D27F7F}"/>
    <dgm:cxn modelId="{E144678A-1548-4737-8043-23C00C813713}" type="presOf" srcId="{91DE4D6A-232E-4083-9132-B32B67822060}" destId="{21705F11-8A62-4CC8-9E23-05276B236254}" srcOrd="0" destOrd="0" presId="urn:microsoft.com/office/officeart/2005/8/layout/vList5"/>
    <dgm:cxn modelId="{4042012E-1DB7-4C28-816A-008E5205E557}" type="presOf" srcId="{51A80594-E33B-480F-AA04-46B31976405F}" destId="{2C0174EA-BE44-46C7-9F45-4C460D2AE35A}" srcOrd="0" destOrd="0" presId="urn:microsoft.com/office/officeart/2005/8/layout/vList5"/>
    <dgm:cxn modelId="{38F7554F-A5B9-4937-9BBD-D0DC046B108A}" type="presOf" srcId="{9FC51DE2-5AB9-4BA6-BD13-C4421B749828}" destId="{6FEF828C-376D-406C-92A1-BCB86178FAFD}" srcOrd="0" destOrd="0" presId="urn:microsoft.com/office/officeart/2005/8/layout/vList5"/>
    <dgm:cxn modelId="{F9F6C877-9DF8-4D6C-8655-BFC35309D4EC}" type="presOf" srcId="{727C39F8-E651-4721-A5D0-5BF5B4773A50}" destId="{BE62B44D-1CF3-44D2-8258-A1FF2A81B162}" srcOrd="0" destOrd="2" presId="urn:microsoft.com/office/officeart/2005/8/layout/vList5"/>
    <dgm:cxn modelId="{4004227C-A1D8-4B7A-8BCF-908E1A9DB142}" type="presOf" srcId="{824FBFCF-F68E-43AE-8D50-5564323236AA}" destId="{F83334DD-2AE4-4E80-B14B-40A7FE398344}" srcOrd="0" destOrd="0" presId="urn:microsoft.com/office/officeart/2005/8/layout/vList5"/>
    <dgm:cxn modelId="{33BD6CB4-8EF3-41F6-AA66-8A1F05BB2BBB}" srcId="{824FBFCF-F68E-43AE-8D50-5564323236AA}" destId="{91DE4D6A-232E-4083-9132-B32B67822060}" srcOrd="1" destOrd="0" parTransId="{15272878-2777-4D17-A300-1D685004D020}" sibTransId="{7E68AF46-FBB2-4548-A2FE-D72B44565327}"/>
    <dgm:cxn modelId="{306C0763-3769-4311-9BC3-33D073196F71}" type="presOf" srcId="{98C693F4-F7E6-40DC-AD1A-2A51BFDEAA95}" destId="{BE62B44D-1CF3-44D2-8258-A1FF2A81B162}" srcOrd="0" destOrd="3" presId="urn:microsoft.com/office/officeart/2005/8/layout/vList5"/>
    <dgm:cxn modelId="{3983A4A9-770B-406E-896D-20D085A385D1}" srcId="{824FBFCF-F68E-43AE-8D50-5564323236AA}" destId="{51A80594-E33B-480F-AA04-46B31976405F}" srcOrd="0" destOrd="0" parTransId="{F066A74E-A452-45F9-B8ED-45B75D22B009}" sibTransId="{6B8FE417-0882-41E2-9E36-7EF426F98031}"/>
    <dgm:cxn modelId="{28493C14-0F1C-4D8E-8C81-D881508AA45D}" srcId="{51A80594-E33B-480F-AA04-46B31976405F}" destId="{727C39F8-E651-4721-A5D0-5BF5B4773A50}" srcOrd="2" destOrd="0" parTransId="{E8CF3186-A609-4341-90FD-6267D93315F3}" sibTransId="{480FA7B3-6618-4DB6-853E-7DF0729BA04C}"/>
    <dgm:cxn modelId="{3DE5A948-A37C-4AAB-9E61-B8F07081BED5}" srcId="{91DE4D6A-232E-4083-9132-B32B67822060}" destId="{66AF31A2-06D2-4E71-851A-9233DE1E3CCF}" srcOrd="3" destOrd="0" parTransId="{A126F049-7C7E-4B3B-91D1-0C82BBDD667E}" sibTransId="{06AF707A-F1AA-48A2-B51C-7C0E8770BCCB}"/>
    <dgm:cxn modelId="{AEAB35F4-6B1A-485D-B9AD-03C51A464016}" srcId="{51A80594-E33B-480F-AA04-46B31976405F}" destId="{5C8FB444-EFE3-4AFF-8414-A0DE84C68E1B}" srcOrd="1" destOrd="0" parTransId="{7E689F51-8816-4E06-BD91-1501B64F02B0}" sibTransId="{78E9BC62-C4BC-4DE4-9C62-0D6B8C0FCBC5}"/>
    <dgm:cxn modelId="{4AE74369-C4BA-41F0-AA7F-2E4EBB2D3F0A}" type="presOf" srcId="{66AF31A2-06D2-4E71-851A-9233DE1E3CCF}" destId="{6FEF828C-376D-406C-92A1-BCB86178FAFD}" srcOrd="0" destOrd="3" presId="urn:microsoft.com/office/officeart/2005/8/layout/vList5"/>
    <dgm:cxn modelId="{36FE969A-2918-43C1-A689-491B1B09572A}" srcId="{91DE4D6A-232E-4083-9132-B32B67822060}" destId="{449AF44D-B91C-4B49-843B-84D361926707}" srcOrd="1" destOrd="0" parTransId="{75138B9C-90CF-48BB-83AD-3C5D305798E5}" sibTransId="{E7BA65D9-6916-4401-BF49-5D2F600993CD}"/>
    <dgm:cxn modelId="{742B23C1-E3DC-49B6-AF22-ED87D5A30E91}" type="presOf" srcId="{719C1714-2CCB-4F8E-8650-B1294B27A74A}" destId="{6FEF828C-376D-406C-92A1-BCB86178FAFD}" srcOrd="0" destOrd="2" presId="urn:microsoft.com/office/officeart/2005/8/layout/vList5"/>
    <dgm:cxn modelId="{0E7EB8A6-AE35-499D-95CE-B6AA8CEA4A2B}" type="presOf" srcId="{5C8FB444-EFE3-4AFF-8414-A0DE84C68E1B}" destId="{BE62B44D-1CF3-44D2-8258-A1FF2A81B162}" srcOrd="0" destOrd="1" presId="urn:microsoft.com/office/officeart/2005/8/layout/vList5"/>
    <dgm:cxn modelId="{BF591A1A-002A-4075-BB02-6CA3C7F2BD53}" type="presOf" srcId="{449AF44D-B91C-4B49-843B-84D361926707}" destId="{6FEF828C-376D-406C-92A1-BCB86178FAFD}" srcOrd="0" destOrd="1" presId="urn:microsoft.com/office/officeart/2005/8/layout/vList5"/>
    <dgm:cxn modelId="{7EAF1DF1-283F-4ABD-B471-865E7B193062}" srcId="{51A80594-E33B-480F-AA04-46B31976405F}" destId="{6F5C08E2-CBA1-4CD5-9BF9-83298BA03F3D}" srcOrd="0" destOrd="0" parTransId="{71A2E639-651F-40AB-B208-F31589710F45}" sibTransId="{6E9CFC4C-E202-4034-99DE-DCE8454534FB}"/>
    <dgm:cxn modelId="{82A46C4D-9357-4FBA-A671-384A20D5F45F}" type="presParOf" srcId="{F83334DD-2AE4-4E80-B14B-40A7FE398344}" destId="{CC54FB5D-F395-4E27-BD5E-0147F5B1BDE7}" srcOrd="0" destOrd="0" presId="urn:microsoft.com/office/officeart/2005/8/layout/vList5"/>
    <dgm:cxn modelId="{273D8217-9794-4875-BB9C-DA1B669D7AFB}" type="presParOf" srcId="{CC54FB5D-F395-4E27-BD5E-0147F5B1BDE7}" destId="{2C0174EA-BE44-46C7-9F45-4C460D2AE35A}" srcOrd="0" destOrd="0" presId="urn:microsoft.com/office/officeart/2005/8/layout/vList5"/>
    <dgm:cxn modelId="{A324001A-D09E-4395-A5EE-A18DE806AC69}" type="presParOf" srcId="{CC54FB5D-F395-4E27-BD5E-0147F5B1BDE7}" destId="{BE62B44D-1CF3-44D2-8258-A1FF2A81B162}" srcOrd="1" destOrd="0" presId="urn:microsoft.com/office/officeart/2005/8/layout/vList5"/>
    <dgm:cxn modelId="{1D8E7707-5EC9-4852-A94C-6DC124CFC41D}" type="presParOf" srcId="{F83334DD-2AE4-4E80-B14B-40A7FE398344}" destId="{A97D0E0A-9C72-4AB3-BD4D-C06295E38A25}" srcOrd="1" destOrd="0" presId="urn:microsoft.com/office/officeart/2005/8/layout/vList5"/>
    <dgm:cxn modelId="{9137E6A9-8032-4E28-8F45-AE0AE63A8556}" type="presParOf" srcId="{F83334DD-2AE4-4E80-B14B-40A7FE398344}" destId="{B446A90D-1F8C-40CA-9C72-0D64D819F01D}" srcOrd="2" destOrd="0" presId="urn:microsoft.com/office/officeart/2005/8/layout/vList5"/>
    <dgm:cxn modelId="{7EBD2025-BDF9-4130-A78C-48AB809F8262}" type="presParOf" srcId="{B446A90D-1F8C-40CA-9C72-0D64D819F01D}" destId="{21705F11-8A62-4CC8-9E23-05276B236254}" srcOrd="0" destOrd="0" presId="urn:microsoft.com/office/officeart/2005/8/layout/vList5"/>
    <dgm:cxn modelId="{2219C86E-A62C-4949-917C-49CA3B252EED}" type="presParOf" srcId="{B446A90D-1F8C-40CA-9C72-0D64D819F01D}" destId="{6FEF828C-376D-406C-92A1-BCB86178FAF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24FBFCF-F68E-43AE-8D50-5564323236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F5C08E2-CBA1-4CD5-9BF9-83298BA03F3D}">
      <dgm:prSet phldrT="[文字]" custT="1"/>
      <dgm:spPr>
        <a:solidFill>
          <a:srgbClr val="FFCC99">
            <a:alpha val="90000"/>
          </a:srgbClr>
        </a:solidFill>
      </dgm:spPr>
      <dgm:t>
        <a:bodyPr/>
        <a:lstStyle/>
        <a:p>
          <a:pPr>
            <a:lnSpc>
              <a:spcPts val="2200"/>
            </a:lnSpc>
          </a:pPr>
          <a:r>
            <a:rPr lang="zh-TW" altLang="en-US" sz="1800" dirty="0">
              <a:latin typeface="微軟正黑體" panose="020B0604030504040204" pitchFamily="34" charset="-120"/>
              <a:ea typeface="微軟正黑體" panose="020B0604030504040204" pitchFamily="34" charset="-120"/>
            </a:rPr>
            <a:t>繁星推薦、申請入學時程延後</a:t>
          </a:r>
        </a:p>
      </dgm:t>
    </dgm:pt>
    <dgm:pt modelId="{71A2E639-651F-40AB-B208-F31589710F45}" type="parTrans" cxnId="{7EAF1DF1-283F-4ABD-B471-865E7B193062}">
      <dgm:prSet/>
      <dgm:spPr/>
      <dgm:t>
        <a:bodyPr/>
        <a:lstStyle/>
        <a:p>
          <a:endParaRPr lang="zh-TW" altLang="en-US" sz="1800"/>
        </a:p>
      </dgm:t>
    </dgm:pt>
    <dgm:pt modelId="{6E9CFC4C-E202-4034-99DE-DCE8454534FB}" type="sibTrans" cxnId="{7EAF1DF1-283F-4ABD-B471-865E7B193062}">
      <dgm:prSet/>
      <dgm:spPr/>
      <dgm:t>
        <a:bodyPr/>
        <a:lstStyle/>
        <a:p>
          <a:endParaRPr lang="zh-TW" altLang="en-US" sz="1800"/>
        </a:p>
      </dgm:t>
    </dgm:pt>
    <dgm:pt modelId="{91DE4D6A-232E-4083-9132-B32B67822060}">
      <dgm:prSet phldrT="[文字]" custT="1"/>
      <dgm:spPr>
        <a:solidFill>
          <a:srgbClr val="FF0000"/>
        </a:solidFill>
      </dgm:spPr>
      <dgm:t>
        <a:bodyPr/>
        <a:lstStyle/>
        <a:p>
          <a:pPr>
            <a:lnSpc>
              <a:spcPts val="3200"/>
            </a:lnSpc>
          </a:pPr>
          <a:r>
            <a:rPr lang="zh-TW" altLang="en-US" sz="2800" dirty="0">
              <a:latin typeface="微軟正黑體" panose="020B0604030504040204" pitchFamily="34" charset="-120"/>
              <a:ea typeface="微軟正黑體" panose="020B0604030504040204" pitchFamily="34" charset="-120"/>
            </a:rPr>
            <a:t>技專院校</a:t>
          </a:r>
        </a:p>
      </dgm:t>
    </dgm:pt>
    <dgm:pt modelId="{15272878-2777-4D17-A300-1D685004D020}" type="parTrans" cxnId="{33BD6CB4-8EF3-41F6-AA66-8A1F05BB2BBB}">
      <dgm:prSet/>
      <dgm:spPr/>
      <dgm:t>
        <a:bodyPr/>
        <a:lstStyle/>
        <a:p>
          <a:endParaRPr lang="zh-TW" altLang="en-US" sz="1800"/>
        </a:p>
      </dgm:t>
    </dgm:pt>
    <dgm:pt modelId="{7E68AF46-FBB2-4548-A2FE-D72B44565327}" type="sibTrans" cxnId="{33BD6CB4-8EF3-41F6-AA66-8A1F05BB2BBB}">
      <dgm:prSet/>
      <dgm:spPr/>
      <dgm:t>
        <a:bodyPr/>
        <a:lstStyle/>
        <a:p>
          <a:endParaRPr lang="zh-TW" altLang="en-US" sz="1800"/>
        </a:p>
      </dgm:t>
    </dgm:pt>
    <dgm:pt modelId="{9FC51DE2-5AB9-4BA6-BD13-C4421B749828}">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考科調整</a:t>
          </a:r>
        </a:p>
      </dgm:t>
    </dgm:pt>
    <dgm:pt modelId="{22AC832C-4306-43F8-871B-BFC9071155C7}" type="parTrans" cxnId="{8108E9CA-6C57-453B-BA74-D3073199298D}">
      <dgm:prSet/>
      <dgm:spPr/>
      <dgm:t>
        <a:bodyPr/>
        <a:lstStyle/>
        <a:p>
          <a:endParaRPr lang="zh-TW" altLang="en-US" sz="1800"/>
        </a:p>
      </dgm:t>
    </dgm:pt>
    <dgm:pt modelId="{AA2E8874-6202-4C17-869B-E3D58A1CBE86}" type="sibTrans" cxnId="{8108E9CA-6C57-453B-BA74-D3073199298D}">
      <dgm:prSet/>
      <dgm:spPr/>
      <dgm:t>
        <a:bodyPr/>
        <a:lstStyle/>
        <a:p>
          <a:endParaRPr lang="zh-TW" altLang="en-US" sz="1800"/>
        </a:p>
      </dgm:t>
    </dgm:pt>
    <dgm:pt modelId="{5C8FB444-EFE3-4AFF-8414-A0DE84C68E1B}">
      <dgm:prSet phldrT="[文字]" custT="1"/>
      <dgm:spPr>
        <a:solidFill>
          <a:srgbClr val="FFCC99">
            <a:alpha val="90000"/>
          </a:srgbClr>
        </a:solidFill>
      </dgm:spPr>
      <dgm:t>
        <a:bodyPr/>
        <a:lstStyle/>
        <a:p>
          <a:pPr>
            <a:lnSpc>
              <a:spcPts val="2200"/>
            </a:lnSpc>
          </a:pPr>
          <a:r>
            <a:rPr lang="zh-TW" altLang="en-US" sz="1800" dirty="0">
              <a:latin typeface="微軟正黑體" panose="020B0604030504040204" pitchFamily="34" charset="-120"/>
              <a:ea typeface="微軟正黑體" panose="020B0604030504040204" pitchFamily="34" charset="-120"/>
            </a:rPr>
            <a:t>減少採計的考科</a:t>
          </a:r>
        </a:p>
      </dgm:t>
    </dgm:pt>
    <dgm:pt modelId="{7E689F51-8816-4E06-BD91-1501B64F02B0}" type="parTrans" cxnId="{AEAB35F4-6B1A-485D-B9AD-03C51A464016}">
      <dgm:prSet/>
      <dgm:spPr/>
      <dgm:t>
        <a:bodyPr/>
        <a:lstStyle/>
        <a:p>
          <a:endParaRPr lang="zh-TW" altLang="en-US" sz="1800"/>
        </a:p>
      </dgm:t>
    </dgm:pt>
    <dgm:pt modelId="{78E9BC62-C4BC-4DE4-9C62-0D6B8C0FCBC5}" type="sibTrans" cxnId="{AEAB35F4-6B1A-485D-B9AD-03C51A464016}">
      <dgm:prSet/>
      <dgm:spPr/>
      <dgm:t>
        <a:bodyPr/>
        <a:lstStyle/>
        <a:p>
          <a:endParaRPr lang="zh-TW" altLang="en-US" sz="1800"/>
        </a:p>
      </dgm:t>
    </dgm:pt>
    <dgm:pt modelId="{727C39F8-E651-4721-A5D0-5BF5B4773A50}">
      <dgm:prSet phldrT="[文字]" custT="1"/>
      <dgm:spPr>
        <a:solidFill>
          <a:srgbClr val="FFCC99">
            <a:alpha val="90000"/>
          </a:srgbClr>
        </a:solidFill>
      </dgm:spPr>
      <dgm:t>
        <a:bodyPr/>
        <a:lstStyle/>
        <a:p>
          <a:pPr>
            <a:lnSpc>
              <a:spcPts val="2200"/>
            </a:lnSpc>
          </a:pPr>
          <a:r>
            <a:rPr lang="zh-TW" altLang="en-US" sz="1800" dirty="0">
              <a:latin typeface="微軟正黑體" panose="020B0604030504040204" pitchFamily="34" charset="-120"/>
              <a:ea typeface="微軟正黑體" panose="020B0604030504040204" pitchFamily="34" charset="-120"/>
            </a:rPr>
            <a:t>學測與分科測驗將考選擇題與非選題的混合題型</a:t>
          </a:r>
        </a:p>
      </dgm:t>
    </dgm:pt>
    <dgm:pt modelId="{E8CF3186-A609-4341-90FD-6267D93315F3}" type="parTrans" cxnId="{28493C14-0F1C-4D8E-8C81-D881508AA45D}">
      <dgm:prSet/>
      <dgm:spPr/>
      <dgm:t>
        <a:bodyPr/>
        <a:lstStyle/>
        <a:p>
          <a:endParaRPr lang="zh-TW" altLang="en-US" sz="1800"/>
        </a:p>
      </dgm:t>
    </dgm:pt>
    <dgm:pt modelId="{480FA7B3-6618-4DB6-853E-7DF0729BA04C}" type="sibTrans" cxnId="{28493C14-0F1C-4D8E-8C81-D881508AA45D}">
      <dgm:prSet/>
      <dgm:spPr/>
      <dgm:t>
        <a:bodyPr/>
        <a:lstStyle/>
        <a:p>
          <a:endParaRPr lang="zh-TW" altLang="en-US" sz="1800"/>
        </a:p>
      </dgm:t>
    </dgm:pt>
    <dgm:pt modelId="{98C693F4-F7E6-40DC-AD1A-2A51BFDEAA95}">
      <dgm:prSet phldrT="[文字]" custT="1"/>
      <dgm:spPr>
        <a:solidFill>
          <a:srgbClr val="FFCC99">
            <a:alpha val="90000"/>
          </a:srgbClr>
        </a:solidFill>
      </dgm:spPr>
      <dgm:t>
        <a:bodyPr/>
        <a:lstStyle/>
        <a:p>
          <a:pPr>
            <a:lnSpc>
              <a:spcPts val="2200"/>
            </a:lnSpc>
          </a:pPr>
          <a:r>
            <a:rPr lang="zh-TW" altLang="en-US" sz="1800" dirty="0">
              <a:latin typeface="微軟正黑體" panose="020B0604030504040204" pitchFamily="34" charset="-120"/>
              <a:ea typeface="微軟正黑體" panose="020B0604030504040204" pitchFamily="34" charset="-120"/>
            </a:rPr>
            <a:t>採計</a:t>
          </a:r>
          <a:r>
            <a:rPr lang="zh-TW" altLang="en-US" sz="1800" b="1" dirty="0">
              <a:solidFill>
                <a:srgbClr val="FF0000"/>
              </a:solidFill>
              <a:latin typeface="微軟正黑體" panose="020B0604030504040204" pitchFamily="34" charset="-120"/>
              <a:ea typeface="微軟正黑體" panose="020B0604030504040204" pitchFamily="34" charset="-120"/>
            </a:rPr>
            <a:t>學習歷程檔案</a:t>
          </a:r>
        </a:p>
      </dgm:t>
    </dgm:pt>
    <dgm:pt modelId="{A35917DE-E7F6-43E3-912E-C24B2E23F793}" type="parTrans" cxnId="{8F9B2BF1-BCDE-412B-ABAB-9B4C324B4F4F}">
      <dgm:prSet/>
      <dgm:spPr/>
      <dgm:t>
        <a:bodyPr/>
        <a:lstStyle/>
        <a:p>
          <a:endParaRPr lang="zh-TW" altLang="en-US" sz="1800"/>
        </a:p>
      </dgm:t>
    </dgm:pt>
    <dgm:pt modelId="{358FC733-3416-4EC7-BBB9-55B647260133}" type="sibTrans" cxnId="{8F9B2BF1-BCDE-412B-ABAB-9B4C324B4F4F}">
      <dgm:prSet/>
      <dgm:spPr/>
      <dgm:t>
        <a:bodyPr/>
        <a:lstStyle/>
        <a:p>
          <a:endParaRPr lang="zh-TW" altLang="en-US" sz="1800"/>
        </a:p>
      </dgm:t>
    </dgm:pt>
    <dgm:pt modelId="{51A80594-E33B-480F-AA04-46B31976405F}">
      <dgm:prSet phldrT="[文字]" custT="1"/>
      <dgm:spPr/>
      <dgm:t>
        <a:bodyPr/>
        <a:lstStyle/>
        <a:p>
          <a:pPr>
            <a:lnSpc>
              <a:spcPts val="3200"/>
            </a:lnSpc>
            <a:spcAft>
              <a:spcPts val="0"/>
            </a:spcAft>
          </a:pPr>
          <a:r>
            <a:rPr lang="zh-TW" altLang="en-US" sz="2800" dirty="0">
              <a:latin typeface="微軟正黑體" panose="020B0604030504040204" pitchFamily="34" charset="-120"/>
              <a:ea typeface="微軟正黑體" panose="020B0604030504040204" pitchFamily="34" charset="-120"/>
            </a:rPr>
            <a:t>大學</a:t>
          </a:r>
          <a:endParaRPr lang="en-US" altLang="zh-TW" sz="2800" dirty="0">
            <a:latin typeface="微軟正黑體" panose="020B0604030504040204" pitchFamily="34" charset="-120"/>
            <a:ea typeface="微軟正黑體" panose="020B0604030504040204" pitchFamily="34" charset="-120"/>
          </a:endParaRPr>
        </a:p>
        <a:p>
          <a:pPr>
            <a:lnSpc>
              <a:spcPts val="3200"/>
            </a:lnSpc>
            <a:spcAft>
              <a:spcPts val="0"/>
            </a:spcAft>
          </a:pPr>
          <a:r>
            <a:rPr lang="zh-TW" altLang="en-US" sz="2800" dirty="0">
              <a:latin typeface="微軟正黑體" panose="020B0604030504040204" pitchFamily="34" charset="-120"/>
              <a:ea typeface="微軟正黑體" panose="020B0604030504040204" pitchFamily="34" charset="-120"/>
            </a:rPr>
            <a:t>考招</a:t>
          </a:r>
        </a:p>
      </dgm:t>
    </dgm:pt>
    <dgm:pt modelId="{6B8FE417-0882-41E2-9E36-7EF426F98031}" type="sibTrans" cxnId="{3983A4A9-770B-406E-896D-20D085A385D1}">
      <dgm:prSet/>
      <dgm:spPr/>
      <dgm:t>
        <a:bodyPr/>
        <a:lstStyle/>
        <a:p>
          <a:endParaRPr lang="zh-TW" altLang="en-US" sz="1800"/>
        </a:p>
      </dgm:t>
    </dgm:pt>
    <dgm:pt modelId="{F066A74E-A452-45F9-B8ED-45B75D22B009}" type="parTrans" cxnId="{3983A4A9-770B-406E-896D-20D085A385D1}">
      <dgm:prSet/>
      <dgm:spPr/>
      <dgm:t>
        <a:bodyPr/>
        <a:lstStyle/>
        <a:p>
          <a:endParaRPr lang="zh-TW" altLang="en-US" sz="1800"/>
        </a:p>
      </dgm:t>
    </dgm:pt>
    <dgm:pt modelId="{5B5EDC4C-6941-4A59-A9A8-62F777B7B671}">
      <dgm:prSet phldrT="[文字]" custT="1"/>
      <dgm:spPr>
        <a:solidFill>
          <a:srgbClr val="FFCC99">
            <a:alpha val="90000"/>
          </a:srgbClr>
        </a:solidFill>
      </dgm:spPr>
      <dgm:t>
        <a:bodyPr/>
        <a:lstStyle/>
        <a:p>
          <a:pPr>
            <a:lnSpc>
              <a:spcPts val="2200"/>
            </a:lnSpc>
          </a:pPr>
          <a:r>
            <a:rPr lang="zh-TW" altLang="en-US" sz="1800" dirty="0">
              <a:latin typeface="微軟正黑體" panose="020B0604030504040204" pitchFamily="34" charset="-120"/>
              <a:ea typeface="微軟正黑體" panose="020B0604030504040204" pitchFamily="34" charset="-120"/>
            </a:rPr>
            <a:t>學測數學將分成</a:t>
          </a:r>
          <a:r>
            <a:rPr lang="en-US" altLang="zh-TW" sz="1800" dirty="0">
              <a:latin typeface="微軟正黑體" panose="020B0604030504040204" pitchFamily="34" charset="-120"/>
              <a:ea typeface="微軟正黑體" panose="020B0604030504040204" pitchFamily="34" charset="-120"/>
            </a:rPr>
            <a:t>A</a:t>
          </a:r>
          <a:r>
            <a:rPr lang="zh-TW" altLang="en-US" sz="1800" dirty="0">
              <a:latin typeface="微軟正黑體" panose="020B0604030504040204" pitchFamily="34" charset="-120"/>
              <a:ea typeface="微軟正黑體" panose="020B0604030504040204" pitchFamily="34" charset="-120"/>
            </a:rPr>
            <a:t>、</a:t>
          </a:r>
          <a:r>
            <a:rPr lang="en-US" altLang="zh-TW" sz="1800" dirty="0">
              <a:latin typeface="微軟正黑體" panose="020B0604030504040204" pitchFamily="34" charset="-120"/>
              <a:ea typeface="微軟正黑體" panose="020B0604030504040204" pitchFamily="34" charset="-120"/>
            </a:rPr>
            <a:t>B</a:t>
          </a:r>
          <a:r>
            <a:rPr lang="zh-TW" altLang="en-US" sz="1800" dirty="0">
              <a:latin typeface="微軟正黑體" panose="020B0604030504040204" pitchFamily="34" charset="-120"/>
              <a:ea typeface="微軟正黑體" panose="020B0604030504040204" pitchFamily="34" charset="-120"/>
            </a:rPr>
            <a:t>兩考科</a:t>
          </a:r>
        </a:p>
      </dgm:t>
    </dgm:pt>
    <dgm:pt modelId="{DF79D559-88E5-4C11-B1A1-5DB604D09952}" type="parTrans" cxnId="{0AD7E7E5-E9C4-461A-9A6F-3372D73CC8D2}">
      <dgm:prSet/>
      <dgm:spPr/>
      <dgm:t>
        <a:bodyPr/>
        <a:lstStyle/>
        <a:p>
          <a:endParaRPr lang="zh-TW" altLang="en-US"/>
        </a:p>
      </dgm:t>
    </dgm:pt>
    <dgm:pt modelId="{433BF94E-03D0-4692-A238-1C8E640D7EF0}" type="sibTrans" cxnId="{0AD7E7E5-E9C4-461A-9A6F-3372D73CC8D2}">
      <dgm:prSet/>
      <dgm:spPr/>
      <dgm:t>
        <a:bodyPr/>
        <a:lstStyle/>
        <a:p>
          <a:endParaRPr lang="zh-TW" altLang="en-US"/>
        </a:p>
      </dgm:t>
    </dgm:pt>
    <dgm:pt modelId="{C5B5A53A-08EF-45F5-A56A-FA324EE9587E}">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各校科系權重可自由設定</a:t>
          </a:r>
        </a:p>
      </dgm:t>
    </dgm:pt>
    <dgm:pt modelId="{B4D10436-7072-4555-9662-DD1721D90CB6}" type="parTrans" cxnId="{A9340895-136D-41A1-A1A9-6D37F362046D}">
      <dgm:prSet/>
      <dgm:spPr/>
      <dgm:t>
        <a:bodyPr/>
        <a:lstStyle/>
        <a:p>
          <a:endParaRPr lang="zh-TW" altLang="en-US"/>
        </a:p>
      </dgm:t>
    </dgm:pt>
    <dgm:pt modelId="{E8351088-D0DF-48D3-8E64-5D10BEA22288}" type="sibTrans" cxnId="{A9340895-136D-41A1-A1A9-6D37F362046D}">
      <dgm:prSet/>
      <dgm:spPr/>
      <dgm:t>
        <a:bodyPr/>
        <a:lstStyle/>
        <a:p>
          <a:endParaRPr lang="zh-TW" altLang="en-US"/>
        </a:p>
      </dgm:t>
    </dgm:pt>
    <dgm:pt modelId="{82E1FF40-30DE-41AC-A872-F79AA76200F4}">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技優甄審將對準乙級技術士證的對應性</a:t>
          </a:r>
        </a:p>
      </dgm:t>
    </dgm:pt>
    <dgm:pt modelId="{837EB0CD-BD69-4170-9DF0-BD28131BAA47}" type="parTrans" cxnId="{B253BE73-7FE7-48F8-98EB-5A2228B2EC2A}">
      <dgm:prSet/>
      <dgm:spPr/>
      <dgm:t>
        <a:bodyPr/>
        <a:lstStyle/>
        <a:p>
          <a:endParaRPr lang="zh-TW" altLang="en-US"/>
        </a:p>
      </dgm:t>
    </dgm:pt>
    <dgm:pt modelId="{407524A1-01A4-42A7-B1A9-91190395CAB7}" type="sibTrans" cxnId="{B253BE73-7FE7-48F8-98EB-5A2228B2EC2A}">
      <dgm:prSet/>
      <dgm:spPr/>
      <dgm:t>
        <a:bodyPr/>
        <a:lstStyle/>
        <a:p>
          <a:endParaRPr lang="zh-TW" altLang="en-US"/>
        </a:p>
      </dgm:t>
    </dgm:pt>
    <dgm:pt modelId="{2BD36C6D-E208-4CEE-8402-C551281FBBFC}">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管道名額比例將調整</a:t>
          </a:r>
        </a:p>
      </dgm:t>
    </dgm:pt>
    <dgm:pt modelId="{C1F2A311-60F5-41E7-A717-DFB0C84CB593}" type="parTrans" cxnId="{AED0B295-0CEC-4A48-BD33-FDA9AC0DFFC8}">
      <dgm:prSet/>
      <dgm:spPr/>
      <dgm:t>
        <a:bodyPr/>
        <a:lstStyle/>
        <a:p>
          <a:endParaRPr lang="zh-TW" altLang="en-US"/>
        </a:p>
      </dgm:t>
    </dgm:pt>
    <dgm:pt modelId="{5A383595-18EC-49F7-89F3-6A0FD3A56BB0}" type="sibTrans" cxnId="{AED0B295-0CEC-4A48-BD33-FDA9AC0DFFC8}">
      <dgm:prSet/>
      <dgm:spPr/>
      <dgm:t>
        <a:bodyPr/>
        <a:lstStyle/>
        <a:p>
          <a:endParaRPr lang="zh-TW" altLang="en-US"/>
        </a:p>
      </dgm:t>
    </dgm:pt>
    <dgm:pt modelId="{D8CF3F6C-2EAE-4FE0-9375-1CB2B8F2A1D7}">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dirty="0">
              <a:latin typeface="微軟正黑體" panose="020B0604030504040204" pitchFamily="34" charset="-120"/>
              <a:ea typeface="微軟正黑體" panose="020B0604030504040204" pitchFamily="34" charset="-120"/>
            </a:rPr>
            <a:t>甄選入學採用</a:t>
          </a:r>
          <a:r>
            <a:rPr lang="zh-TW" altLang="en-US" sz="1800" b="1" dirty="0">
              <a:solidFill>
                <a:srgbClr val="FF0000"/>
              </a:solidFill>
              <a:latin typeface="微軟正黑體" panose="020B0604030504040204" pitchFamily="34" charset="-120"/>
              <a:ea typeface="微軟正黑體" panose="020B0604030504040204" pitchFamily="34" charset="-120"/>
            </a:rPr>
            <a:t>學習歷程檔案</a:t>
          </a:r>
        </a:p>
      </dgm:t>
    </dgm:pt>
    <dgm:pt modelId="{3F598055-5B84-460B-B131-40865486CE25}" type="parTrans" cxnId="{1FE7A4C7-037F-4E43-95C4-83284AF8D88E}">
      <dgm:prSet/>
      <dgm:spPr/>
      <dgm:t>
        <a:bodyPr/>
        <a:lstStyle/>
        <a:p>
          <a:endParaRPr lang="zh-TW" altLang="en-US"/>
        </a:p>
      </dgm:t>
    </dgm:pt>
    <dgm:pt modelId="{DBF9273C-8014-487F-8E63-42909F5DA23A}" type="sibTrans" cxnId="{1FE7A4C7-037F-4E43-95C4-83284AF8D88E}">
      <dgm:prSet/>
      <dgm:spPr/>
      <dgm:t>
        <a:bodyPr/>
        <a:lstStyle/>
        <a:p>
          <a:endParaRPr lang="zh-TW" altLang="en-US"/>
        </a:p>
      </dgm:t>
    </dgm:pt>
    <dgm:pt modelId="{F83334DD-2AE4-4E80-B14B-40A7FE398344}" type="pres">
      <dgm:prSet presAssocID="{824FBFCF-F68E-43AE-8D50-5564323236AA}" presName="Name0" presStyleCnt="0">
        <dgm:presLayoutVars>
          <dgm:dir/>
          <dgm:animLvl val="lvl"/>
          <dgm:resizeHandles val="exact"/>
        </dgm:presLayoutVars>
      </dgm:prSet>
      <dgm:spPr/>
      <dgm:t>
        <a:bodyPr/>
        <a:lstStyle/>
        <a:p>
          <a:endParaRPr lang="zh-TW" altLang="en-US"/>
        </a:p>
      </dgm:t>
    </dgm:pt>
    <dgm:pt modelId="{CC54FB5D-F395-4E27-BD5E-0147F5B1BDE7}" type="pres">
      <dgm:prSet presAssocID="{51A80594-E33B-480F-AA04-46B31976405F}" presName="linNode" presStyleCnt="0"/>
      <dgm:spPr/>
    </dgm:pt>
    <dgm:pt modelId="{2C0174EA-BE44-46C7-9F45-4C460D2AE35A}" type="pres">
      <dgm:prSet presAssocID="{51A80594-E33B-480F-AA04-46B31976405F}" presName="parentText" presStyleLbl="node1" presStyleIdx="0" presStyleCnt="2" custScaleX="45294">
        <dgm:presLayoutVars>
          <dgm:chMax val="1"/>
          <dgm:bulletEnabled val="1"/>
        </dgm:presLayoutVars>
      </dgm:prSet>
      <dgm:spPr/>
      <dgm:t>
        <a:bodyPr/>
        <a:lstStyle/>
        <a:p>
          <a:endParaRPr lang="zh-TW" altLang="en-US"/>
        </a:p>
      </dgm:t>
    </dgm:pt>
    <dgm:pt modelId="{BE62B44D-1CF3-44D2-8258-A1FF2A81B162}" type="pres">
      <dgm:prSet presAssocID="{51A80594-E33B-480F-AA04-46B31976405F}" presName="descendantText" presStyleLbl="alignAccFollowNode1" presStyleIdx="0" presStyleCnt="2" custScaleX="209800" custScaleY="125006">
        <dgm:presLayoutVars>
          <dgm:bulletEnabled val="1"/>
        </dgm:presLayoutVars>
      </dgm:prSet>
      <dgm:spPr/>
      <dgm:t>
        <a:bodyPr/>
        <a:lstStyle/>
        <a:p>
          <a:endParaRPr lang="zh-TW" altLang="en-US"/>
        </a:p>
      </dgm:t>
    </dgm:pt>
    <dgm:pt modelId="{A97D0E0A-9C72-4AB3-BD4D-C06295E38A25}" type="pres">
      <dgm:prSet presAssocID="{6B8FE417-0882-41E2-9E36-7EF426F98031}" presName="sp" presStyleCnt="0"/>
      <dgm:spPr/>
    </dgm:pt>
    <dgm:pt modelId="{B446A90D-1F8C-40CA-9C72-0D64D819F01D}" type="pres">
      <dgm:prSet presAssocID="{91DE4D6A-232E-4083-9132-B32B67822060}" presName="linNode" presStyleCnt="0"/>
      <dgm:spPr/>
    </dgm:pt>
    <dgm:pt modelId="{21705F11-8A62-4CC8-9E23-05276B236254}" type="pres">
      <dgm:prSet presAssocID="{91DE4D6A-232E-4083-9132-B32B67822060}" presName="parentText" presStyleLbl="node1" presStyleIdx="1" presStyleCnt="2" custScaleX="30105">
        <dgm:presLayoutVars>
          <dgm:chMax val="1"/>
          <dgm:bulletEnabled val="1"/>
        </dgm:presLayoutVars>
      </dgm:prSet>
      <dgm:spPr/>
      <dgm:t>
        <a:bodyPr/>
        <a:lstStyle/>
        <a:p>
          <a:endParaRPr lang="zh-TW" altLang="en-US"/>
        </a:p>
      </dgm:t>
    </dgm:pt>
    <dgm:pt modelId="{6FEF828C-376D-406C-92A1-BCB86178FAFD}" type="pres">
      <dgm:prSet presAssocID="{91DE4D6A-232E-4083-9132-B32B67822060}" presName="descendantText" presStyleLbl="alignAccFollowNode1" presStyleIdx="1" presStyleCnt="2" custScaleX="141667" custScaleY="120775">
        <dgm:presLayoutVars>
          <dgm:bulletEnabled val="1"/>
        </dgm:presLayoutVars>
      </dgm:prSet>
      <dgm:spPr/>
      <dgm:t>
        <a:bodyPr/>
        <a:lstStyle/>
        <a:p>
          <a:endParaRPr lang="zh-TW" altLang="en-US"/>
        </a:p>
      </dgm:t>
    </dgm:pt>
  </dgm:ptLst>
  <dgm:cxnLst>
    <dgm:cxn modelId="{F9F6C877-9DF8-4D6C-8655-BFC35309D4EC}" type="presOf" srcId="{727C39F8-E651-4721-A5D0-5BF5B4773A50}" destId="{BE62B44D-1CF3-44D2-8258-A1FF2A81B162}" srcOrd="0" destOrd="3" presId="urn:microsoft.com/office/officeart/2005/8/layout/vList5"/>
    <dgm:cxn modelId="{28493C14-0F1C-4D8E-8C81-D881508AA45D}" srcId="{51A80594-E33B-480F-AA04-46B31976405F}" destId="{727C39F8-E651-4721-A5D0-5BF5B4773A50}" srcOrd="3" destOrd="0" parTransId="{E8CF3186-A609-4341-90FD-6267D93315F3}" sibTransId="{480FA7B3-6618-4DB6-853E-7DF0729BA04C}"/>
    <dgm:cxn modelId="{7EAF1DF1-283F-4ABD-B471-865E7B193062}" srcId="{51A80594-E33B-480F-AA04-46B31976405F}" destId="{6F5C08E2-CBA1-4CD5-9BF9-83298BA03F3D}" srcOrd="0" destOrd="0" parTransId="{71A2E639-651F-40AB-B208-F31589710F45}" sibTransId="{6E9CFC4C-E202-4034-99DE-DCE8454534FB}"/>
    <dgm:cxn modelId="{306C0763-3769-4311-9BC3-33D073196F71}" type="presOf" srcId="{98C693F4-F7E6-40DC-AD1A-2A51BFDEAA95}" destId="{BE62B44D-1CF3-44D2-8258-A1FF2A81B162}" srcOrd="0" destOrd="4" presId="urn:microsoft.com/office/officeart/2005/8/layout/vList5"/>
    <dgm:cxn modelId="{B72E52A1-ADBC-4C8B-9EE5-CA199F2E9752}" type="presOf" srcId="{2BD36C6D-E208-4CEE-8402-C551281FBBFC}" destId="{6FEF828C-376D-406C-92A1-BCB86178FAFD}" srcOrd="0" destOrd="3" presId="urn:microsoft.com/office/officeart/2005/8/layout/vList5"/>
    <dgm:cxn modelId="{AED0B295-0CEC-4A48-BD33-FDA9AC0DFFC8}" srcId="{91DE4D6A-232E-4083-9132-B32B67822060}" destId="{2BD36C6D-E208-4CEE-8402-C551281FBBFC}" srcOrd="3" destOrd="0" parTransId="{C1F2A311-60F5-41E7-A717-DFB0C84CB593}" sibTransId="{5A383595-18EC-49F7-89F3-6A0FD3A56BB0}"/>
    <dgm:cxn modelId="{4042012E-1DB7-4C28-816A-008E5205E557}" type="presOf" srcId="{51A80594-E33B-480F-AA04-46B31976405F}" destId="{2C0174EA-BE44-46C7-9F45-4C460D2AE35A}" srcOrd="0" destOrd="0" presId="urn:microsoft.com/office/officeart/2005/8/layout/vList5"/>
    <dgm:cxn modelId="{33BD6CB4-8EF3-41F6-AA66-8A1F05BB2BBB}" srcId="{824FBFCF-F68E-43AE-8D50-5564323236AA}" destId="{91DE4D6A-232E-4083-9132-B32B67822060}" srcOrd="1" destOrd="0" parTransId="{15272878-2777-4D17-A300-1D685004D020}" sibTransId="{7E68AF46-FBB2-4548-A2FE-D72B44565327}"/>
    <dgm:cxn modelId="{C1D02D82-57A3-4E13-A4DC-31A551EA01C1}" type="presOf" srcId="{6F5C08E2-CBA1-4CD5-9BF9-83298BA03F3D}" destId="{BE62B44D-1CF3-44D2-8258-A1FF2A81B162}" srcOrd="0" destOrd="0" presId="urn:microsoft.com/office/officeart/2005/8/layout/vList5"/>
    <dgm:cxn modelId="{8F9B2BF1-BCDE-412B-ABAB-9B4C324B4F4F}" srcId="{51A80594-E33B-480F-AA04-46B31976405F}" destId="{98C693F4-F7E6-40DC-AD1A-2A51BFDEAA95}" srcOrd="4" destOrd="0" parTransId="{A35917DE-E7F6-43E3-912E-C24B2E23F793}" sibTransId="{358FC733-3416-4EC7-BBB9-55B647260133}"/>
    <dgm:cxn modelId="{0E7EB8A6-AE35-499D-95CE-B6AA8CEA4A2B}" type="presOf" srcId="{5C8FB444-EFE3-4AFF-8414-A0DE84C68E1B}" destId="{BE62B44D-1CF3-44D2-8258-A1FF2A81B162}" srcOrd="0" destOrd="1" presId="urn:microsoft.com/office/officeart/2005/8/layout/vList5"/>
    <dgm:cxn modelId="{B253BE73-7FE7-48F8-98EB-5A2228B2EC2A}" srcId="{91DE4D6A-232E-4083-9132-B32B67822060}" destId="{82E1FF40-30DE-41AC-A872-F79AA76200F4}" srcOrd="2" destOrd="0" parTransId="{837EB0CD-BD69-4170-9DF0-BD28131BAA47}" sibTransId="{407524A1-01A4-42A7-B1A9-91190395CAB7}"/>
    <dgm:cxn modelId="{38F7554F-A5B9-4937-9BBD-D0DC046B108A}" type="presOf" srcId="{9FC51DE2-5AB9-4BA6-BD13-C4421B749828}" destId="{6FEF828C-376D-406C-92A1-BCB86178FAFD}" srcOrd="0" destOrd="0" presId="urn:microsoft.com/office/officeart/2005/8/layout/vList5"/>
    <dgm:cxn modelId="{A9340895-136D-41A1-A1A9-6D37F362046D}" srcId="{91DE4D6A-232E-4083-9132-B32B67822060}" destId="{C5B5A53A-08EF-45F5-A56A-FA324EE9587E}" srcOrd="1" destOrd="0" parTransId="{B4D10436-7072-4555-9662-DD1721D90CB6}" sibTransId="{E8351088-D0DF-48D3-8E64-5D10BEA22288}"/>
    <dgm:cxn modelId="{3438F034-34A4-4782-BC83-33697120B75E}" type="presOf" srcId="{D8CF3F6C-2EAE-4FE0-9375-1CB2B8F2A1D7}" destId="{6FEF828C-376D-406C-92A1-BCB86178FAFD}" srcOrd="0" destOrd="4" presId="urn:microsoft.com/office/officeart/2005/8/layout/vList5"/>
    <dgm:cxn modelId="{8108E9CA-6C57-453B-BA74-D3073199298D}" srcId="{91DE4D6A-232E-4083-9132-B32B67822060}" destId="{9FC51DE2-5AB9-4BA6-BD13-C4421B749828}" srcOrd="0" destOrd="0" parTransId="{22AC832C-4306-43F8-871B-BFC9071155C7}" sibTransId="{AA2E8874-6202-4C17-869B-E3D58A1CBE86}"/>
    <dgm:cxn modelId="{1FE7A4C7-037F-4E43-95C4-83284AF8D88E}" srcId="{91DE4D6A-232E-4083-9132-B32B67822060}" destId="{D8CF3F6C-2EAE-4FE0-9375-1CB2B8F2A1D7}" srcOrd="4" destOrd="0" parTransId="{3F598055-5B84-460B-B131-40865486CE25}" sibTransId="{DBF9273C-8014-487F-8E63-42909F5DA23A}"/>
    <dgm:cxn modelId="{0AD7E7E5-E9C4-461A-9A6F-3372D73CC8D2}" srcId="{51A80594-E33B-480F-AA04-46B31976405F}" destId="{5B5EDC4C-6941-4A59-A9A8-62F777B7B671}" srcOrd="2" destOrd="0" parTransId="{DF79D559-88E5-4C11-B1A1-5DB604D09952}" sibTransId="{433BF94E-03D0-4692-A238-1C8E640D7EF0}"/>
    <dgm:cxn modelId="{AEAB35F4-6B1A-485D-B9AD-03C51A464016}" srcId="{51A80594-E33B-480F-AA04-46B31976405F}" destId="{5C8FB444-EFE3-4AFF-8414-A0DE84C68E1B}" srcOrd="1" destOrd="0" parTransId="{7E689F51-8816-4E06-BD91-1501B64F02B0}" sibTransId="{78E9BC62-C4BC-4DE4-9C62-0D6B8C0FCBC5}"/>
    <dgm:cxn modelId="{4004227C-A1D8-4B7A-8BCF-908E1A9DB142}" type="presOf" srcId="{824FBFCF-F68E-43AE-8D50-5564323236AA}" destId="{F83334DD-2AE4-4E80-B14B-40A7FE398344}" srcOrd="0" destOrd="0" presId="urn:microsoft.com/office/officeart/2005/8/layout/vList5"/>
    <dgm:cxn modelId="{3AA1B4AC-06D2-47BD-BBB5-580B5F7DF4D1}" type="presOf" srcId="{5B5EDC4C-6941-4A59-A9A8-62F777B7B671}" destId="{BE62B44D-1CF3-44D2-8258-A1FF2A81B162}" srcOrd="0" destOrd="2" presId="urn:microsoft.com/office/officeart/2005/8/layout/vList5"/>
    <dgm:cxn modelId="{7CC29BDA-E30A-44E7-B005-F40547D2CE6B}" type="presOf" srcId="{C5B5A53A-08EF-45F5-A56A-FA324EE9587E}" destId="{6FEF828C-376D-406C-92A1-BCB86178FAFD}" srcOrd="0" destOrd="1" presId="urn:microsoft.com/office/officeart/2005/8/layout/vList5"/>
    <dgm:cxn modelId="{E144678A-1548-4737-8043-23C00C813713}" type="presOf" srcId="{91DE4D6A-232E-4083-9132-B32B67822060}" destId="{21705F11-8A62-4CC8-9E23-05276B236254}" srcOrd="0" destOrd="0" presId="urn:microsoft.com/office/officeart/2005/8/layout/vList5"/>
    <dgm:cxn modelId="{3983A4A9-770B-406E-896D-20D085A385D1}" srcId="{824FBFCF-F68E-43AE-8D50-5564323236AA}" destId="{51A80594-E33B-480F-AA04-46B31976405F}" srcOrd="0" destOrd="0" parTransId="{F066A74E-A452-45F9-B8ED-45B75D22B009}" sibTransId="{6B8FE417-0882-41E2-9E36-7EF426F98031}"/>
    <dgm:cxn modelId="{9C7E21F9-89E2-4350-B2B0-B2A3B4149E93}" type="presOf" srcId="{82E1FF40-30DE-41AC-A872-F79AA76200F4}" destId="{6FEF828C-376D-406C-92A1-BCB86178FAFD}" srcOrd="0" destOrd="2" presId="urn:microsoft.com/office/officeart/2005/8/layout/vList5"/>
    <dgm:cxn modelId="{82A46C4D-9357-4FBA-A671-384A20D5F45F}" type="presParOf" srcId="{F83334DD-2AE4-4E80-B14B-40A7FE398344}" destId="{CC54FB5D-F395-4E27-BD5E-0147F5B1BDE7}" srcOrd="0" destOrd="0" presId="urn:microsoft.com/office/officeart/2005/8/layout/vList5"/>
    <dgm:cxn modelId="{273D8217-9794-4875-BB9C-DA1B669D7AFB}" type="presParOf" srcId="{CC54FB5D-F395-4E27-BD5E-0147F5B1BDE7}" destId="{2C0174EA-BE44-46C7-9F45-4C460D2AE35A}" srcOrd="0" destOrd="0" presId="urn:microsoft.com/office/officeart/2005/8/layout/vList5"/>
    <dgm:cxn modelId="{A324001A-D09E-4395-A5EE-A18DE806AC69}" type="presParOf" srcId="{CC54FB5D-F395-4E27-BD5E-0147F5B1BDE7}" destId="{BE62B44D-1CF3-44D2-8258-A1FF2A81B162}" srcOrd="1" destOrd="0" presId="urn:microsoft.com/office/officeart/2005/8/layout/vList5"/>
    <dgm:cxn modelId="{1D8E7707-5EC9-4852-A94C-6DC124CFC41D}" type="presParOf" srcId="{F83334DD-2AE4-4E80-B14B-40A7FE398344}" destId="{A97D0E0A-9C72-4AB3-BD4D-C06295E38A25}" srcOrd="1" destOrd="0" presId="urn:microsoft.com/office/officeart/2005/8/layout/vList5"/>
    <dgm:cxn modelId="{9137E6A9-8032-4E28-8F45-AE0AE63A8556}" type="presParOf" srcId="{F83334DD-2AE4-4E80-B14B-40A7FE398344}" destId="{B446A90D-1F8C-40CA-9C72-0D64D819F01D}" srcOrd="2" destOrd="0" presId="urn:microsoft.com/office/officeart/2005/8/layout/vList5"/>
    <dgm:cxn modelId="{7EBD2025-BDF9-4130-A78C-48AB809F8262}" type="presParOf" srcId="{B446A90D-1F8C-40CA-9C72-0D64D819F01D}" destId="{21705F11-8A62-4CC8-9E23-05276B236254}" srcOrd="0" destOrd="0" presId="urn:microsoft.com/office/officeart/2005/8/layout/vList5"/>
    <dgm:cxn modelId="{2219C86E-A62C-4949-917C-49CA3B252EED}" type="presParOf" srcId="{B446A90D-1F8C-40CA-9C72-0D64D819F01D}" destId="{6FEF828C-376D-406C-92A1-BCB86178FAFD}" srcOrd="1" destOrd="0" presId="urn:microsoft.com/office/officeart/2005/8/layout/vList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817387EE-4180-4199-98F0-3023E9208779}"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ADB6D58-6766-43A6-8CC7-6E0CB69CCDEB}"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CCDBEDCE-020F-4EFC-BC7F-89A52F80EA96}"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034012A7-2E6F-43F5-B58D-0F3ED603E2D1}"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F208F54-CDFF-4EEE-95EA-AEC250734D5A}" type="doc">
      <dgm:prSet loTypeId="urn:microsoft.com/office/officeart/2005/8/layout/hList1" loCatId="list" qsTypeId="urn:microsoft.com/office/officeart/2005/8/quickstyle/simple5" qsCatId="simple" csTypeId="urn:microsoft.com/office/officeart/2005/8/colors/colorful1#12" csCatId="colorful" phldr="1"/>
      <dgm:spPr/>
      <dgm:t>
        <a:bodyPr/>
        <a:lstStyle/>
        <a:p>
          <a:endParaRPr lang="zh-TW" altLang="en-US"/>
        </a:p>
      </dgm:t>
    </dgm:pt>
    <dgm:pt modelId="{F86FFDCC-6B21-4625-BFDC-FF73E9A90048}">
      <dgm:prSet custT="1"/>
      <dgm:spPr>
        <a:blipFill rotWithShape="0">
          <a:blip xmlns:r="http://schemas.openxmlformats.org/officeDocument/2006/relationships" r:embed="rId1"/>
          <a:tile tx="0" ty="0" sx="100000" sy="100000" flip="none" algn="tl"/>
        </a:blipFill>
      </dgm:spPr>
      <dgm:t>
        <a:bodyPr/>
        <a:lstStyle/>
        <a:p>
          <a:pPr algn="ctr" rtl="0"/>
          <a:r>
            <a:rPr lang="zh-TW" altLang="en-US" sz="4800" b="1" dirty="0">
              <a:solidFill>
                <a:srgbClr val="C00000"/>
              </a:solidFill>
              <a:latin typeface="微軟正黑體" pitchFamily="34" charset="-120"/>
              <a:ea typeface="微軟正黑體" pitchFamily="34" charset="-120"/>
            </a:rPr>
            <a:t>掌握志願選填秘訣</a:t>
          </a:r>
        </a:p>
      </dgm:t>
    </dgm:pt>
    <dgm:pt modelId="{07BFD9E8-6C78-468C-9F55-E9FE5E1BEEF4}" type="parTrans" cxnId="{B8BF96C9-F858-4735-82CC-BB17B8FCD117}">
      <dgm:prSet/>
      <dgm:spPr/>
      <dgm:t>
        <a:bodyPr/>
        <a:lstStyle/>
        <a:p>
          <a:endParaRPr lang="zh-TW" altLang="en-US"/>
        </a:p>
      </dgm:t>
    </dgm:pt>
    <dgm:pt modelId="{79E5AFD4-8815-453B-A9E2-23378FD74CAB}" type="sibTrans" cxnId="{B8BF96C9-F858-4735-82CC-BB17B8FCD117}">
      <dgm:prSet/>
      <dgm:spPr/>
      <dgm:t>
        <a:bodyPr/>
        <a:lstStyle/>
        <a:p>
          <a:endParaRPr lang="zh-TW" altLang="en-US"/>
        </a:p>
      </dgm:t>
    </dgm:pt>
    <dgm:pt modelId="{97E11972-2E08-4CF1-86A7-AA2DD219C758}" type="pres">
      <dgm:prSet presAssocID="{AF208F54-CDFF-4EEE-95EA-AEC250734D5A}" presName="Name0" presStyleCnt="0">
        <dgm:presLayoutVars>
          <dgm:dir/>
          <dgm:animLvl val="lvl"/>
          <dgm:resizeHandles val="exact"/>
        </dgm:presLayoutVars>
      </dgm:prSet>
      <dgm:spPr/>
      <dgm:t>
        <a:bodyPr/>
        <a:lstStyle/>
        <a:p>
          <a:endParaRPr lang="zh-TW" altLang="en-US"/>
        </a:p>
      </dgm:t>
    </dgm:pt>
    <dgm:pt modelId="{A3C4CBA5-9F16-446C-B277-73066BFACC7C}" type="pres">
      <dgm:prSet presAssocID="{F86FFDCC-6B21-4625-BFDC-FF73E9A90048}" presName="composite" presStyleCnt="0"/>
      <dgm:spPr/>
    </dgm:pt>
    <dgm:pt modelId="{A0A16F58-1622-4FB3-8059-74C2C5788A68}" type="pres">
      <dgm:prSet presAssocID="{F86FFDCC-6B21-4625-BFDC-FF73E9A90048}" presName="parTx" presStyleLbl="alignNode1" presStyleIdx="0" presStyleCnt="1">
        <dgm:presLayoutVars>
          <dgm:chMax val="0"/>
          <dgm:chPref val="0"/>
          <dgm:bulletEnabled val="1"/>
        </dgm:presLayoutVars>
      </dgm:prSet>
      <dgm:spPr/>
      <dgm:t>
        <a:bodyPr/>
        <a:lstStyle/>
        <a:p>
          <a:endParaRPr lang="zh-TW" altLang="en-US"/>
        </a:p>
      </dgm:t>
    </dgm:pt>
    <dgm:pt modelId="{683B46E5-535F-46AD-B91D-F250EA9D844A}" type="pres">
      <dgm:prSet presAssocID="{F86FFDCC-6B21-4625-BFDC-FF73E9A90048}" presName="desTx" presStyleLbl="alignAccFollowNode1" presStyleIdx="0" presStyleCnt="1">
        <dgm:presLayoutVars>
          <dgm:bulletEnabled val="1"/>
        </dgm:presLayoutVars>
      </dgm:prSet>
      <dgm:spPr/>
    </dgm:pt>
  </dgm:ptLst>
  <dgm:cxnLst>
    <dgm:cxn modelId="{B8BF96C9-F858-4735-82CC-BB17B8FCD117}" srcId="{AF208F54-CDFF-4EEE-95EA-AEC250734D5A}" destId="{F86FFDCC-6B21-4625-BFDC-FF73E9A90048}" srcOrd="0" destOrd="0" parTransId="{07BFD9E8-6C78-468C-9F55-E9FE5E1BEEF4}" sibTransId="{79E5AFD4-8815-453B-A9E2-23378FD74CAB}"/>
    <dgm:cxn modelId="{27B30C68-3B18-41C5-8D50-0847CB9F0B35}" type="presOf" srcId="{F86FFDCC-6B21-4625-BFDC-FF73E9A90048}" destId="{A0A16F58-1622-4FB3-8059-74C2C5788A68}" srcOrd="0" destOrd="0" presId="urn:microsoft.com/office/officeart/2005/8/layout/hList1"/>
    <dgm:cxn modelId="{14FFD5B7-9236-4D10-86B8-61DFA98212B7}" type="presOf" srcId="{AF208F54-CDFF-4EEE-95EA-AEC250734D5A}" destId="{97E11972-2E08-4CF1-86A7-AA2DD219C758}" srcOrd="0" destOrd="0" presId="urn:microsoft.com/office/officeart/2005/8/layout/hList1"/>
    <dgm:cxn modelId="{880D5372-94C8-471C-9428-6993CF246B14}" type="presParOf" srcId="{97E11972-2E08-4CF1-86A7-AA2DD219C758}" destId="{A3C4CBA5-9F16-446C-B277-73066BFACC7C}" srcOrd="0" destOrd="0" presId="urn:microsoft.com/office/officeart/2005/8/layout/hList1"/>
    <dgm:cxn modelId="{6819BC04-8C7C-42FE-BBC5-206D55554CAC}" type="presParOf" srcId="{A3C4CBA5-9F16-446C-B277-73066BFACC7C}" destId="{A0A16F58-1622-4FB3-8059-74C2C5788A68}" srcOrd="0" destOrd="0" presId="urn:microsoft.com/office/officeart/2005/8/layout/hList1"/>
    <dgm:cxn modelId="{27E43655-8320-4D95-B24D-3974D6318278}" type="presParOf" srcId="{A3C4CBA5-9F16-446C-B277-73066BFACC7C}" destId="{683B46E5-535F-46AD-B91D-F250EA9D84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C513D4B-E36E-450A-9977-8D7BD554B4CF}" type="doc">
      <dgm:prSet loTypeId="urn:microsoft.com/office/officeart/2005/8/layout/arrow2" loCatId="process" qsTypeId="urn:microsoft.com/office/officeart/2005/8/quickstyle/3d3" qsCatId="3D" csTypeId="urn:microsoft.com/office/officeart/2005/8/colors/colorful1#13" csCatId="colorful" phldr="1"/>
      <dgm:spPr/>
    </dgm:pt>
    <dgm:pt modelId="{011B66EC-4997-4D9E-8104-54556C9842D8}">
      <dgm:prSet phldrT="[文字]" custT="1"/>
      <dgm:spPr/>
      <dgm:t>
        <a:bodyPr/>
        <a:lstStyle/>
        <a:p>
          <a:r>
            <a:rPr lang="zh-TW" altLang="en-US" sz="3600" b="1" dirty="0">
              <a:latin typeface="微軟正黑體" pitchFamily="34" charset="-120"/>
              <a:ea typeface="微軟正黑體" pitchFamily="34" charset="-120"/>
            </a:rPr>
            <a:t>掌握外部因素</a:t>
          </a:r>
        </a:p>
      </dgm:t>
    </dgm:pt>
    <dgm:pt modelId="{31CFF4AE-8C63-411B-B08B-442B874D740F}" type="parTrans" cxnId="{5ED6267A-8614-4748-B1BF-58B27DFEF333}">
      <dgm:prSet/>
      <dgm:spPr/>
      <dgm:t>
        <a:bodyPr/>
        <a:lstStyle/>
        <a:p>
          <a:endParaRPr lang="zh-TW" altLang="en-US" b="1"/>
        </a:p>
      </dgm:t>
    </dgm:pt>
    <dgm:pt modelId="{9B8153EC-013F-4051-871E-28F8B11403EA}" type="sibTrans" cxnId="{5ED6267A-8614-4748-B1BF-58B27DFEF333}">
      <dgm:prSet/>
      <dgm:spPr/>
      <dgm:t>
        <a:bodyPr/>
        <a:lstStyle/>
        <a:p>
          <a:endParaRPr lang="zh-TW" altLang="en-US" b="1"/>
        </a:p>
      </dgm:t>
    </dgm:pt>
    <dgm:pt modelId="{F49E00A8-EE64-4319-89D3-75A5965F14D5}">
      <dgm:prSet phldrT="[文字]" custT="1"/>
      <dgm:spPr/>
      <dgm:t>
        <a:bodyPr/>
        <a:lstStyle/>
        <a:p>
          <a:r>
            <a:rPr lang="zh-TW" altLang="en-US" sz="3600" b="1" dirty="0">
              <a:latin typeface="微軟正黑體" pitchFamily="34" charset="-120"/>
              <a:ea typeface="微軟正黑體" pitchFamily="34" charset="-120"/>
            </a:rPr>
            <a:t>核對內在因素</a:t>
          </a:r>
        </a:p>
      </dgm:t>
    </dgm:pt>
    <dgm:pt modelId="{F146B999-F8FC-4F60-BD5C-4A7315EBDDE5}" type="parTrans" cxnId="{4C3E7BE8-484D-4158-B304-7D3793DAEDD7}">
      <dgm:prSet/>
      <dgm:spPr/>
      <dgm:t>
        <a:bodyPr/>
        <a:lstStyle/>
        <a:p>
          <a:endParaRPr lang="zh-TW" altLang="en-US" b="1"/>
        </a:p>
      </dgm:t>
    </dgm:pt>
    <dgm:pt modelId="{3032079D-46B5-4A8A-A822-8F49504F3D71}" type="sibTrans" cxnId="{4C3E7BE8-484D-4158-B304-7D3793DAEDD7}">
      <dgm:prSet/>
      <dgm:spPr/>
      <dgm:t>
        <a:bodyPr/>
        <a:lstStyle/>
        <a:p>
          <a:endParaRPr lang="zh-TW" altLang="en-US" b="1"/>
        </a:p>
      </dgm:t>
    </dgm:pt>
    <dgm:pt modelId="{097FE31F-31E0-4043-8D2A-3D1FA582D183}">
      <dgm:prSet phldrT="[文字]" custT="1"/>
      <dgm:spPr/>
      <dgm:t>
        <a:bodyPr/>
        <a:lstStyle/>
        <a:p>
          <a:r>
            <a:rPr lang="zh-TW" altLang="en-US" sz="3600" b="1" dirty="0">
              <a:latin typeface="微軟正黑體" pitchFamily="34" charset="-120"/>
              <a:ea typeface="微軟正黑體" pitchFamily="34" charset="-120"/>
            </a:rPr>
            <a:t>創造未來可能性</a:t>
          </a:r>
        </a:p>
      </dgm:t>
    </dgm:pt>
    <dgm:pt modelId="{3B6D00DA-6C5B-4748-A537-89BE8DDB760D}" type="parTrans" cxnId="{81447ED1-AC24-4EDD-932C-DB1B4036A11C}">
      <dgm:prSet/>
      <dgm:spPr/>
      <dgm:t>
        <a:bodyPr/>
        <a:lstStyle/>
        <a:p>
          <a:endParaRPr lang="zh-TW" altLang="en-US" b="1"/>
        </a:p>
      </dgm:t>
    </dgm:pt>
    <dgm:pt modelId="{EA81E968-5E35-4ABD-B88A-C9B577690FF5}" type="sibTrans" cxnId="{81447ED1-AC24-4EDD-932C-DB1B4036A11C}">
      <dgm:prSet/>
      <dgm:spPr/>
      <dgm:t>
        <a:bodyPr/>
        <a:lstStyle/>
        <a:p>
          <a:endParaRPr lang="zh-TW" altLang="en-US" b="1"/>
        </a:p>
      </dgm:t>
    </dgm:pt>
    <dgm:pt modelId="{30E76E58-ADD3-43D3-AA9D-5203224C7A72}" type="pres">
      <dgm:prSet presAssocID="{1C513D4B-E36E-450A-9977-8D7BD554B4CF}" presName="arrowDiagram" presStyleCnt="0">
        <dgm:presLayoutVars>
          <dgm:chMax val="5"/>
          <dgm:dir/>
          <dgm:resizeHandles val="exact"/>
        </dgm:presLayoutVars>
      </dgm:prSet>
      <dgm:spPr/>
    </dgm:pt>
    <dgm:pt modelId="{3BC27EBD-C10A-4575-80CD-80E9B0341FE5}" type="pres">
      <dgm:prSet presAssocID="{1C513D4B-E36E-450A-9977-8D7BD554B4CF}" presName="arrow" presStyleLbl="bgShp" presStyleIdx="0" presStyleCnt="1"/>
      <dgm:spPr/>
    </dgm:pt>
    <dgm:pt modelId="{82A0CCE4-B734-459D-8F97-A09CEA4C39E2}" type="pres">
      <dgm:prSet presAssocID="{1C513D4B-E36E-450A-9977-8D7BD554B4CF}" presName="arrowDiagram3" presStyleCnt="0"/>
      <dgm:spPr/>
    </dgm:pt>
    <dgm:pt modelId="{821654C7-6C83-4DE7-8A2D-294180439FB5}" type="pres">
      <dgm:prSet presAssocID="{011B66EC-4997-4D9E-8104-54556C9842D8}" presName="bullet3a" presStyleLbl="node1" presStyleIdx="0" presStyleCnt="3"/>
      <dgm:spPr/>
    </dgm:pt>
    <dgm:pt modelId="{35D70122-0BD9-4EA7-A8E4-3DE2E56CCB1B}" type="pres">
      <dgm:prSet presAssocID="{011B66EC-4997-4D9E-8104-54556C9842D8}" presName="textBox3a" presStyleLbl="revTx" presStyleIdx="0" presStyleCnt="3" custScaleX="234619" custLinFactNeighborX="64567" custLinFactNeighborY="14910">
        <dgm:presLayoutVars>
          <dgm:bulletEnabled val="1"/>
        </dgm:presLayoutVars>
      </dgm:prSet>
      <dgm:spPr/>
      <dgm:t>
        <a:bodyPr/>
        <a:lstStyle/>
        <a:p>
          <a:endParaRPr lang="zh-TW" altLang="en-US"/>
        </a:p>
      </dgm:t>
    </dgm:pt>
    <dgm:pt modelId="{13FE61F3-DAF2-4DFB-BBCC-8ED8B8EF7100}" type="pres">
      <dgm:prSet presAssocID="{F49E00A8-EE64-4319-89D3-75A5965F14D5}" presName="bullet3b" presStyleLbl="node1" presStyleIdx="1" presStyleCnt="3"/>
      <dgm:spPr/>
    </dgm:pt>
    <dgm:pt modelId="{5C8D8D59-AE6A-497B-A299-48D31B82272F}" type="pres">
      <dgm:prSet presAssocID="{F49E00A8-EE64-4319-89D3-75A5965F14D5}" presName="textBox3b" presStyleLbl="revTx" presStyleIdx="1" presStyleCnt="3" custScaleX="208435" custScaleY="24816" custLinFactNeighborX="35628" custLinFactNeighborY="-21978">
        <dgm:presLayoutVars>
          <dgm:bulletEnabled val="1"/>
        </dgm:presLayoutVars>
      </dgm:prSet>
      <dgm:spPr/>
      <dgm:t>
        <a:bodyPr/>
        <a:lstStyle/>
        <a:p>
          <a:endParaRPr lang="zh-TW" altLang="en-US"/>
        </a:p>
      </dgm:t>
    </dgm:pt>
    <dgm:pt modelId="{DE5F1E9E-557E-454A-BC2F-E8BE80A5376F}" type="pres">
      <dgm:prSet presAssocID="{097FE31F-31E0-4043-8D2A-3D1FA582D183}" presName="bullet3c" presStyleLbl="node1" presStyleIdx="2" presStyleCnt="3"/>
      <dgm:spPr/>
    </dgm:pt>
    <dgm:pt modelId="{C8B0684D-179A-449A-8A81-E173C1C8DE28}" type="pres">
      <dgm:prSet presAssocID="{097FE31F-31E0-4043-8D2A-3D1FA582D183}" presName="textBox3c" presStyleLbl="revTx" presStyleIdx="2" presStyleCnt="3" custScaleX="219528" custScaleY="31994" custLinFactNeighborX="53531" custLinFactNeighborY="-25236">
        <dgm:presLayoutVars>
          <dgm:bulletEnabled val="1"/>
        </dgm:presLayoutVars>
      </dgm:prSet>
      <dgm:spPr/>
      <dgm:t>
        <a:bodyPr/>
        <a:lstStyle/>
        <a:p>
          <a:endParaRPr lang="zh-TW" altLang="en-US"/>
        </a:p>
      </dgm:t>
    </dgm:pt>
  </dgm:ptLst>
  <dgm:cxnLst>
    <dgm:cxn modelId="{3E63CE80-D8EB-430B-BB59-BCC23570601C}" type="presOf" srcId="{1C513D4B-E36E-450A-9977-8D7BD554B4CF}" destId="{30E76E58-ADD3-43D3-AA9D-5203224C7A72}" srcOrd="0" destOrd="0" presId="urn:microsoft.com/office/officeart/2005/8/layout/arrow2"/>
    <dgm:cxn modelId="{81447ED1-AC24-4EDD-932C-DB1B4036A11C}" srcId="{1C513D4B-E36E-450A-9977-8D7BD554B4CF}" destId="{097FE31F-31E0-4043-8D2A-3D1FA582D183}" srcOrd="2" destOrd="0" parTransId="{3B6D00DA-6C5B-4748-A537-89BE8DDB760D}" sibTransId="{EA81E968-5E35-4ABD-B88A-C9B577690FF5}"/>
    <dgm:cxn modelId="{32B3DE8A-B042-4F11-A05E-C9238CFA80E8}" type="presOf" srcId="{011B66EC-4997-4D9E-8104-54556C9842D8}" destId="{35D70122-0BD9-4EA7-A8E4-3DE2E56CCB1B}" srcOrd="0" destOrd="0" presId="urn:microsoft.com/office/officeart/2005/8/layout/arrow2"/>
    <dgm:cxn modelId="{7454ACF8-2053-4608-9F8A-A4475B9FAEB1}" type="presOf" srcId="{F49E00A8-EE64-4319-89D3-75A5965F14D5}" destId="{5C8D8D59-AE6A-497B-A299-48D31B82272F}" srcOrd="0" destOrd="0" presId="urn:microsoft.com/office/officeart/2005/8/layout/arrow2"/>
    <dgm:cxn modelId="{4C3E7BE8-484D-4158-B304-7D3793DAEDD7}" srcId="{1C513D4B-E36E-450A-9977-8D7BD554B4CF}" destId="{F49E00A8-EE64-4319-89D3-75A5965F14D5}" srcOrd="1" destOrd="0" parTransId="{F146B999-F8FC-4F60-BD5C-4A7315EBDDE5}" sibTransId="{3032079D-46B5-4A8A-A822-8F49504F3D71}"/>
    <dgm:cxn modelId="{6DBEC059-E343-4BB9-9D2D-B237FFD43A7B}" type="presOf" srcId="{097FE31F-31E0-4043-8D2A-3D1FA582D183}" destId="{C8B0684D-179A-449A-8A81-E173C1C8DE28}" srcOrd="0" destOrd="0" presId="urn:microsoft.com/office/officeart/2005/8/layout/arrow2"/>
    <dgm:cxn modelId="{5ED6267A-8614-4748-B1BF-58B27DFEF333}" srcId="{1C513D4B-E36E-450A-9977-8D7BD554B4CF}" destId="{011B66EC-4997-4D9E-8104-54556C9842D8}" srcOrd="0" destOrd="0" parTransId="{31CFF4AE-8C63-411B-B08B-442B874D740F}" sibTransId="{9B8153EC-013F-4051-871E-28F8B11403EA}"/>
    <dgm:cxn modelId="{D3F2B4E2-93EB-416C-8A67-4840F703DC0E}" type="presParOf" srcId="{30E76E58-ADD3-43D3-AA9D-5203224C7A72}" destId="{3BC27EBD-C10A-4575-80CD-80E9B0341FE5}" srcOrd="0" destOrd="0" presId="urn:microsoft.com/office/officeart/2005/8/layout/arrow2"/>
    <dgm:cxn modelId="{0AC6FD7B-3FA4-4E7D-88A4-76928A8DA58E}" type="presParOf" srcId="{30E76E58-ADD3-43D3-AA9D-5203224C7A72}" destId="{82A0CCE4-B734-459D-8F97-A09CEA4C39E2}" srcOrd="1" destOrd="0" presId="urn:microsoft.com/office/officeart/2005/8/layout/arrow2"/>
    <dgm:cxn modelId="{ECB09009-1B5C-4C1E-AA3A-0F23059EC62F}" type="presParOf" srcId="{82A0CCE4-B734-459D-8F97-A09CEA4C39E2}" destId="{821654C7-6C83-4DE7-8A2D-294180439FB5}" srcOrd="0" destOrd="0" presId="urn:microsoft.com/office/officeart/2005/8/layout/arrow2"/>
    <dgm:cxn modelId="{8749FDD1-C27E-4CFE-B2EF-63E8FFD4A073}" type="presParOf" srcId="{82A0CCE4-B734-459D-8F97-A09CEA4C39E2}" destId="{35D70122-0BD9-4EA7-A8E4-3DE2E56CCB1B}" srcOrd="1" destOrd="0" presId="urn:microsoft.com/office/officeart/2005/8/layout/arrow2"/>
    <dgm:cxn modelId="{AD409DF3-DC52-411A-BDE5-8B07E6F90BB0}" type="presParOf" srcId="{82A0CCE4-B734-459D-8F97-A09CEA4C39E2}" destId="{13FE61F3-DAF2-4DFB-BBCC-8ED8B8EF7100}" srcOrd="2" destOrd="0" presId="urn:microsoft.com/office/officeart/2005/8/layout/arrow2"/>
    <dgm:cxn modelId="{1000CD7D-FC06-4B83-B8C6-9A95E7092EC0}" type="presParOf" srcId="{82A0CCE4-B734-459D-8F97-A09CEA4C39E2}" destId="{5C8D8D59-AE6A-497B-A299-48D31B82272F}" srcOrd="3" destOrd="0" presId="urn:microsoft.com/office/officeart/2005/8/layout/arrow2"/>
    <dgm:cxn modelId="{7428FAFD-3416-4383-9B6D-850646C9C1AD}" type="presParOf" srcId="{82A0CCE4-B734-459D-8F97-A09CEA4C39E2}" destId="{DE5F1E9E-557E-454A-BC2F-E8BE80A5376F}" srcOrd="4" destOrd="0" presId="urn:microsoft.com/office/officeart/2005/8/layout/arrow2"/>
    <dgm:cxn modelId="{B0E85840-FC99-41DE-8992-B39A6B39D499}" type="presParOf" srcId="{82A0CCE4-B734-459D-8F97-A09CEA4C39E2}" destId="{C8B0684D-179A-449A-8A81-E173C1C8DE28}"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58616B5-744A-463F-97BE-DF60F3B46C36}" type="doc">
      <dgm:prSet loTypeId="urn:microsoft.com/office/officeart/2005/8/layout/hierarchy4"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a:blipFill rotWithShape="0">
          <a:blip xmlns:r="http://schemas.openxmlformats.org/officeDocument/2006/relationships" r:embed="rId1"/>
          <a:tile tx="0" ty="0" sx="100000" sy="100000" flip="none" algn="tl"/>
        </a:blipFill>
      </dgm:spPr>
      <dgm:t>
        <a:bodyPr/>
        <a:lstStyle/>
        <a:p>
          <a:pPr algn="ctr" rtl="0"/>
          <a:r>
            <a:rPr lang="zh-TW" sz="4000" b="1" dirty="0">
              <a:solidFill>
                <a:srgbClr val="C00000"/>
              </a:solidFill>
              <a:latin typeface="微軟正黑體" pitchFamily="34" charset="-120"/>
              <a:ea typeface="微軟正黑體" pitchFamily="34" charset="-120"/>
            </a:rPr>
            <a:t>掌握外部因素</a:t>
          </a:r>
          <a:r>
            <a:rPr lang="en-US" altLang="zh-TW" sz="4000" b="1" dirty="0">
              <a:solidFill>
                <a:srgbClr val="C00000"/>
              </a:solidFill>
              <a:latin typeface="微軟正黑體" pitchFamily="34" charset="-120"/>
              <a:ea typeface="微軟正黑體" pitchFamily="34" charset="-120"/>
            </a:rPr>
            <a:t/>
          </a:r>
          <a:br>
            <a:rPr lang="en-US" altLang="zh-TW" sz="4000" b="1" dirty="0">
              <a:solidFill>
                <a:srgbClr val="C00000"/>
              </a:solidFill>
              <a:latin typeface="微軟正黑體" pitchFamily="34" charset="-120"/>
              <a:ea typeface="微軟正黑體" pitchFamily="34" charset="-120"/>
            </a:rPr>
          </a:br>
          <a:r>
            <a:rPr lang="en-US" altLang="zh-TW" sz="4000" dirty="0">
              <a:solidFill>
                <a:srgbClr val="C00000"/>
              </a:solidFill>
              <a:latin typeface="微軟正黑體" pitchFamily="34" charset="-120"/>
              <a:ea typeface="微軟正黑體" pitchFamily="34" charset="-120"/>
            </a:rPr>
            <a:t>-</a:t>
          </a:r>
          <a:r>
            <a:rPr lang="zh-TW" altLang="en-US" sz="4000" b="1" dirty="0">
              <a:solidFill>
                <a:schemeClr val="accent6">
                  <a:lumMod val="75000"/>
                </a:schemeClr>
              </a:solidFill>
              <a:latin typeface="微軟正黑體" pitchFamily="34" charset="-120"/>
              <a:ea typeface="微軟正黑體" pitchFamily="34" charset="-120"/>
            </a:rPr>
            <a:t>積分愈高，夢想越容易實現</a:t>
          </a:r>
          <a:endParaRPr lang="zh-TW" sz="4000" b="1" dirty="0">
            <a:solidFill>
              <a:schemeClr val="accent6">
                <a:lumMod val="75000"/>
              </a:schemeClr>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C66037BD-2222-4AAA-BE7A-91D7A6C5DD08}" type="pres">
      <dgm:prSet presAssocID="{858616B5-744A-463F-97BE-DF60F3B46C36}" presName="Name0" presStyleCnt="0">
        <dgm:presLayoutVars>
          <dgm:chPref val="1"/>
          <dgm:dir/>
          <dgm:animOne val="branch"/>
          <dgm:animLvl val="lvl"/>
          <dgm:resizeHandles/>
        </dgm:presLayoutVars>
      </dgm:prSet>
      <dgm:spPr/>
      <dgm:t>
        <a:bodyPr/>
        <a:lstStyle/>
        <a:p>
          <a:endParaRPr lang="zh-TW" altLang="en-US"/>
        </a:p>
      </dgm:t>
    </dgm:pt>
    <dgm:pt modelId="{D53DF537-425E-4B9C-A4F6-AF0DA49A462A}" type="pres">
      <dgm:prSet presAssocID="{357DC9C5-F1AD-418F-BD31-79903A24C6E2}" presName="vertOne" presStyleCnt="0"/>
      <dgm:spPr/>
    </dgm:pt>
    <dgm:pt modelId="{D735B1D1-0536-4B84-8EBC-AEDEF96C6FD2}" type="pres">
      <dgm:prSet presAssocID="{357DC9C5-F1AD-418F-BD31-79903A24C6E2}" presName="txOne" presStyleLbl="node0" presStyleIdx="0" presStyleCnt="1">
        <dgm:presLayoutVars>
          <dgm:chPref val="3"/>
        </dgm:presLayoutVars>
      </dgm:prSet>
      <dgm:spPr/>
      <dgm:t>
        <a:bodyPr/>
        <a:lstStyle/>
        <a:p>
          <a:endParaRPr lang="zh-TW" altLang="en-US"/>
        </a:p>
      </dgm:t>
    </dgm:pt>
    <dgm:pt modelId="{2194515F-0BA3-4A05-9C79-6C55830AD7A1}" type="pres">
      <dgm:prSet presAssocID="{357DC9C5-F1AD-418F-BD31-79903A24C6E2}" presName="horzOne" presStyleCnt="0"/>
      <dgm:spPr/>
    </dgm:pt>
  </dgm:ptLst>
  <dgm:cxnLst>
    <dgm:cxn modelId="{491F3D30-97C2-4181-9631-B9347FAEDAED}" type="presOf" srcId="{858616B5-744A-463F-97BE-DF60F3B46C36}" destId="{C66037BD-2222-4AAA-BE7A-91D7A6C5DD08}" srcOrd="0" destOrd="0" presId="urn:microsoft.com/office/officeart/2005/8/layout/hierarchy4"/>
    <dgm:cxn modelId="{70856D46-8288-4213-BDF9-B0A73B9B4D17}" srcId="{858616B5-744A-463F-97BE-DF60F3B46C36}" destId="{357DC9C5-F1AD-418F-BD31-79903A24C6E2}" srcOrd="0" destOrd="0" parTransId="{D7665D05-8DA0-4E70-9800-4E34E0E2EF50}" sibTransId="{5C998152-FEC3-44F4-B26B-40F6CB9016A3}"/>
    <dgm:cxn modelId="{BD0D4F6F-E1F6-465B-AF17-CDF7D48836E1}" type="presOf" srcId="{357DC9C5-F1AD-418F-BD31-79903A24C6E2}" destId="{D735B1D1-0536-4B84-8EBC-AEDEF96C6FD2}" srcOrd="0" destOrd="0" presId="urn:microsoft.com/office/officeart/2005/8/layout/hierarchy4"/>
    <dgm:cxn modelId="{5226FC10-1573-4613-B936-46EC68D4D4DB}" type="presParOf" srcId="{C66037BD-2222-4AAA-BE7A-91D7A6C5DD08}" destId="{D53DF537-425E-4B9C-A4F6-AF0DA49A462A}" srcOrd="0" destOrd="0" presId="urn:microsoft.com/office/officeart/2005/8/layout/hierarchy4"/>
    <dgm:cxn modelId="{4AB1FF64-D3B9-4750-9BB4-E71E63753A1B}" type="presParOf" srcId="{D53DF537-425E-4B9C-A4F6-AF0DA49A462A}" destId="{D735B1D1-0536-4B84-8EBC-AEDEF96C6FD2}" srcOrd="0" destOrd="0" presId="urn:microsoft.com/office/officeart/2005/8/layout/hierarchy4"/>
    <dgm:cxn modelId="{38907590-A66C-4A31-AD58-D5CDA0A342FE}" type="presParOf" srcId="{D53DF537-425E-4B9C-A4F6-AF0DA49A462A}" destId="{2194515F-0BA3-4A05-9C79-6C55830AD7A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良</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社團參與</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pPr>
            <a:spcAft>
              <a:spcPts val="600"/>
            </a:spcAft>
          </a:pPr>
          <a:r>
            <a:rPr lang="en-US" altLang="zh-TW" sz="2700" b="1" dirty="0">
              <a:solidFill>
                <a:schemeClr val="tx1"/>
              </a:solidFill>
              <a:latin typeface="微軟正黑體" pitchFamily="34" charset="-120"/>
              <a:ea typeface="微軟正黑體" pitchFamily="34" charset="-120"/>
            </a:rPr>
            <a:t>1.</a:t>
          </a:r>
          <a:r>
            <a:rPr lang="zh-TW" altLang="en-US" sz="2700" b="1" dirty="0">
              <a:solidFill>
                <a:schemeClr val="tx1"/>
              </a:solidFill>
              <a:latin typeface="微軟正黑體" pitchFamily="34" charset="-120"/>
              <a:ea typeface="微軟正黑體" pitchFamily="34" charset="-120"/>
            </a:rPr>
            <a:t>志願序</a:t>
          </a: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en-US" altLang="zh-TW" sz="2600" b="1" dirty="0">
              <a:solidFill>
                <a:schemeClr val="tx1"/>
              </a:solidFill>
              <a:latin typeface="微軟正黑體" pitchFamily="34" charset="-120"/>
              <a:ea typeface="微軟正黑體" pitchFamily="34" charset="-120"/>
            </a:rPr>
            <a:t>1.</a:t>
          </a:r>
          <a:r>
            <a:rPr lang="zh-TW" altLang="en-US" sz="2600" b="1" dirty="0">
              <a:solidFill>
                <a:schemeClr val="tx1"/>
              </a:solidFill>
              <a:latin typeface="微軟正黑體" pitchFamily="34" charset="-120"/>
              <a:ea typeface="微軟正黑體" pitchFamily="34" charset="-120"/>
            </a:rPr>
            <a:t>競賽表現</a:t>
          </a:r>
          <a:endParaRPr lang="en-US" altLang="zh-TW" sz="2600" b="1" dirty="0">
            <a:solidFill>
              <a:schemeClr val="tx1"/>
            </a:solidFill>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縣級競賽</a:t>
          </a:r>
          <a:endParaRPr lang="en-US" altLang="zh-TW" sz="2400" b="1" dirty="0">
            <a:latin typeface="微軟正黑體" pitchFamily="34" charset="-120"/>
            <a:ea typeface="微軟正黑體" pitchFamily="34" charset="-120"/>
          </a:endParaRPr>
        </a:p>
        <a:p>
          <a:r>
            <a:rPr lang="en-US" altLang="zh-TW" sz="2400" b="1" dirty="0">
              <a:solidFill>
                <a:srgbClr val="FF0000"/>
              </a:solidFill>
              <a:latin typeface="微軟正黑體" pitchFamily="34" charset="-120"/>
              <a:ea typeface="微軟正黑體" pitchFamily="34" charset="-120"/>
            </a:rPr>
            <a:t>2.</a:t>
          </a:r>
          <a:r>
            <a:rPr lang="zh-TW" altLang="en-US" sz="2400" b="1" dirty="0">
              <a:solidFill>
                <a:srgbClr val="FF0000"/>
              </a:solidFill>
              <a:latin typeface="微軟正黑體" pitchFamily="34" charset="-120"/>
              <a:ea typeface="微軟正黑體" pitchFamily="34" charset="-120"/>
            </a:rPr>
            <a:t>體適能</a:t>
          </a:r>
          <a:endParaRPr lang="en-US" altLang="zh-TW" sz="2400" b="1" dirty="0">
            <a:solidFill>
              <a:srgbClr val="FF0000"/>
            </a:solidFill>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pPr>
            <a:spcAft>
              <a:spcPts val="600"/>
            </a:spcAft>
          </a:pPr>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教育會考</a:t>
          </a:r>
          <a:endParaRPr lang="en-US" altLang="zh-TW" sz="2700" b="1" dirty="0">
            <a:solidFill>
              <a:srgbClr val="FF0000"/>
            </a:solidFill>
            <a:latin typeface="微軟正黑體" pitchFamily="34" charset="-120"/>
            <a:ea typeface="微軟正黑體" pitchFamily="34" charset="-120"/>
          </a:endParaRPr>
        </a:p>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學科積分</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7DF64818-BC71-420C-A621-993ED4BAC383}">
      <dgm:prSet custT="1"/>
      <dgm:spPr/>
      <dgm:t>
        <a:bodyPr/>
        <a:lstStyle/>
        <a:p>
          <a:pPr>
            <a:spcAft>
              <a:spcPct val="350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寫作測驗</a:t>
          </a:r>
          <a:endParaRPr lang="zh-TW" altLang="zh-TW" sz="2400" b="1" dirty="0">
            <a:solidFill>
              <a:schemeClr val="tx1"/>
            </a:solidFill>
            <a:latin typeface="微軟正黑體" pitchFamily="34" charset="-120"/>
            <a:ea typeface="微軟正黑體" pitchFamily="34" charset="-120"/>
          </a:endParaRPr>
        </a:p>
      </dgm:t>
    </dgm:pt>
    <dgm:pt modelId="{9F052F78-DC17-4007-9704-046138B406E9}" type="parTrans" cxnId="{C5480475-5580-4AD0-AD58-2D437FEEB3D8}">
      <dgm:prSet/>
      <dgm:spPr/>
      <dgm:t>
        <a:bodyPr/>
        <a:lstStyle/>
        <a:p>
          <a:endParaRPr lang="zh-TW" altLang="en-US"/>
        </a:p>
      </dgm:t>
    </dgm:pt>
    <dgm:pt modelId="{5BC69D25-DA83-4C07-930B-65BA594F86D4}" type="sibTrans" cxnId="{C5480475-5580-4AD0-AD58-2D437FEEB3D8}">
      <dgm:prSet/>
      <dgm:spPr/>
      <dgm:t>
        <a:bodyPr/>
        <a:lstStyle/>
        <a:p>
          <a:endParaRPr lang="zh-TW" altLang="en-US"/>
        </a:p>
      </dgm:t>
    </dgm:pt>
    <dgm:pt modelId="{ED260DE2-EA64-4320-AA32-F7FBF4401294}">
      <dgm:prSet custT="1"/>
      <dgm:spPr/>
      <dgm:t>
        <a:bodyPr/>
        <a:lstStyle/>
        <a:p>
          <a:pPr>
            <a:spcAft>
              <a:spcPct val="35000"/>
            </a:spcAft>
          </a:pPr>
          <a:endParaRPr lang="en-US" altLang="zh-TW" sz="2700" b="1" dirty="0">
            <a:solidFill>
              <a:srgbClr val="FF0000"/>
            </a:solidFill>
            <a:latin typeface="微軟正黑體" pitchFamily="34" charset="-120"/>
            <a:ea typeface="微軟正黑體" pitchFamily="34" charset="-120"/>
          </a:endParaRPr>
        </a:p>
      </dgm:t>
    </dgm:pt>
    <dgm:pt modelId="{1D5583C3-023E-4AAB-BC86-EEFE63849676}" type="parTrans" cxnId="{AB75A552-1E7A-4186-A013-C4A5A6D712F8}">
      <dgm:prSet/>
      <dgm:spPr/>
      <dgm:t>
        <a:bodyPr/>
        <a:lstStyle/>
        <a:p>
          <a:endParaRPr lang="zh-TW" altLang="en-US"/>
        </a:p>
      </dgm:t>
    </dgm:pt>
    <dgm:pt modelId="{6DCBD8A2-7EC3-4F0A-85D7-ECF3F1AEEE68}" type="sibTrans" cxnId="{AB75A552-1E7A-4186-A013-C4A5A6D712F8}">
      <dgm:prSet/>
      <dgm:spPr/>
      <dgm:t>
        <a:bodyPr/>
        <a:lstStyle/>
        <a:p>
          <a:endParaRPr lang="zh-TW" altLang="en-US"/>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50691" custLinFactNeighborX="-265" custLinFactNeighborY="20632">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51538" custLinFactNeighborX="-4318" custLinFactNeighborY="13162">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390" custLinFactNeighborY="-1225">
        <dgm:presLayoutVars>
          <dgm:chMax val="0"/>
          <dgm:chPref val="0"/>
          <dgm:bulletEnabled val="1"/>
        </dgm:presLayoutVars>
      </dgm:prSet>
      <dgm:spPr/>
      <dgm:t>
        <a:bodyPr/>
        <a:lstStyle/>
        <a:p>
          <a:endParaRPr lang="zh-TW" altLang="en-US"/>
        </a:p>
      </dgm:t>
    </dgm:pt>
  </dgm:ptLst>
  <dgm:cxnLst>
    <dgm:cxn modelId="{8DA409E5-749F-4408-9285-B531E07DCB67}" srcId="{59081ABA-F1C5-457D-8216-8106D6CA0ED3}" destId="{60E0DDA4-352A-4750-8209-055329510E6F}" srcOrd="2" destOrd="0" parTransId="{ACDFEFBB-EC00-4189-96FD-E699DE8AF226}" sibTransId="{E5936B50-7A37-4392-A028-C317575DAB87}"/>
    <dgm:cxn modelId="{E08B0309-6D07-4D5A-8F7A-A598BD70D21B}" type="presOf" srcId="{59081ABA-F1C5-457D-8216-8106D6CA0ED3}" destId="{308277BE-9C70-474B-9B39-BB46EFC79552}" srcOrd="0" destOrd="0" presId="urn:microsoft.com/office/officeart/2009/3/layout/IncreasingArrowsProcess"/>
    <dgm:cxn modelId="{D0F60D7D-E4BA-4D55-832F-5F77752236A8}" type="presOf" srcId="{D6E72393-BDF0-4F57-92BC-7701FEBC4105}" destId="{136D3C0B-2C77-47CC-81E1-AAB624179C10}" srcOrd="0" destOrd="1" presId="urn:microsoft.com/office/officeart/2009/3/layout/IncreasingArrowsProcess"/>
    <dgm:cxn modelId="{1A6194F8-2551-4829-ADAE-C9B4954A9F73}" type="presOf" srcId="{F5C134F4-12CB-4273-A24B-862FCCB60339}" destId="{C4D40519-B055-4744-9951-83A32254E7E5}"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AB75A552-1E7A-4186-A013-C4A5A6D712F8}" srcId="{59081ABA-F1C5-457D-8216-8106D6CA0ED3}" destId="{ED260DE2-EA64-4320-AA32-F7FBF4401294}" srcOrd="5" destOrd="0" parTransId="{1D5583C3-023E-4AAB-BC86-EEFE63849676}" sibTransId="{6DCBD8A2-7EC3-4F0A-85D7-ECF3F1AEEE68}"/>
    <dgm:cxn modelId="{255A5077-067D-4620-A3F7-7E5175F52601}" type="presOf" srcId="{ED260DE2-EA64-4320-AA32-F7FBF4401294}" destId="{136D3C0B-2C77-47CC-81E1-AAB624179C10}" srcOrd="0" destOrd="5" presId="urn:microsoft.com/office/officeart/2009/3/layout/IncreasingArrowsProcess"/>
    <dgm:cxn modelId="{8186B378-AE91-4860-9760-A36B0426D128}" type="presOf" srcId="{AC24EF94-075D-47A7-A4EC-50A1E7E133D1}" destId="{136D3C0B-2C77-47CC-81E1-AAB624179C10}"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311F08B6-764D-462F-96BD-ED5F77A7E0B5}" type="presOf" srcId="{8BED3B37-6CC7-485A-9F76-3A5672B2B741}" destId="{136D3C0B-2C77-47CC-81E1-AAB624179C10}" srcOrd="0" destOrd="3" presId="urn:microsoft.com/office/officeart/2009/3/layout/IncreasingArrowsProcess"/>
    <dgm:cxn modelId="{07E89909-288C-45F2-8996-358AEAABA3FA}" type="presOf" srcId="{02B8D24B-7B10-42FD-A46B-F5C7537879FD}" destId="{5BEEB2B8-458D-4657-A6F7-95499035BD41}" srcOrd="0" destOrd="0" presId="urn:microsoft.com/office/officeart/2009/3/layout/IncreasingArrowsProcess"/>
    <dgm:cxn modelId="{FFF82402-7D4B-4CC0-B063-1E640B506681}" type="presOf" srcId="{64451220-E2D9-4F5C-9080-7F4BDBB728C9}" destId="{9197909A-240F-4A12-9039-4BA307A27BE3}" srcOrd="0" destOrd="0" presId="urn:microsoft.com/office/officeart/2009/3/layout/IncreasingArrowsProcess"/>
    <dgm:cxn modelId="{93C3DB20-BB27-4523-81A8-12F4FC6D2AF0}" type="presOf" srcId="{7DF64818-BC71-420C-A621-993ED4BAC383}" destId="{136D3C0B-2C77-47CC-81E1-AAB624179C10}" srcOrd="0" destOrd="4"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28D322E0-315C-4FBD-9A3A-47A98F785DE4}" srcId="{F5C134F4-12CB-4273-A24B-862FCCB60339}" destId="{64451220-E2D9-4F5C-9080-7F4BDBB728C9}" srcOrd="2" destOrd="0" parTransId="{4855D09F-6537-496A-8283-07D15F765FFD}" sibTransId="{FBBB412B-8B1D-449E-8B84-EB907D475760}"/>
    <dgm:cxn modelId="{DAD949A6-F1FC-4EC5-90B0-3D592FE19678}" srcId="{59081ABA-F1C5-457D-8216-8106D6CA0ED3}" destId="{8BED3B37-6CC7-485A-9F76-3A5672B2B741}" srcOrd="3" destOrd="0" parTransId="{7D49F035-A3AE-4A70-813A-20F2A4C1D075}" sibTransId="{CBF8EE5F-8707-46F3-8F8C-2E5EC53C0CFA}"/>
    <dgm:cxn modelId="{71937901-35E1-44CB-9A45-34E575807A7F}" type="presOf" srcId="{9ADA0C82-7529-436B-9A71-0F81D9B3D7FC}" destId="{68E33B60-1B09-4E77-A354-95EECDB0DBCD}" srcOrd="0" destOrd="0" presId="urn:microsoft.com/office/officeart/2009/3/layout/IncreasingArrowsProcess"/>
    <dgm:cxn modelId="{C5480475-5580-4AD0-AD58-2D437FEEB3D8}" srcId="{59081ABA-F1C5-457D-8216-8106D6CA0ED3}" destId="{7DF64818-BC71-420C-A621-993ED4BAC383}" srcOrd="4" destOrd="0" parTransId="{9F052F78-DC17-4007-9704-046138B406E9}" sibTransId="{5BC69D25-DA83-4C07-930B-65BA594F86D4}"/>
    <dgm:cxn modelId="{06E3F719-A9CF-4C9E-8CFD-AEE2A00C13E4}" type="presOf" srcId="{60E0DDA4-352A-4750-8209-055329510E6F}" destId="{136D3C0B-2C77-47CC-81E1-AAB624179C10}" srcOrd="0" destOrd="2"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2494CC54-A4F3-47F9-BA61-49A87A020746}" srcId="{F5C134F4-12CB-4273-A24B-862FCCB60339}" destId="{59081ABA-F1C5-457D-8216-8106D6CA0ED3}" srcOrd="1" destOrd="0" parTransId="{780CE6E0-94EE-4241-8A4B-A7D736CE72E8}" sibTransId="{8A36FF0C-7A85-4303-93FB-F253BFA4C477}"/>
    <dgm:cxn modelId="{AF14AF74-7598-475C-9CA9-9650324CCBDA}" type="presOf" srcId="{DCE43FDE-4017-4826-8ED2-D627AAFBB292}" destId="{3DE2B3A8-F618-448D-90E5-5B1FB8F37921}"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B70FB540-4F1B-419D-8353-8E48150F05AC}" type="presParOf" srcId="{C4D40519-B055-4744-9951-83A32254E7E5}" destId="{3DE2B3A8-F618-448D-90E5-5B1FB8F37921}" srcOrd="0" destOrd="0" presId="urn:microsoft.com/office/officeart/2009/3/layout/IncreasingArrowsProcess"/>
    <dgm:cxn modelId="{FDFB376E-3F82-47DA-8ACA-910E7C686D83}" type="presParOf" srcId="{C4D40519-B055-4744-9951-83A32254E7E5}" destId="{68E33B60-1B09-4E77-A354-95EECDB0DBCD}" srcOrd="1" destOrd="0" presId="urn:microsoft.com/office/officeart/2009/3/layout/IncreasingArrowsProcess"/>
    <dgm:cxn modelId="{A8B1566B-3B02-43D0-A213-115C95772A1A}" type="presParOf" srcId="{C4D40519-B055-4744-9951-83A32254E7E5}" destId="{308277BE-9C70-474B-9B39-BB46EFC79552}" srcOrd="2" destOrd="0" presId="urn:microsoft.com/office/officeart/2009/3/layout/IncreasingArrowsProcess"/>
    <dgm:cxn modelId="{D99D084F-830B-4D43-92A0-42BFEB398992}" type="presParOf" srcId="{C4D40519-B055-4744-9951-83A32254E7E5}" destId="{136D3C0B-2C77-47CC-81E1-AAB624179C10}" srcOrd="3" destOrd="0" presId="urn:microsoft.com/office/officeart/2009/3/layout/IncreasingArrowsProcess"/>
    <dgm:cxn modelId="{F9DB9842-5F01-4B12-9B98-CCDC7CC4E905}" type="presParOf" srcId="{C4D40519-B055-4744-9951-83A32254E7E5}" destId="{9197909A-240F-4A12-9039-4BA307A27BE3}" srcOrd="4" destOrd="0" presId="urn:microsoft.com/office/officeart/2009/3/layout/IncreasingArrowsProcess"/>
    <dgm:cxn modelId="{5C94D5FC-F5AE-47BE-8139-6103C3079821}"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58616B5-744A-463F-97BE-DF60F3B46C36}" type="doc">
      <dgm:prSet loTypeId="urn:microsoft.com/office/officeart/2005/8/layout/hierarchy4" loCatId="list" qsTypeId="urn:microsoft.com/office/officeart/2005/8/quickstyle/simple2" qsCatId="simple" csTypeId="urn:microsoft.com/office/officeart/2005/8/colors/colorful1#7" csCatId="colorful" phldr="1"/>
      <dgm:spPr/>
      <dgm:t>
        <a:bodyPr/>
        <a:lstStyle/>
        <a:p>
          <a:endParaRPr lang="zh-TW" altLang="en-US"/>
        </a:p>
      </dgm:t>
    </dgm:pt>
    <dgm:pt modelId="{357DC9C5-F1AD-418F-BD31-79903A24C6E2}">
      <dgm:prSet custT="1"/>
      <dgm:spPr>
        <a:blipFill rotWithShape="0">
          <a:blip xmlns:r="http://schemas.openxmlformats.org/officeDocument/2006/relationships" r:embed="rId1"/>
          <a:tile tx="0" ty="0" sx="100000" sy="100000" flip="none" algn="tl"/>
        </a:blipFill>
      </dgm:spPr>
      <dgm:t>
        <a:bodyPr/>
        <a:lstStyle/>
        <a:p>
          <a:pPr algn="ctr" rtl="0"/>
          <a:r>
            <a:rPr lang="zh-TW" sz="4000" b="1" dirty="0">
              <a:solidFill>
                <a:srgbClr val="C00000"/>
              </a:solidFill>
              <a:latin typeface="微軟正黑體" pitchFamily="34" charset="-120"/>
              <a:ea typeface="微軟正黑體" pitchFamily="34" charset="-120"/>
            </a:rPr>
            <a:t>掌握外部因素</a:t>
          </a:r>
          <a:r>
            <a:rPr lang="en-US" altLang="zh-TW" sz="4000" dirty="0">
              <a:solidFill>
                <a:srgbClr val="C00000"/>
              </a:solidFill>
              <a:latin typeface="微軟正黑體" pitchFamily="34" charset="-120"/>
              <a:ea typeface="微軟正黑體" pitchFamily="34" charset="-120"/>
            </a:rPr>
            <a:t>-</a:t>
          </a:r>
          <a:r>
            <a:rPr lang="zh-TW" altLang="en-US" sz="4000" b="1" dirty="0">
              <a:solidFill>
                <a:schemeClr val="accent6">
                  <a:lumMod val="75000"/>
                </a:schemeClr>
              </a:solidFill>
              <a:latin typeface="微軟正黑體" pitchFamily="34" charset="-120"/>
              <a:ea typeface="微軟正黑體" pitchFamily="34" charset="-120"/>
            </a:rPr>
            <a:t>志願選填策略</a:t>
          </a:r>
          <a:endParaRPr lang="zh-TW" sz="4000" b="1" dirty="0">
            <a:solidFill>
              <a:schemeClr val="accent6">
                <a:lumMod val="75000"/>
              </a:schemeClr>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A32F7640-A928-427B-A0F5-9D2FCD10F6D9}" type="pres">
      <dgm:prSet presAssocID="{858616B5-744A-463F-97BE-DF60F3B46C36}" presName="Name0" presStyleCnt="0">
        <dgm:presLayoutVars>
          <dgm:chPref val="1"/>
          <dgm:dir/>
          <dgm:animOne val="branch"/>
          <dgm:animLvl val="lvl"/>
          <dgm:resizeHandles/>
        </dgm:presLayoutVars>
      </dgm:prSet>
      <dgm:spPr/>
      <dgm:t>
        <a:bodyPr/>
        <a:lstStyle/>
        <a:p>
          <a:endParaRPr lang="zh-TW" altLang="en-US"/>
        </a:p>
      </dgm:t>
    </dgm:pt>
    <dgm:pt modelId="{160F2128-47AF-4F5C-BA45-ACAF2575DE60}" type="pres">
      <dgm:prSet presAssocID="{357DC9C5-F1AD-418F-BD31-79903A24C6E2}" presName="vertOne" presStyleCnt="0"/>
      <dgm:spPr/>
    </dgm:pt>
    <dgm:pt modelId="{4728BCF0-F94F-4DF9-9EE2-633529CBEFA3}" type="pres">
      <dgm:prSet presAssocID="{357DC9C5-F1AD-418F-BD31-79903A24C6E2}" presName="txOne" presStyleLbl="node0" presStyleIdx="0" presStyleCnt="1">
        <dgm:presLayoutVars>
          <dgm:chPref val="3"/>
        </dgm:presLayoutVars>
      </dgm:prSet>
      <dgm:spPr/>
      <dgm:t>
        <a:bodyPr/>
        <a:lstStyle/>
        <a:p>
          <a:endParaRPr lang="zh-TW" altLang="en-US"/>
        </a:p>
      </dgm:t>
    </dgm:pt>
    <dgm:pt modelId="{A663BACF-6A8C-43D1-8863-9D77A4C45396}" type="pres">
      <dgm:prSet presAssocID="{357DC9C5-F1AD-418F-BD31-79903A24C6E2}" presName="horzOne" presStyleCnt="0"/>
      <dgm:spPr/>
    </dgm:pt>
  </dgm:ptLst>
  <dgm:cxnLst>
    <dgm:cxn modelId="{99CFCC13-381C-4D57-A5CF-63A13EF78FE2}" type="presOf" srcId="{357DC9C5-F1AD-418F-BD31-79903A24C6E2}" destId="{4728BCF0-F94F-4DF9-9EE2-633529CBEFA3}" srcOrd="0" destOrd="0" presId="urn:microsoft.com/office/officeart/2005/8/layout/hierarchy4"/>
    <dgm:cxn modelId="{70856D46-8288-4213-BDF9-B0A73B9B4D17}" srcId="{858616B5-744A-463F-97BE-DF60F3B46C36}" destId="{357DC9C5-F1AD-418F-BD31-79903A24C6E2}" srcOrd="0" destOrd="0" parTransId="{D7665D05-8DA0-4E70-9800-4E34E0E2EF50}" sibTransId="{5C998152-FEC3-44F4-B26B-40F6CB9016A3}"/>
    <dgm:cxn modelId="{FA46854C-7AFE-4643-BE7D-8E9D4669E734}" type="presOf" srcId="{858616B5-744A-463F-97BE-DF60F3B46C36}" destId="{A32F7640-A928-427B-A0F5-9D2FCD10F6D9}" srcOrd="0" destOrd="0" presId="urn:microsoft.com/office/officeart/2005/8/layout/hierarchy4"/>
    <dgm:cxn modelId="{FFED0747-AFEA-4C58-9403-7D6E175F2C3D}" type="presParOf" srcId="{A32F7640-A928-427B-A0F5-9D2FCD10F6D9}" destId="{160F2128-47AF-4F5C-BA45-ACAF2575DE60}" srcOrd="0" destOrd="0" presId="urn:microsoft.com/office/officeart/2005/8/layout/hierarchy4"/>
    <dgm:cxn modelId="{728573D7-4355-47C0-899E-0B4316D125D0}" type="presParOf" srcId="{160F2128-47AF-4F5C-BA45-ACAF2575DE60}" destId="{4728BCF0-F94F-4DF9-9EE2-633529CBEFA3}" srcOrd="0" destOrd="0" presId="urn:microsoft.com/office/officeart/2005/8/layout/hierarchy4"/>
    <dgm:cxn modelId="{348728D9-DED1-44B9-B40D-A6A4BBBAFD21}" type="presParOf" srcId="{160F2128-47AF-4F5C-BA45-ACAF2575DE60}" destId="{A663BACF-6A8C-43D1-8863-9D77A4C453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019BF25-956E-4E63-8AD7-C4D88B24BAD7}"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zh-TW" altLang="en-US"/>
        </a:p>
      </dgm:t>
    </dgm:pt>
    <dgm:pt modelId="{765065FB-3FF3-4C5E-A305-2A9BEA11E983}">
      <dgm:prSet custT="1"/>
      <dgm:spPr>
        <a:blipFill rotWithShape="0">
          <a:blip xmlns:r="http://schemas.openxmlformats.org/officeDocument/2006/relationships" r:embed="rId1"/>
          <a:tile tx="0" ty="0" sx="100000" sy="100000" flip="none" algn="tl"/>
        </a:blipFill>
      </dgm:spPr>
      <dgm:t>
        <a:bodyPr/>
        <a:lstStyle/>
        <a:p>
          <a:pPr marL="627063" indent="0" algn="l" rtl="0"/>
          <a:r>
            <a:rPr lang="zh-TW" sz="4000" b="1" dirty="0">
              <a:solidFill>
                <a:srgbClr val="C00000"/>
              </a:solidFill>
              <a:latin typeface="微軟正黑體" pitchFamily="34" charset="-120"/>
              <a:ea typeface="微軟正黑體" pitchFamily="34" charset="-120"/>
            </a:rPr>
            <a:t>核對內在因素</a:t>
          </a:r>
          <a:r>
            <a:rPr lang="en-US" altLang="zh-TW" sz="4000" b="1" dirty="0">
              <a:solidFill>
                <a:srgbClr val="C00000"/>
              </a:solidFill>
              <a:latin typeface="微軟正黑體" pitchFamily="34" charset="-120"/>
              <a:ea typeface="微軟正黑體" pitchFamily="34" charset="-120"/>
            </a:rPr>
            <a:t>-</a:t>
          </a:r>
          <a:br>
            <a:rPr lang="en-US" altLang="zh-TW" sz="4000" b="1" dirty="0">
              <a:solidFill>
                <a:srgbClr val="C00000"/>
              </a:solidFill>
              <a:latin typeface="微軟正黑體" pitchFamily="34" charset="-120"/>
              <a:ea typeface="微軟正黑體" pitchFamily="34" charset="-120"/>
            </a:rPr>
          </a:br>
          <a:r>
            <a:rPr lang="zh-TW" altLang="en-US" sz="4000" b="1" dirty="0">
              <a:solidFill>
                <a:schemeClr val="accent6">
                  <a:lumMod val="75000"/>
                </a:schemeClr>
              </a:solidFill>
              <a:latin typeface="微軟正黑體" pitchFamily="34" charset="-120"/>
              <a:ea typeface="微軟正黑體" pitchFamily="34" charset="-120"/>
            </a:rPr>
            <a:t>判斷目前生涯決定狀況</a:t>
          </a:r>
          <a:endParaRPr lang="zh-TW" sz="4000" b="1" dirty="0">
            <a:solidFill>
              <a:schemeClr val="accent6">
                <a:lumMod val="75000"/>
              </a:schemeClr>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1B2F6965-50E0-41F4-AC4A-862F0759589B}" type="pres">
      <dgm:prSet presAssocID="{F019BF25-956E-4E63-8AD7-C4D88B24BAD7}" presName="Name0" presStyleCnt="0">
        <dgm:presLayoutVars>
          <dgm:chPref val="1"/>
          <dgm:dir/>
          <dgm:animOne val="branch"/>
          <dgm:animLvl val="lvl"/>
          <dgm:resizeHandles/>
        </dgm:presLayoutVars>
      </dgm:prSet>
      <dgm:spPr/>
      <dgm:t>
        <a:bodyPr/>
        <a:lstStyle/>
        <a:p>
          <a:endParaRPr lang="zh-TW" altLang="en-US"/>
        </a:p>
      </dgm:t>
    </dgm:pt>
    <dgm:pt modelId="{9C8CD683-991C-4CD1-9C0C-2F2E04A00FCB}" type="pres">
      <dgm:prSet presAssocID="{765065FB-3FF3-4C5E-A305-2A9BEA11E983}" presName="vertOne" presStyleCnt="0"/>
      <dgm:spPr/>
    </dgm:pt>
    <dgm:pt modelId="{BC44066E-B2D9-4E3C-880B-C14F715D108E}" type="pres">
      <dgm:prSet presAssocID="{765065FB-3FF3-4C5E-A305-2A9BEA11E983}" presName="txOne" presStyleLbl="node0" presStyleIdx="0" presStyleCnt="1">
        <dgm:presLayoutVars>
          <dgm:chPref val="3"/>
        </dgm:presLayoutVars>
      </dgm:prSet>
      <dgm:spPr/>
      <dgm:t>
        <a:bodyPr/>
        <a:lstStyle/>
        <a:p>
          <a:endParaRPr lang="zh-TW" altLang="en-US"/>
        </a:p>
      </dgm:t>
    </dgm:pt>
    <dgm:pt modelId="{86790D81-A4AB-470B-9383-E85B6F21EC72}" type="pres">
      <dgm:prSet presAssocID="{765065FB-3FF3-4C5E-A305-2A9BEA11E983}" presName="horzOne" presStyleCnt="0"/>
      <dgm:spPr/>
    </dgm:pt>
  </dgm:ptLst>
  <dgm:cxnLst>
    <dgm:cxn modelId="{A5968C66-6A9E-4F50-963C-4F4E5320FB78}" type="presOf" srcId="{F019BF25-956E-4E63-8AD7-C4D88B24BAD7}" destId="{1B2F6965-50E0-41F4-AC4A-862F0759589B}" srcOrd="0" destOrd="0" presId="urn:microsoft.com/office/officeart/2005/8/layout/hierarchy4"/>
    <dgm:cxn modelId="{AC0F240C-38D3-4D86-8DE8-C9C412B229FD}" type="presOf" srcId="{765065FB-3FF3-4C5E-A305-2A9BEA11E983}" destId="{BC44066E-B2D9-4E3C-880B-C14F715D108E}" srcOrd="0" destOrd="0" presId="urn:microsoft.com/office/officeart/2005/8/layout/hierarchy4"/>
    <dgm:cxn modelId="{1BB20BE1-ED02-4371-80C0-8CBB2D2DEAEB}" srcId="{F019BF25-956E-4E63-8AD7-C4D88B24BAD7}" destId="{765065FB-3FF3-4C5E-A305-2A9BEA11E983}" srcOrd="0" destOrd="0" parTransId="{11E59B5E-8EB8-45E8-B0DF-3A8AE4E109A5}" sibTransId="{937B4744-9FB8-4CE8-9BFA-EFCF7EDE1D47}"/>
    <dgm:cxn modelId="{3D668A9D-40E2-476B-8F1B-50D03CFF9C92}" type="presParOf" srcId="{1B2F6965-50E0-41F4-AC4A-862F0759589B}" destId="{9C8CD683-991C-4CD1-9C0C-2F2E04A00FCB}" srcOrd="0" destOrd="0" presId="urn:microsoft.com/office/officeart/2005/8/layout/hierarchy4"/>
    <dgm:cxn modelId="{2782E91D-A4B1-4CA5-9628-8E8BEDB7248D}" type="presParOf" srcId="{9C8CD683-991C-4CD1-9C0C-2F2E04A00FCB}" destId="{BC44066E-B2D9-4E3C-880B-C14F715D108E}" srcOrd="0" destOrd="0" presId="urn:microsoft.com/office/officeart/2005/8/layout/hierarchy4"/>
    <dgm:cxn modelId="{4A59FD63-2A6B-4E3D-88E3-63FCE1CB1202}" type="presParOf" srcId="{9C8CD683-991C-4CD1-9C0C-2F2E04A00FCB}" destId="{86790D81-A4AB-470B-9383-E85B6F21EC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019BF25-956E-4E63-8AD7-C4D88B24BAD7}"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zh-TW" altLang="en-US"/>
        </a:p>
      </dgm:t>
    </dgm:pt>
    <dgm:pt modelId="{765065FB-3FF3-4C5E-A305-2A9BEA11E983}">
      <dgm:prSet custT="1"/>
      <dgm:spPr>
        <a:blipFill rotWithShape="0">
          <a:blip xmlns:r="http://schemas.openxmlformats.org/officeDocument/2006/relationships" r:embed="rId1"/>
          <a:tile tx="0" ty="0" sx="100000" sy="100000" flip="none" algn="tl"/>
        </a:blipFill>
      </dgm:spPr>
      <dgm:t>
        <a:bodyPr/>
        <a:lstStyle/>
        <a:p>
          <a:pPr marL="627063" indent="0" algn="l" rtl="0"/>
          <a:r>
            <a:rPr lang="zh-TW" sz="4000" b="1" dirty="0">
              <a:solidFill>
                <a:srgbClr val="C00000"/>
              </a:solidFill>
              <a:latin typeface="微軟正黑體" pitchFamily="34" charset="-120"/>
              <a:ea typeface="微軟正黑體" pitchFamily="34" charset="-120"/>
            </a:rPr>
            <a:t>核對內在因素</a:t>
          </a:r>
          <a:r>
            <a:rPr lang="en-US" altLang="zh-TW" sz="4000" b="1" dirty="0">
              <a:solidFill>
                <a:srgbClr val="C00000"/>
              </a:solidFill>
              <a:latin typeface="微軟正黑體" pitchFamily="34" charset="-120"/>
              <a:ea typeface="微軟正黑體" pitchFamily="34" charset="-120"/>
            </a:rPr>
            <a:t>-</a:t>
          </a:r>
          <a:br>
            <a:rPr lang="en-US" altLang="zh-TW" sz="4000" b="1" dirty="0">
              <a:solidFill>
                <a:srgbClr val="C00000"/>
              </a:solidFill>
              <a:latin typeface="微軟正黑體" pitchFamily="34" charset="-120"/>
              <a:ea typeface="微軟正黑體" pitchFamily="34" charset="-120"/>
            </a:rPr>
          </a:br>
          <a:r>
            <a:rPr lang="zh-TW" altLang="en-US" sz="4000" b="1" dirty="0">
              <a:solidFill>
                <a:schemeClr val="accent6">
                  <a:lumMod val="75000"/>
                </a:schemeClr>
              </a:solidFill>
              <a:latin typeface="微軟正黑體" pitchFamily="34" charset="-120"/>
              <a:ea typeface="微軟正黑體" pitchFamily="34" charset="-120"/>
            </a:rPr>
            <a:t>學術傾向或技職傾向</a:t>
          </a:r>
          <a:endParaRPr lang="zh-TW" sz="4000" b="1" dirty="0">
            <a:solidFill>
              <a:schemeClr val="accent6">
                <a:lumMod val="75000"/>
              </a:schemeClr>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1B2F6965-50E0-41F4-AC4A-862F0759589B}" type="pres">
      <dgm:prSet presAssocID="{F019BF25-956E-4E63-8AD7-C4D88B24BAD7}" presName="Name0" presStyleCnt="0">
        <dgm:presLayoutVars>
          <dgm:chPref val="1"/>
          <dgm:dir/>
          <dgm:animOne val="branch"/>
          <dgm:animLvl val="lvl"/>
          <dgm:resizeHandles/>
        </dgm:presLayoutVars>
      </dgm:prSet>
      <dgm:spPr/>
      <dgm:t>
        <a:bodyPr/>
        <a:lstStyle/>
        <a:p>
          <a:endParaRPr lang="zh-TW" altLang="en-US"/>
        </a:p>
      </dgm:t>
    </dgm:pt>
    <dgm:pt modelId="{9C8CD683-991C-4CD1-9C0C-2F2E04A00FCB}" type="pres">
      <dgm:prSet presAssocID="{765065FB-3FF3-4C5E-A305-2A9BEA11E983}" presName="vertOne" presStyleCnt="0"/>
      <dgm:spPr/>
    </dgm:pt>
    <dgm:pt modelId="{BC44066E-B2D9-4E3C-880B-C14F715D108E}" type="pres">
      <dgm:prSet presAssocID="{765065FB-3FF3-4C5E-A305-2A9BEA11E983}" presName="txOne" presStyleLbl="node0" presStyleIdx="0" presStyleCnt="1" custLinFactY="-17607" custLinFactNeighborX="-1128" custLinFactNeighborY="-100000">
        <dgm:presLayoutVars>
          <dgm:chPref val="3"/>
        </dgm:presLayoutVars>
      </dgm:prSet>
      <dgm:spPr/>
      <dgm:t>
        <a:bodyPr/>
        <a:lstStyle/>
        <a:p>
          <a:endParaRPr lang="zh-TW" altLang="en-US"/>
        </a:p>
      </dgm:t>
    </dgm:pt>
    <dgm:pt modelId="{86790D81-A4AB-470B-9383-E85B6F21EC72}" type="pres">
      <dgm:prSet presAssocID="{765065FB-3FF3-4C5E-A305-2A9BEA11E983}" presName="horzOne" presStyleCnt="0"/>
      <dgm:spPr/>
    </dgm:pt>
  </dgm:ptLst>
  <dgm:cxnLst>
    <dgm:cxn modelId="{A5968C66-6A9E-4F50-963C-4F4E5320FB78}" type="presOf" srcId="{F019BF25-956E-4E63-8AD7-C4D88B24BAD7}" destId="{1B2F6965-50E0-41F4-AC4A-862F0759589B}" srcOrd="0" destOrd="0" presId="urn:microsoft.com/office/officeart/2005/8/layout/hierarchy4"/>
    <dgm:cxn modelId="{AC0F240C-38D3-4D86-8DE8-C9C412B229FD}" type="presOf" srcId="{765065FB-3FF3-4C5E-A305-2A9BEA11E983}" destId="{BC44066E-B2D9-4E3C-880B-C14F715D108E}" srcOrd="0" destOrd="0" presId="urn:microsoft.com/office/officeart/2005/8/layout/hierarchy4"/>
    <dgm:cxn modelId="{1BB20BE1-ED02-4371-80C0-8CBB2D2DEAEB}" srcId="{F019BF25-956E-4E63-8AD7-C4D88B24BAD7}" destId="{765065FB-3FF3-4C5E-A305-2A9BEA11E983}" srcOrd="0" destOrd="0" parTransId="{11E59B5E-8EB8-45E8-B0DF-3A8AE4E109A5}" sibTransId="{937B4744-9FB8-4CE8-9BFA-EFCF7EDE1D47}"/>
    <dgm:cxn modelId="{3D668A9D-40E2-476B-8F1B-50D03CFF9C92}" type="presParOf" srcId="{1B2F6965-50E0-41F4-AC4A-862F0759589B}" destId="{9C8CD683-991C-4CD1-9C0C-2F2E04A00FCB}" srcOrd="0" destOrd="0" presId="urn:microsoft.com/office/officeart/2005/8/layout/hierarchy4"/>
    <dgm:cxn modelId="{2782E91D-A4B1-4CA5-9628-8E8BEDB7248D}" type="presParOf" srcId="{9C8CD683-991C-4CD1-9C0C-2F2E04A00FCB}" destId="{BC44066E-B2D9-4E3C-880B-C14F715D108E}" srcOrd="0" destOrd="0" presId="urn:microsoft.com/office/officeart/2005/8/layout/hierarchy4"/>
    <dgm:cxn modelId="{4A59FD63-2A6B-4E3D-88E3-63FCE1CB1202}" type="presParOf" srcId="{9C8CD683-991C-4CD1-9C0C-2F2E04A00FCB}" destId="{86790D81-A4AB-470B-9383-E85B6F21EC72}"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019BF25-956E-4E63-8AD7-C4D88B24BAD7}" type="doc">
      <dgm:prSet loTypeId="urn:microsoft.com/office/officeart/2005/8/layout/hierarchy4"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a:blipFill rotWithShape="0">
          <a:blip xmlns:r="http://schemas.openxmlformats.org/officeDocument/2006/relationships" r:embed="rId1"/>
          <a:tile tx="0" ty="0" sx="100000" sy="100000" flip="none" algn="tl"/>
        </a:blipFill>
      </dgm:spPr>
      <dgm:t>
        <a:bodyPr/>
        <a:lstStyle/>
        <a:p>
          <a:pPr marL="627063" indent="0" algn="l" rtl="0"/>
          <a:r>
            <a:rPr lang="zh-TW" sz="4000" b="1" dirty="0">
              <a:solidFill>
                <a:srgbClr val="C00000"/>
              </a:solidFill>
              <a:latin typeface="微軟正黑體" pitchFamily="34" charset="-120"/>
              <a:ea typeface="微軟正黑體" pitchFamily="34" charset="-120"/>
            </a:rPr>
            <a:t>核對內在因素</a:t>
          </a:r>
          <a:r>
            <a:rPr lang="en-US" altLang="zh-TW" sz="4000" b="1" dirty="0">
              <a:solidFill>
                <a:srgbClr val="C00000"/>
              </a:solidFill>
              <a:latin typeface="微軟正黑體" pitchFamily="34" charset="-120"/>
              <a:ea typeface="微軟正黑體" pitchFamily="34" charset="-120"/>
            </a:rPr>
            <a:t>-</a:t>
          </a:r>
          <a:br>
            <a:rPr lang="en-US" altLang="zh-TW" sz="4000" b="1" dirty="0">
              <a:solidFill>
                <a:srgbClr val="C00000"/>
              </a:solidFill>
              <a:latin typeface="微軟正黑體" pitchFamily="34" charset="-120"/>
              <a:ea typeface="微軟正黑體" pitchFamily="34" charset="-120"/>
            </a:rPr>
          </a:br>
          <a:r>
            <a:rPr lang="zh-TW" altLang="en-US" sz="4000" b="1" dirty="0">
              <a:solidFill>
                <a:schemeClr val="accent6">
                  <a:lumMod val="75000"/>
                </a:schemeClr>
              </a:solidFill>
              <a:latin typeface="微軟正黑體" pitchFamily="34" charset="-120"/>
              <a:ea typeface="微軟正黑體" pitchFamily="34" charset="-120"/>
            </a:rPr>
            <a:t>分析自己的志願種類</a:t>
          </a:r>
          <a:endParaRPr lang="zh-TW" sz="4000" b="1" dirty="0">
            <a:solidFill>
              <a:schemeClr val="accent6">
                <a:lumMod val="75000"/>
              </a:schemeClr>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a:ln>
          <a:solidFill>
            <a:schemeClr val="accent6">
              <a:lumMod val="75000"/>
            </a:schemeClr>
          </a:solidFill>
        </a:ln>
      </dgm:spPr>
      <dgm:t>
        <a:bodyPr/>
        <a:lstStyle/>
        <a:p>
          <a:endParaRPr lang="zh-TW" altLang="en-US"/>
        </a:p>
      </dgm:t>
    </dgm:pt>
    <dgm:pt modelId="{410255AF-9425-49B3-BFE7-D755D0679FEB}" type="pres">
      <dgm:prSet presAssocID="{F019BF25-956E-4E63-8AD7-C4D88B24BAD7}" presName="Name0" presStyleCnt="0">
        <dgm:presLayoutVars>
          <dgm:chPref val="1"/>
          <dgm:dir/>
          <dgm:animOne val="branch"/>
          <dgm:animLvl val="lvl"/>
          <dgm:resizeHandles/>
        </dgm:presLayoutVars>
      </dgm:prSet>
      <dgm:spPr/>
      <dgm:t>
        <a:bodyPr/>
        <a:lstStyle/>
        <a:p>
          <a:endParaRPr lang="zh-TW" altLang="en-US"/>
        </a:p>
      </dgm:t>
    </dgm:pt>
    <dgm:pt modelId="{DEFFB708-2F92-4B3E-97C7-45DE841E9333}" type="pres">
      <dgm:prSet presAssocID="{765065FB-3FF3-4C5E-A305-2A9BEA11E983}" presName="vertOne" presStyleCnt="0"/>
      <dgm:spPr/>
    </dgm:pt>
    <dgm:pt modelId="{221DEB85-AE8E-4061-BDA3-667A842235D7}" type="pres">
      <dgm:prSet presAssocID="{765065FB-3FF3-4C5E-A305-2A9BEA11E983}" presName="txOne" presStyleLbl="node0" presStyleIdx="0" presStyleCnt="1">
        <dgm:presLayoutVars>
          <dgm:chPref val="3"/>
        </dgm:presLayoutVars>
      </dgm:prSet>
      <dgm:spPr/>
      <dgm:t>
        <a:bodyPr/>
        <a:lstStyle/>
        <a:p>
          <a:endParaRPr lang="zh-TW" altLang="en-US"/>
        </a:p>
      </dgm:t>
    </dgm:pt>
    <dgm:pt modelId="{99A9E64E-A43F-45A2-9363-F433248B2D42}" type="pres">
      <dgm:prSet presAssocID="{765065FB-3FF3-4C5E-A305-2A9BEA11E983}" presName="horzOne" presStyleCnt="0"/>
      <dgm:spPr/>
    </dgm:pt>
  </dgm:ptLst>
  <dgm:cxnLst>
    <dgm:cxn modelId="{CDC9B370-5D11-4CA4-A8CD-E0866D3E20E7}" type="presOf" srcId="{765065FB-3FF3-4C5E-A305-2A9BEA11E983}" destId="{221DEB85-AE8E-4061-BDA3-667A842235D7}" srcOrd="0" destOrd="0" presId="urn:microsoft.com/office/officeart/2005/8/layout/hierarchy4"/>
    <dgm:cxn modelId="{1BB20BE1-ED02-4371-80C0-8CBB2D2DEAEB}" srcId="{F019BF25-956E-4E63-8AD7-C4D88B24BAD7}" destId="{765065FB-3FF3-4C5E-A305-2A9BEA11E983}" srcOrd="0" destOrd="0" parTransId="{11E59B5E-8EB8-45E8-B0DF-3A8AE4E109A5}" sibTransId="{937B4744-9FB8-4CE8-9BFA-EFCF7EDE1D47}"/>
    <dgm:cxn modelId="{B95AB4C3-AB39-457A-87E1-579B5272DAAA}" type="presOf" srcId="{F019BF25-956E-4E63-8AD7-C4D88B24BAD7}" destId="{410255AF-9425-49B3-BFE7-D755D0679FEB}" srcOrd="0" destOrd="0" presId="urn:microsoft.com/office/officeart/2005/8/layout/hierarchy4"/>
    <dgm:cxn modelId="{A6D0D85B-3F84-4D85-BB9E-795D96542E7F}" type="presParOf" srcId="{410255AF-9425-49B3-BFE7-D755D0679FEB}" destId="{DEFFB708-2F92-4B3E-97C7-45DE841E9333}" srcOrd="0" destOrd="0" presId="urn:microsoft.com/office/officeart/2005/8/layout/hierarchy4"/>
    <dgm:cxn modelId="{DB6DB659-58C2-4E19-AB38-2A2757341EC2}" type="presParOf" srcId="{DEFFB708-2F92-4B3E-97C7-45DE841E9333}" destId="{221DEB85-AE8E-4061-BDA3-667A842235D7}" srcOrd="0" destOrd="0" presId="urn:microsoft.com/office/officeart/2005/8/layout/hierarchy4"/>
    <dgm:cxn modelId="{A5822168-79DA-413A-BDEE-E94355B8C331}" type="presParOf" srcId="{DEFFB708-2F92-4B3E-97C7-45DE841E9333}" destId="{99A9E64E-A43F-45A2-9363-F433248B2D4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F8240F-6BE8-4842-B11F-91FE51E27428}"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2AA2B2EA-A060-4643-953F-828F817C336F}" type="presOf" srcId="{0A5D3742-B02E-4797-9F3D-1E738702FCF4}" destId="{8218834E-D3C4-461B-B9EB-C4062E6907B2}" srcOrd="0" destOrd="0" presId="urn:microsoft.com/office/officeart/2005/8/layout/target3"/>
    <dgm:cxn modelId="{1303C6B8-318B-4A33-8D17-3E61457C5666}" type="presOf" srcId="{E80B1229-6FA2-43CC-9315-38AA3D3791EE}" destId="{D84785A1-9B1D-49DA-A843-7C347FA5C184}" srcOrd="0" destOrd="0" presId="urn:microsoft.com/office/officeart/2005/8/layout/target3"/>
    <dgm:cxn modelId="{D571AD55-3B15-43FF-9CA4-408798EBC69C}" type="presOf" srcId="{D99783D9-278B-4175-843F-E875AC895D18}" destId="{5E23657A-3B92-4E2A-8A78-EBEB69C26FAA}" srcOrd="1" destOrd="0" presId="urn:microsoft.com/office/officeart/2005/8/layout/target3"/>
    <dgm:cxn modelId="{7794B627-246A-4538-BA8C-9AC8C6408CCA}" type="presOf" srcId="{498A16E8-0C01-40FF-BB65-A158048A3C3F}" destId="{388C77AE-32E0-4F42-8AD7-28BF476DE90A}" srcOrd="0" destOrd="0" presId="urn:microsoft.com/office/officeart/2005/8/layout/target3"/>
    <dgm:cxn modelId="{5138F6F6-E707-4A98-A0FA-370950FF1759}" type="presOf" srcId="{73F34416-EFBD-4B96-B93E-4A21379B7821}" destId="{8218834E-D3C4-461B-B9EB-C4062E6907B2}" srcOrd="0" destOrd="1" presId="urn:microsoft.com/office/officeart/2005/8/layout/target3"/>
    <dgm:cxn modelId="{99CE55EA-36F4-4DC6-AF27-8BA742491F8A}" type="presOf" srcId="{520DBC79-C297-43E6-8675-A9D09FE3EB85}" destId="{8218834E-D3C4-461B-B9EB-C4062E6907B2}" srcOrd="0" destOrd="2" presId="urn:microsoft.com/office/officeart/2005/8/layout/target3"/>
    <dgm:cxn modelId="{90D69293-0745-42BA-BD24-C3C77FD4379E}" type="presOf" srcId="{C5C531A2-94A0-412B-8CDA-92B8A5BE54C1}" destId="{73B4A802-AB9F-464E-A51C-C245D405930D}"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A91E0D7F-4AD4-45CF-8D68-23D3B0E0245A}" srcId="{E80B1229-6FA2-43CC-9315-38AA3D3791EE}" destId="{E71D9227-959D-4D00-A0F9-E287CD9C907D}" srcOrd="2" destOrd="0" parTransId="{EE6A1D19-75BB-43C5-BA0E-1ACDE1E3FA79}" sibTransId="{788804B8-A1D9-4F66-BF40-56CA8CB3C5A0}"/>
    <dgm:cxn modelId="{CA6C1DCB-9B96-496E-B53E-68857C4AA90B}" type="presOf" srcId="{2E9E8F14-DEEC-4AA0-85AA-884CCDC6C5A1}" destId="{73B4A802-AB9F-464E-A51C-C245D405930D}" srcOrd="0" destOrd="1" presId="urn:microsoft.com/office/officeart/2005/8/layout/target3"/>
    <dgm:cxn modelId="{633E21A6-2BF4-400C-B3A8-182EB0887778}" type="presOf" srcId="{3389AD03-FA60-44BF-A781-F580DF174A83}" destId="{E6D78DD4-9533-4950-B5DD-AC0A89C7B575}" srcOrd="0" destOrd="1"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9E0602D6-0852-4146-88E2-F0AAF16DBB24}" srcId="{E80B1229-6FA2-43CC-9315-38AA3D3791EE}" destId="{498A16E8-0C01-40FF-BB65-A158048A3C3F}" srcOrd="0" destOrd="0" parTransId="{9DD8950C-2C44-483C-B65F-91C5C763EE5A}" sibTransId="{4DC4B095-B9FA-4672-AFB2-D57D5C6809B3}"/>
    <dgm:cxn modelId="{5AFC492D-AC95-4C23-8107-8E57151C1588}" type="presOf" srcId="{25C67BC0-7F02-444D-8C53-BE3B952BA520}" destId="{E6D78DD4-9533-4950-B5DD-AC0A89C7B575}" srcOrd="0" destOrd="0" presId="urn:microsoft.com/office/officeart/2005/8/layout/target3"/>
    <dgm:cxn modelId="{25FE1EBC-9569-4332-92A0-F8B9CCAE09A3}" type="presOf" srcId="{E71D9227-959D-4D00-A0F9-E287CD9C907D}" destId="{7C6B03B6-1C1D-4F62-A7C3-2A36DD8131E9}"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514F69A-56E3-4147-B7E1-C71F71A59F26}" srcId="{D99783D9-278B-4175-843F-E875AC895D18}" destId="{73F34416-EFBD-4B96-B93E-4A21379B7821}" srcOrd="1" destOrd="0" parTransId="{1B53F796-7D16-444F-BB29-8154C10CD17B}" sibTransId="{CD1E8CD1-0AC1-43B1-9924-B24AA2FEA973}"/>
    <dgm:cxn modelId="{DB5207D4-9524-490C-BD2D-B7BCFD0E7605}" type="presOf" srcId="{E71D9227-959D-4D00-A0F9-E287CD9C907D}" destId="{DE0695C9-DF37-4DAE-B3CE-0C7300D90495}"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121F3784-F46A-401D-99BB-2965C9CD2F6F}" type="presOf" srcId="{D99783D9-278B-4175-843F-E875AC895D18}" destId="{73B9FA82-412B-4525-8D72-421CAFB60876}" srcOrd="0" destOrd="0" presId="urn:microsoft.com/office/officeart/2005/8/layout/target3"/>
    <dgm:cxn modelId="{477BB57A-435E-4622-9C48-C915925F2AEF}" type="presOf" srcId="{498A16E8-0C01-40FF-BB65-A158048A3C3F}" destId="{C4BCC207-65A7-4DAE-9D9D-70A52FDF49A1}" srcOrd="1"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534D50A6-231E-4385-9B19-D8ADEBE03323}" type="presParOf" srcId="{D84785A1-9B1D-49DA-A843-7C347FA5C184}" destId="{0B1D489D-3D09-4FB3-A956-B02D2FC579B9}" srcOrd="0" destOrd="0" presId="urn:microsoft.com/office/officeart/2005/8/layout/target3"/>
    <dgm:cxn modelId="{5BDF7342-D2EE-4233-97AA-988696CBC192}" type="presParOf" srcId="{D84785A1-9B1D-49DA-A843-7C347FA5C184}" destId="{46072364-A4EE-4F78-AB1C-2C1F3E5BB642}" srcOrd="1" destOrd="0" presId="urn:microsoft.com/office/officeart/2005/8/layout/target3"/>
    <dgm:cxn modelId="{77E46440-3536-41AE-8F39-0C9DACED53CE}" type="presParOf" srcId="{D84785A1-9B1D-49DA-A843-7C347FA5C184}" destId="{388C77AE-32E0-4F42-8AD7-28BF476DE90A}" srcOrd="2" destOrd="0" presId="urn:microsoft.com/office/officeart/2005/8/layout/target3"/>
    <dgm:cxn modelId="{BC71879F-867E-4D14-AB61-2038C553AFB1}" type="presParOf" srcId="{D84785A1-9B1D-49DA-A843-7C347FA5C184}" destId="{C47BCEAD-00E4-487D-A9DE-C163010BE2BE}" srcOrd="3" destOrd="0" presId="urn:microsoft.com/office/officeart/2005/8/layout/target3"/>
    <dgm:cxn modelId="{6CF6B41D-B91B-415D-BBAA-7F9D3E09085F}" type="presParOf" srcId="{D84785A1-9B1D-49DA-A843-7C347FA5C184}" destId="{7C64C809-FFFC-41AB-BBA3-C8177CD0C1E7}" srcOrd="4" destOrd="0" presId="urn:microsoft.com/office/officeart/2005/8/layout/target3"/>
    <dgm:cxn modelId="{06E52A46-E659-47BF-854C-69950508B2C2}" type="presParOf" srcId="{D84785A1-9B1D-49DA-A843-7C347FA5C184}" destId="{73B9FA82-412B-4525-8D72-421CAFB60876}" srcOrd="5" destOrd="0" presId="urn:microsoft.com/office/officeart/2005/8/layout/target3"/>
    <dgm:cxn modelId="{498ECDDD-1E9B-46EE-A0DF-56020311A355}" type="presParOf" srcId="{D84785A1-9B1D-49DA-A843-7C347FA5C184}" destId="{F7643BDB-8583-411E-B448-592BFD2404CC}" srcOrd="6" destOrd="0" presId="urn:microsoft.com/office/officeart/2005/8/layout/target3"/>
    <dgm:cxn modelId="{CADA3716-B300-4588-908C-07D58A94616B}" type="presParOf" srcId="{D84785A1-9B1D-49DA-A843-7C347FA5C184}" destId="{C2AC3B99-1830-479A-BD6A-31C50EC29EA9}" srcOrd="7" destOrd="0" presId="urn:microsoft.com/office/officeart/2005/8/layout/target3"/>
    <dgm:cxn modelId="{498E487F-8879-4069-B5E7-2D1C46A0722E}" type="presParOf" srcId="{D84785A1-9B1D-49DA-A843-7C347FA5C184}" destId="{DE0695C9-DF37-4DAE-B3CE-0C7300D90495}" srcOrd="8" destOrd="0" presId="urn:microsoft.com/office/officeart/2005/8/layout/target3"/>
    <dgm:cxn modelId="{7CED9603-62FF-4D9F-A06B-06F364F0C3A1}" type="presParOf" srcId="{D84785A1-9B1D-49DA-A843-7C347FA5C184}" destId="{C4BCC207-65A7-4DAE-9D9D-70A52FDF49A1}" srcOrd="9" destOrd="0" presId="urn:microsoft.com/office/officeart/2005/8/layout/target3"/>
    <dgm:cxn modelId="{F552A300-EDDF-4C8B-81DB-CC8C64A6A277}" type="presParOf" srcId="{D84785A1-9B1D-49DA-A843-7C347FA5C184}" destId="{E6D78DD4-9533-4950-B5DD-AC0A89C7B575}" srcOrd="10" destOrd="0" presId="urn:microsoft.com/office/officeart/2005/8/layout/target3"/>
    <dgm:cxn modelId="{531880C5-9357-4E5F-9B7B-DF9069636E47}" type="presParOf" srcId="{D84785A1-9B1D-49DA-A843-7C347FA5C184}" destId="{5E23657A-3B92-4E2A-8A78-EBEB69C26FAA}" srcOrd="11" destOrd="0" presId="urn:microsoft.com/office/officeart/2005/8/layout/target3"/>
    <dgm:cxn modelId="{18893B2F-C03B-41F2-A0EA-0A0A65CDE021}" type="presParOf" srcId="{D84785A1-9B1D-49DA-A843-7C347FA5C184}" destId="{8218834E-D3C4-461B-B9EB-C4062E6907B2}" srcOrd="12" destOrd="0" presId="urn:microsoft.com/office/officeart/2005/8/layout/target3"/>
    <dgm:cxn modelId="{A557756C-F038-4AD6-903D-16A11F88E3B7}" type="presParOf" srcId="{D84785A1-9B1D-49DA-A843-7C347FA5C184}" destId="{7C6B03B6-1C1D-4F62-A7C3-2A36DD8131E9}" srcOrd="13" destOrd="0" presId="urn:microsoft.com/office/officeart/2005/8/layout/target3"/>
    <dgm:cxn modelId="{4E4A22A2-AF07-418C-BCFB-8A12175616BD}"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DEF4E26-0031-4EB8-8BBF-77D160F1480E}" type="doc">
      <dgm:prSet loTypeId="urn:microsoft.com/office/officeart/2005/8/layout/process5" loCatId="process" qsTypeId="urn:microsoft.com/office/officeart/2005/8/quickstyle/simple1" qsCatId="simple" csTypeId="urn:microsoft.com/office/officeart/2005/8/colors/colorful5" csCatId="colorful" phldr="1"/>
      <dgm:spPr/>
    </dgm:pt>
    <dgm:pt modelId="{58719D81-8C80-4D67-AC22-F2FC7E433ED1}">
      <dgm:prSet phldrT="[文字]"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列志願清單</a:t>
          </a:r>
        </a:p>
      </dgm:t>
    </dgm:pt>
    <dgm:pt modelId="{25D7DB23-817C-4EB5-9942-C6B51EF7ED4B}" type="parTrans" cxnId="{2EC2DEA6-8611-410D-A5E2-FFC388D384D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009E4C0-C6D8-4AA6-9B9E-959E1F9A0AEC}" type="sibTrans" cxnId="{2EC2DEA6-8611-410D-A5E2-FFC388D384D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64D654D-B81F-4699-A5F5-F8B1D5B6A2A4}">
      <dgm:prSet phldrT="[文字]"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考量做決定的因素</a:t>
          </a:r>
        </a:p>
      </dgm:t>
    </dgm:pt>
    <dgm:pt modelId="{E77D422E-5771-4725-A5A5-1034BB0FDCE1}" type="parTrans" cxnId="{392E8616-ABEE-4823-9D31-FF3B10222B6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F74BEE7-D6F5-4AF0-B14B-7CB7A0EF64BC}" type="sibTrans" cxnId="{392E8616-ABEE-4823-9D31-FF3B10222B6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F2F02BBF-43D5-471E-A1AE-B158BDB8D595}">
      <dgm:prSet phldrT="[文字]"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ltLang="zh-TW" sz="2800" b="1" dirty="0">
            <a:solidFill>
              <a:schemeClr val="tx1"/>
            </a:solidFill>
            <a:latin typeface="微軟正黑體" panose="020B0604030504040204" pitchFamily="34" charset="-120"/>
            <a:ea typeface="微軟正黑體" panose="020B0604030504040204" pitchFamily="34" charset="-120"/>
          </a:endParaRPr>
        </a:p>
        <a:p>
          <a:r>
            <a:rPr lang="zh-TW" altLang="en-US" sz="2800" b="1" dirty="0">
              <a:solidFill>
                <a:schemeClr val="tx1"/>
              </a:solidFill>
              <a:latin typeface="微軟正黑體" panose="020B0604030504040204" pitchFamily="34" charset="-120"/>
              <a:ea typeface="微軟正黑體" panose="020B0604030504040204" pitchFamily="34" charset="-120"/>
            </a:rPr>
            <a:t>將志願</a:t>
          </a:r>
          <a:r>
            <a:rPr lang="en-US" altLang="zh-TW" sz="2800" b="1" dirty="0">
              <a:solidFill>
                <a:schemeClr val="tx1"/>
              </a:solidFill>
              <a:latin typeface="微軟正黑體" panose="020B0604030504040204" pitchFamily="34" charset="-120"/>
              <a:ea typeface="微軟正黑體" panose="020B0604030504040204" pitchFamily="34" charset="-120"/>
            </a:rPr>
            <a:t/>
          </a:r>
          <a:br>
            <a:rPr lang="en-US" altLang="zh-TW" sz="2800" b="1" dirty="0">
              <a:solidFill>
                <a:schemeClr val="tx1"/>
              </a:solidFill>
              <a:latin typeface="微軟正黑體" panose="020B0604030504040204" pitchFamily="34" charset="-120"/>
              <a:ea typeface="微軟正黑體" panose="020B0604030504040204" pitchFamily="34" charset="-120"/>
            </a:rPr>
          </a:br>
          <a:r>
            <a:rPr lang="zh-TW" altLang="en-US" sz="2800" b="1" dirty="0">
              <a:solidFill>
                <a:schemeClr val="tx1"/>
              </a:solidFill>
              <a:latin typeface="微軟正黑體" panose="020B0604030504040204" pitchFamily="34" charset="-120"/>
              <a:ea typeface="微軟正黑體" panose="020B0604030504040204" pitchFamily="34" charset="-120"/>
            </a:rPr>
            <a:t>排序</a:t>
          </a:r>
        </a:p>
        <a:p>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5A365D75-EF20-480A-BB56-3EFD9150CE93}" type="parTrans" cxnId="{78083AF8-0F20-4383-AEE6-E3BC9892547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D6C76DBD-3B56-4D1B-8F98-5CEC69BE1C7C}" type="sibTrans" cxnId="{78083AF8-0F20-4383-AEE6-E3BC9892547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C73BFDE0-449A-44C4-A7B5-C6DDC614D0F2}">
      <dgm:prSet phldrT="[文字]"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務實的調整學校</a:t>
          </a:r>
          <a:r>
            <a:rPr lang="en-US" altLang="zh-TW" sz="2800" b="1" dirty="0">
              <a:solidFill>
                <a:schemeClr val="tx1"/>
              </a:solidFill>
              <a:latin typeface="微軟正黑體" panose="020B0604030504040204" pitchFamily="34" charset="-120"/>
              <a:ea typeface="微軟正黑體" panose="020B0604030504040204" pitchFamily="34" charset="-120"/>
            </a:rPr>
            <a:t>/</a:t>
          </a:r>
          <a:r>
            <a:rPr lang="zh-TW" altLang="en-US" sz="2800" b="1" dirty="0">
              <a:solidFill>
                <a:schemeClr val="tx1"/>
              </a:solidFill>
              <a:latin typeface="微軟正黑體" panose="020B0604030504040204" pitchFamily="34" charset="-120"/>
              <a:ea typeface="微軟正黑體" panose="020B0604030504040204" pitchFamily="34" charset="-120"/>
            </a:rPr>
            <a:t>科系</a:t>
          </a:r>
        </a:p>
      </dgm:t>
    </dgm:pt>
    <dgm:pt modelId="{D23A2550-4884-45CF-A1D9-AD8972961E40}" type="par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5F30B0DF-1A38-4047-86AA-93CE36AF6254}" type="sib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B0FEBF66-ED19-4C8B-9821-095A361F1D6C}">
      <dgm:prSet phldrT="[文字]"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評估</a:t>
          </a:r>
          <a:r>
            <a:rPr lang="en-US" altLang="zh-TW" sz="2800" b="1" dirty="0">
              <a:solidFill>
                <a:schemeClr val="tx1"/>
              </a:solidFill>
              <a:latin typeface="微軟正黑體" panose="020B0604030504040204" pitchFamily="34" charset="-120"/>
              <a:ea typeface="微軟正黑體" panose="020B0604030504040204" pitchFamily="34" charset="-120"/>
            </a:rPr>
            <a:t/>
          </a:r>
          <a:br>
            <a:rPr lang="en-US" altLang="zh-TW" sz="2800" b="1" dirty="0">
              <a:solidFill>
                <a:schemeClr val="tx1"/>
              </a:solidFill>
              <a:latin typeface="微軟正黑體" panose="020B0604030504040204" pitchFamily="34" charset="-120"/>
              <a:ea typeface="微軟正黑體" panose="020B0604030504040204" pitchFamily="34" charset="-120"/>
            </a:rPr>
          </a:br>
          <a:r>
            <a:rPr lang="zh-TW" altLang="en-US" sz="2800" b="1" dirty="0">
              <a:solidFill>
                <a:schemeClr val="tx1"/>
              </a:solidFill>
              <a:latin typeface="微軟正黑體" panose="020B0604030504040204" pitchFamily="34" charset="-120"/>
              <a:ea typeface="微軟正黑體" panose="020B0604030504040204" pitchFamily="34" charset="-120"/>
            </a:rPr>
            <a:t>真實能力</a:t>
          </a:r>
        </a:p>
      </dgm:t>
    </dgm:pt>
    <dgm:pt modelId="{6E43EB94-4AE5-4456-A281-EBF93FAF745D}" type="parTrans" cxnId="{D491439E-A2C6-4698-8E09-807B5EE4EFD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485F6C8-CDDD-471C-BE49-FA2279417842}" type="sibTrans" cxnId="{D491439E-A2C6-4698-8E09-807B5EE4EFD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A65874F1-D4B8-4827-80D8-5A85E155CA2F}" type="pres">
      <dgm:prSet presAssocID="{ADEF4E26-0031-4EB8-8BBF-77D160F1480E}" presName="diagram" presStyleCnt="0">
        <dgm:presLayoutVars>
          <dgm:dir/>
          <dgm:resizeHandles val="exact"/>
        </dgm:presLayoutVars>
      </dgm:prSet>
      <dgm:spPr/>
    </dgm:pt>
    <dgm:pt modelId="{CF0E4280-BAC1-4979-A4F7-47FDE4DCE38D}" type="pres">
      <dgm:prSet presAssocID="{58719D81-8C80-4D67-AC22-F2FC7E433ED1}" presName="node" presStyleLbl="node1" presStyleIdx="0" presStyleCnt="5">
        <dgm:presLayoutVars>
          <dgm:bulletEnabled val="1"/>
        </dgm:presLayoutVars>
      </dgm:prSet>
      <dgm:spPr/>
      <dgm:t>
        <a:bodyPr/>
        <a:lstStyle/>
        <a:p>
          <a:endParaRPr lang="zh-TW" altLang="en-US"/>
        </a:p>
      </dgm:t>
    </dgm:pt>
    <dgm:pt modelId="{8CBFCC1F-56CB-404D-ABF7-6C44DB37193E}" type="pres">
      <dgm:prSet presAssocID="{2009E4C0-C6D8-4AA6-9B9E-959E1F9A0AEC}" presName="sibTrans" presStyleLbl="sibTrans2D1" presStyleIdx="0" presStyleCnt="4"/>
      <dgm:spPr/>
      <dgm:t>
        <a:bodyPr/>
        <a:lstStyle/>
        <a:p>
          <a:endParaRPr lang="zh-TW" altLang="en-US"/>
        </a:p>
      </dgm:t>
    </dgm:pt>
    <dgm:pt modelId="{BD545009-B3EA-463B-8033-C3F6AC244C9B}" type="pres">
      <dgm:prSet presAssocID="{2009E4C0-C6D8-4AA6-9B9E-959E1F9A0AEC}" presName="connectorText" presStyleLbl="sibTrans2D1" presStyleIdx="0" presStyleCnt="4"/>
      <dgm:spPr/>
      <dgm:t>
        <a:bodyPr/>
        <a:lstStyle/>
        <a:p>
          <a:endParaRPr lang="zh-TW" altLang="en-US"/>
        </a:p>
      </dgm:t>
    </dgm:pt>
    <dgm:pt modelId="{1A24C7E3-C832-429F-9C9D-3A241B7EE7D3}" type="pres">
      <dgm:prSet presAssocID="{264D654D-B81F-4699-A5F5-F8B1D5B6A2A4}" presName="node" presStyleLbl="node1" presStyleIdx="1" presStyleCnt="5" custLinFactNeighborX="2890" custLinFactNeighborY="2877">
        <dgm:presLayoutVars>
          <dgm:bulletEnabled val="1"/>
        </dgm:presLayoutVars>
      </dgm:prSet>
      <dgm:spPr/>
      <dgm:t>
        <a:bodyPr/>
        <a:lstStyle/>
        <a:p>
          <a:endParaRPr lang="zh-TW" altLang="en-US"/>
        </a:p>
      </dgm:t>
    </dgm:pt>
    <dgm:pt modelId="{77E336CE-A1E2-4D7C-8F16-7991588009A9}" type="pres">
      <dgm:prSet presAssocID="{2F74BEE7-D6F5-4AF0-B14B-7CB7A0EF64BC}" presName="sibTrans" presStyleLbl="sibTrans2D1" presStyleIdx="1" presStyleCnt="4"/>
      <dgm:spPr/>
      <dgm:t>
        <a:bodyPr/>
        <a:lstStyle/>
        <a:p>
          <a:endParaRPr lang="zh-TW" altLang="en-US"/>
        </a:p>
      </dgm:t>
    </dgm:pt>
    <dgm:pt modelId="{AAF546BD-B64E-4EF2-89D0-592FC19CC7E5}" type="pres">
      <dgm:prSet presAssocID="{2F74BEE7-D6F5-4AF0-B14B-7CB7A0EF64BC}" presName="connectorText" presStyleLbl="sibTrans2D1" presStyleIdx="1" presStyleCnt="4"/>
      <dgm:spPr/>
      <dgm:t>
        <a:bodyPr/>
        <a:lstStyle/>
        <a:p>
          <a:endParaRPr lang="zh-TW" altLang="en-US"/>
        </a:p>
      </dgm:t>
    </dgm:pt>
    <dgm:pt modelId="{99465790-BAFD-4E03-9939-12C45E3628D8}" type="pres">
      <dgm:prSet presAssocID="{F2F02BBF-43D5-471E-A1AE-B158BDB8D595}" presName="node" presStyleLbl="node1" presStyleIdx="2" presStyleCnt="5">
        <dgm:presLayoutVars>
          <dgm:bulletEnabled val="1"/>
        </dgm:presLayoutVars>
      </dgm:prSet>
      <dgm:spPr/>
      <dgm:t>
        <a:bodyPr/>
        <a:lstStyle/>
        <a:p>
          <a:endParaRPr lang="zh-TW" altLang="en-US"/>
        </a:p>
      </dgm:t>
    </dgm:pt>
    <dgm:pt modelId="{F66B89F1-57B9-4981-B864-6E395C1EED0D}" type="pres">
      <dgm:prSet presAssocID="{D6C76DBD-3B56-4D1B-8F98-5CEC69BE1C7C}" presName="sibTrans" presStyleLbl="sibTrans2D1" presStyleIdx="2" presStyleCnt="4"/>
      <dgm:spPr/>
      <dgm:t>
        <a:bodyPr/>
        <a:lstStyle/>
        <a:p>
          <a:endParaRPr lang="zh-TW" altLang="en-US"/>
        </a:p>
      </dgm:t>
    </dgm:pt>
    <dgm:pt modelId="{0E5C3E2C-4557-4E37-B4EF-3F349A3D2E75}" type="pres">
      <dgm:prSet presAssocID="{D6C76DBD-3B56-4D1B-8F98-5CEC69BE1C7C}" presName="connectorText" presStyleLbl="sibTrans2D1" presStyleIdx="2" presStyleCnt="4"/>
      <dgm:spPr/>
      <dgm:t>
        <a:bodyPr/>
        <a:lstStyle/>
        <a:p>
          <a:endParaRPr lang="zh-TW" altLang="en-US"/>
        </a:p>
      </dgm:t>
    </dgm:pt>
    <dgm:pt modelId="{7F5C52DC-DB45-4D09-87A1-96B78D8FC6E4}" type="pres">
      <dgm:prSet presAssocID="{B0FEBF66-ED19-4C8B-9821-095A361F1D6C}" presName="node" presStyleLbl="node1" presStyleIdx="3" presStyleCnt="5">
        <dgm:presLayoutVars>
          <dgm:bulletEnabled val="1"/>
        </dgm:presLayoutVars>
      </dgm:prSet>
      <dgm:spPr/>
      <dgm:t>
        <a:bodyPr/>
        <a:lstStyle/>
        <a:p>
          <a:endParaRPr lang="zh-TW" altLang="en-US"/>
        </a:p>
      </dgm:t>
    </dgm:pt>
    <dgm:pt modelId="{CD532653-8F16-4AE5-8BA7-8DE87342D6F0}" type="pres">
      <dgm:prSet presAssocID="{2485F6C8-CDDD-471C-BE49-FA2279417842}" presName="sibTrans" presStyleLbl="sibTrans2D1" presStyleIdx="3" presStyleCnt="4"/>
      <dgm:spPr/>
      <dgm:t>
        <a:bodyPr/>
        <a:lstStyle/>
        <a:p>
          <a:endParaRPr lang="zh-TW" altLang="en-US"/>
        </a:p>
      </dgm:t>
    </dgm:pt>
    <dgm:pt modelId="{A09C4D72-2C23-4A3A-A39D-B1AEBE1EB9ED}" type="pres">
      <dgm:prSet presAssocID="{2485F6C8-CDDD-471C-BE49-FA2279417842}" presName="connectorText" presStyleLbl="sibTrans2D1" presStyleIdx="3" presStyleCnt="4"/>
      <dgm:spPr/>
      <dgm:t>
        <a:bodyPr/>
        <a:lstStyle/>
        <a:p>
          <a:endParaRPr lang="zh-TW" altLang="en-US"/>
        </a:p>
      </dgm:t>
    </dgm:pt>
    <dgm:pt modelId="{EF935BDF-A0D1-4C92-BE7D-D64FD89283E4}" type="pres">
      <dgm:prSet presAssocID="{C73BFDE0-449A-44C4-A7B5-C6DDC614D0F2}" presName="node" presStyleLbl="node1" presStyleIdx="4" presStyleCnt="5">
        <dgm:presLayoutVars>
          <dgm:bulletEnabled val="1"/>
        </dgm:presLayoutVars>
      </dgm:prSet>
      <dgm:spPr/>
      <dgm:t>
        <a:bodyPr/>
        <a:lstStyle/>
        <a:p>
          <a:endParaRPr lang="zh-TW" altLang="en-US"/>
        </a:p>
      </dgm:t>
    </dgm:pt>
  </dgm:ptLst>
  <dgm:cxnLst>
    <dgm:cxn modelId="{2CD72F3B-B8A8-4AD3-88C6-6804D79EBCA6}" type="presOf" srcId="{2485F6C8-CDDD-471C-BE49-FA2279417842}" destId="{A09C4D72-2C23-4A3A-A39D-B1AEBE1EB9ED}" srcOrd="1" destOrd="0" presId="urn:microsoft.com/office/officeart/2005/8/layout/process5"/>
    <dgm:cxn modelId="{26249013-78F8-4173-A018-BDB34B5BEF99}" type="presOf" srcId="{F2F02BBF-43D5-471E-A1AE-B158BDB8D595}" destId="{99465790-BAFD-4E03-9939-12C45E3628D8}" srcOrd="0" destOrd="0" presId="urn:microsoft.com/office/officeart/2005/8/layout/process5"/>
    <dgm:cxn modelId="{2EC2DEA6-8611-410D-A5E2-FFC388D384D5}" srcId="{ADEF4E26-0031-4EB8-8BBF-77D160F1480E}" destId="{58719D81-8C80-4D67-AC22-F2FC7E433ED1}" srcOrd="0" destOrd="0" parTransId="{25D7DB23-817C-4EB5-9942-C6B51EF7ED4B}" sibTransId="{2009E4C0-C6D8-4AA6-9B9E-959E1F9A0AEC}"/>
    <dgm:cxn modelId="{8E34541D-D088-46AF-9F1B-71B04F46C3E9}" type="presOf" srcId="{ADEF4E26-0031-4EB8-8BBF-77D160F1480E}" destId="{A65874F1-D4B8-4827-80D8-5A85E155CA2F}" srcOrd="0" destOrd="0" presId="urn:microsoft.com/office/officeart/2005/8/layout/process5"/>
    <dgm:cxn modelId="{15527BE2-BC17-443C-A961-758099AD3C52}" type="presOf" srcId="{2485F6C8-CDDD-471C-BE49-FA2279417842}" destId="{CD532653-8F16-4AE5-8BA7-8DE87342D6F0}" srcOrd="0" destOrd="0" presId="urn:microsoft.com/office/officeart/2005/8/layout/process5"/>
    <dgm:cxn modelId="{A33725E0-17C5-4E72-80D7-8C7F3214469A}" type="presOf" srcId="{B0FEBF66-ED19-4C8B-9821-095A361F1D6C}" destId="{7F5C52DC-DB45-4D09-87A1-96B78D8FC6E4}" srcOrd="0" destOrd="0" presId="urn:microsoft.com/office/officeart/2005/8/layout/process5"/>
    <dgm:cxn modelId="{BACCCF6F-3F05-4D3B-A034-F583FB8A6B94}" srcId="{ADEF4E26-0031-4EB8-8BBF-77D160F1480E}" destId="{C73BFDE0-449A-44C4-A7B5-C6DDC614D0F2}" srcOrd="4" destOrd="0" parTransId="{D23A2550-4884-45CF-A1D9-AD8972961E40}" sibTransId="{5F30B0DF-1A38-4047-86AA-93CE36AF6254}"/>
    <dgm:cxn modelId="{AC495EAA-B704-4F81-847E-41AD633A3126}" type="presOf" srcId="{264D654D-B81F-4699-A5F5-F8B1D5B6A2A4}" destId="{1A24C7E3-C832-429F-9C9D-3A241B7EE7D3}" srcOrd="0" destOrd="0" presId="urn:microsoft.com/office/officeart/2005/8/layout/process5"/>
    <dgm:cxn modelId="{B0AB16E5-33CC-4E7E-BE43-592B8B92ED89}" type="presOf" srcId="{2F74BEE7-D6F5-4AF0-B14B-7CB7A0EF64BC}" destId="{AAF546BD-B64E-4EF2-89D0-592FC19CC7E5}" srcOrd="1" destOrd="0" presId="urn:microsoft.com/office/officeart/2005/8/layout/process5"/>
    <dgm:cxn modelId="{78083AF8-0F20-4383-AEE6-E3BC98925472}" srcId="{ADEF4E26-0031-4EB8-8BBF-77D160F1480E}" destId="{F2F02BBF-43D5-471E-A1AE-B158BDB8D595}" srcOrd="2" destOrd="0" parTransId="{5A365D75-EF20-480A-BB56-3EFD9150CE93}" sibTransId="{D6C76DBD-3B56-4D1B-8F98-5CEC69BE1C7C}"/>
    <dgm:cxn modelId="{D2423E10-6BD8-40F1-A894-ECC1A89E2C58}" type="presOf" srcId="{58719D81-8C80-4D67-AC22-F2FC7E433ED1}" destId="{CF0E4280-BAC1-4979-A4F7-47FDE4DCE38D}" srcOrd="0" destOrd="0" presId="urn:microsoft.com/office/officeart/2005/8/layout/process5"/>
    <dgm:cxn modelId="{A7FE626F-C408-4266-B4FB-9DC17106AB6E}" type="presOf" srcId="{2009E4C0-C6D8-4AA6-9B9E-959E1F9A0AEC}" destId="{8CBFCC1F-56CB-404D-ABF7-6C44DB37193E}" srcOrd="0" destOrd="0" presId="urn:microsoft.com/office/officeart/2005/8/layout/process5"/>
    <dgm:cxn modelId="{D491439E-A2C6-4698-8E09-807B5EE4EFD2}" srcId="{ADEF4E26-0031-4EB8-8BBF-77D160F1480E}" destId="{B0FEBF66-ED19-4C8B-9821-095A361F1D6C}" srcOrd="3" destOrd="0" parTransId="{6E43EB94-4AE5-4456-A281-EBF93FAF745D}" sibTransId="{2485F6C8-CDDD-471C-BE49-FA2279417842}"/>
    <dgm:cxn modelId="{B4679C79-31A1-4736-A101-014786C3589A}" type="presOf" srcId="{D6C76DBD-3B56-4D1B-8F98-5CEC69BE1C7C}" destId="{0E5C3E2C-4557-4E37-B4EF-3F349A3D2E75}" srcOrd="1" destOrd="0" presId="urn:microsoft.com/office/officeart/2005/8/layout/process5"/>
    <dgm:cxn modelId="{532631FC-85A6-4F2D-9EC1-E77F0BCCD2DC}" type="presOf" srcId="{C73BFDE0-449A-44C4-A7B5-C6DDC614D0F2}" destId="{EF935BDF-A0D1-4C92-BE7D-D64FD89283E4}" srcOrd="0" destOrd="0" presId="urn:microsoft.com/office/officeart/2005/8/layout/process5"/>
    <dgm:cxn modelId="{9D57F1AF-A6DE-4268-B648-CF467FAA32AD}" type="presOf" srcId="{D6C76DBD-3B56-4D1B-8F98-5CEC69BE1C7C}" destId="{F66B89F1-57B9-4981-B864-6E395C1EED0D}" srcOrd="0" destOrd="0" presId="urn:microsoft.com/office/officeart/2005/8/layout/process5"/>
    <dgm:cxn modelId="{0F21A894-8A73-472B-B2C6-54BAD7873AED}" type="presOf" srcId="{2F74BEE7-D6F5-4AF0-B14B-7CB7A0EF64BC}" destId="{77E336CE-A1E2-4D7C-8F16-7991588009A9}" srcOrd="0" destOrd="0" presId="urn:microsoft.com/office/officeart/2005/8/layout/process5"/>
    <dgm:cxn modelId="{002FE83B-FEA2-4F8F-8E89-2EE27A23DACA}" type="presOf" srcId="{2009E4C0-C6D8-4AA6-9B9E-959E1F9A0AEC}" destId="{BD545009-B3EA-463B-8033-C3F6AC244C9B}" srcOrd="1" destOrd="0" presId="urn:microsoft.com/office/officeart/2005/8/layout/process5"/>
    <dgm:cxn modelId="{392E8616-ABEE-4823-9D31-FF3B10222B65}" srcId="{ADEF4E26-0031-4EB8-8BBF-77D160F1480E}" destId="{264D654D-B81F-4699-A5F5-F8B1D5B6A2A4}" srcOrd="1" destOrd="0" parTransId="{E77D422E-5771-4725-A5A5-1034BB0FDCE1}" sibTransId="{2F74BEE7-D6F5-4AF0-B14B-7CB7A0EF64BC}"/>
    <dgm:cxn modelId="{E1F6C5DD-88B4-40F4-AB31-0E43C04C8410}" type="presParOf" srcId="{A65874F1-D4B8-4827-80D8-5A85E155CA2F}" destId="{CF0E4280-BAC1-4979-A4F7-47FDE4DCE38D}" srcOrd="0" destOrd="0" presId="urn:microsoft.com/office/officeart/2005/8/layout/process5"/>
    <dgm:cxn modelId="{FF56557A-4731-43ED-AE7A-1A9E4B590FDD}" type="presParOf" srcId="{A65874F1-D4B8-4827-80D8-5A85E155CA2F}" destId="{8CBFCC1F-56CB-404D-ABF7-6C44DB37193E}" srcOrd="1" destOrd="0" presId="urn:microsoft.com/office/officeart/2005/8/layout/process5"/>
    <dgm:cxn modelId="{762A2910-FE89-450D-A224-D398727B139C}" type="presParOf" srcId="{8CBFCC1F-56CB-404D-ABF7-6C44DB37193E}" destId="{BD545009-B3EA-463B-8033-C3F6AC244C9B}" srcOrd="0" destOrd="0" presId="urn:microsoft.com/office/officeart/2005/8/layout/process5"/>
    <dgm:cxn modelId="{69E3E5A5-84C0-44B9-86C6-DB5BDA481B63}" type="presParOf" srcId="{A65874F1-D4B8-4827-80D8-5A85E155CA2F}" destId="{1A24C7E3-C832-429F-9C9D-3A241B7EE7D3}" srcOrd="2" destOrd="0" presId="urn:microsoft.com/office/officeart/2005/8/layout/process5"/>
    <dgm:cxn modelId="{4D1FCBC5-5B61-4A06-997E-23652156455F}" type="presParOf" srcId="{A65874F1-D4B8-4827-80D8-5A85E155CA2F}" destId="{77E336CE-A1E2-4D7C-8F16-7991588009A9}" srcOrd="3" destOrd="0" presId="urn:microsoft.com/office/officeart/2005/8/layout/process5"/>
    <dgm:cxn modelId="{E88E21FB-7056-4323-A762-1E4E203EC144}" type="presParOf" srcId="{77E336CE-A1E2-4D7C-8F16-7991588009A9}" destId="{AAF546BD-B64E-4EF2-89D0-592FC19CC7E5}" srcOrd="0" destOrd="0" presId="urn:microsoft.com/office/officeart/2005/8/layout/process5"/>
    <dgm:cxn modelId="{FF9048F1-08DB-46F9-BC1C-CE7DA7CF6EDC}" type="presParOf" srcId="{A65874F1-D4B8-4827-80D8-5A85E155CA2F}" destId="{99465790-BAFD-4E03-9939-12C45E3628D8}" srcOrd="4" destOrd="0" presId="urn:microsoft.com/office/officeart/2005/8/layout/process5"/>
    <dgm:cxn modelId="{4ACFBFEB-DE53-4FBD-BCA4-911EF92F8501}" type="presParOf" srcId="{A65874F1-D4B8-4827-80D8-5A85E155CA2F}" destId="{F66B89F1-57B9-4981-B864-6E395C1EED0D}" srcOrd="5" destOrd="0" presId="urn:microsoft.com/office/officeart/2005/8/layout/process5"/>
    <dgm:cxn modelId="{D26B4165-BE71-4E06-8BC9-D1B8AB486C2C}" type="presParOf" srcId="{F66B89F1-57B9-4981-B864-6E395C1EED0D}" destId="{0E5C3E2C-4557-4E37-B4EF-3F349A3D2E75}" srcOrd="0" destOrd="0" presId="urn:microsoft.com/office/officeart/2005/8/layout/process5"/>
    <dgm:cxn modelId="{C96F7061-3FAE-44FC-B6B4-878DE1C84FEF}" type="presParOf" srcId="{A65874F1-D4B8-4827-80D8-5A85E155CA2F}" destId="{7F5C52DC-DB45-4D09-87A1-96B78D8FC6E4}" srcOrd="6" destOrd="0" presId="urn:microsoft.com/office/officeart/2005/8/layout/process5"/>
    <dgm:cxn modelId="{60E12211-D5F9-4CB6-A719-1D7E4305D2FA}" type="presParOf" srcId="{A65874F1-D4B8-4827-80D8-5A85E155CA2F}" destId="{CD532653-8F16-4AE5-8BA7-8DE87342D6F0}" srcOrd="7" destOrd="0" presId="urn:microsoft.com/office/officeart/2005/8/layout/process5"/>
    <dgm:cxn modelId="{6C209170-E9EB-4C39-B769-B9F5148EE8A6}" type="presParOf" srcId="{CD532653-8F16-4AE5-8BA7-8DE87342D6F0}" destId="{A09C4D72-2C23-4A3A-A39D-B1AEBE1EB9ED}" srcOrd="0" destOrd="0" presId="urn:microsoft.com/office/officeart/2005/8/layout/process5"/>
    <dgm:cxn modelId="{FB16C6A8-5C4D-4D88-BE28-8F7765A547EF}" type="presParOf" srcId="{A65874F1-D4B8-4827-80D8-5A85E155CA2F}" destId="{EF935BDF-A0D1-4C92-BE7D-D64FD89283E4}"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77C9D6EB-6456-4A91-A5FF-BA94D6A2CAA7}"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1112F993-B7D6-4F25-BC52-6864071BEC69}"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7C56C9-5A14-4AA7-9508-90206BFA649C}"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zh-TW" altLang="en-US"/>
        </a:p>
      </dgm:t>
    </dgm:pt>
    <dgm:pt modelId="{C45AC2E4-D19A-4E93-9DAD-7C92D5385DC7}">
      <dgm:prSet phldrT="[文字]"/>
      <dgm:spPr/>
      <dgm:t>
        <a:bodyPr/>
        <a:lstStyle/>
        <a:p>
          <a:r>
            <a:rPr lang="zh-TW" altLang="en-US" dirty="0" smtClean="0">
              <a:solidFill>
                <a:schemeClr val="accent5">
                  <a:lumMod val="75000"/>
                </a:schemeClr>
              </a:solidFill>
              <a:latin typeface="華康兒風體W4(P)" panose="020F0400000000000000" pitchFamily="34" charset="-120"/>
              <a:ea typeface="華康兒風體W4(P)" panose="020F0400000000000000" pitchFamily="34" charset="-120"/>
            </a:rPr>
            <a:t>性向：擅不擅長</a:t>
          </a:r>
          <a:endParaRPr lang="zh-TW" altLang="en-US" dirty="0">
            <a:solidFill>
              <a:schemeClr val="accent5">
                <a:lumMod val="75000"/>
              </a:schemeClr>
            </a:solidFill>
            <a:latin typeface="華康兒風體W4(P)" panose="020F0400000000000000" pitchFamily="34" charset="-120"/>
            <a:ea typeface="華康兒風體W4(P)" panose="020F0400000000000000" pitchFamily="34" charset="-120"/>
          </a:endParaRPr>
        </a:p>
      </dgm:t>
    </dgm:pt>
    <dgm:pt modelId="{7030FB5A-A58C-46DF-B794-EB653E52875E}" type="parTrans" cxnId="{18B2CCC3-CC61-4D5A-BED1-ED0BE0777EA6}">
      <dgm:prSet/>
      <dgm:spPr/>
      <dgm:t>
        <a:bodyPr/>
        <a:lstStyle/>
        <a:p>
          <a:endParaRPr lang="zh-TW" altLang="en-US">
            <a:latin typeface="華康兒風體W4(P)" panose="020F0400000000000000" pitchFamily="34" charset="-120"/>
            <a:ea typeface="華康兒風體W4(P)" panose="020F0400000000000000" pitchFamily="34" charset="-120"/>
          </a:endParaRPr>
        </a:p>
      </dgm:t>
    </dgm:pt>
    <dgm:pt modelId="{C30B8E8F-A18E-4F9B-ACA0-25FC0BFDD47E}" type="sibTrans" cxnId="{18B2CCC3-CC61-4D5A-BED1-ED0BE0777EA6}">
      <dgm:prSet/>
      <dgm:spPr/>
      <dgm:t>
        <a:bodyPr/>
        <a:lstStyle/>
        <a:p>
          <a:endParaRPr lang="zh-TW" altLang="en-US">
            <a:latin typeface="華康兒風體W4(P)" panose="020F0400000000000000" pitchFamily="34" charset="-120"/>
            <a:ea typeface="華康兒風體W4(P)" panose="020F0400000000000000" pitchFamily="34" charset="-120"/>
          </a:endParaRPr>
        </a:p>
      </dgm:t>
    </dgm:pt>
    <dgm:pt modelId="{3A905AAC-D6CD-48C8-96B9-0517E49E4D26}">
      <dgm:prSet phldrT="[文字]"/>
      <dgm:spPr/>
      <dgm:t>
        <a:bodyPr/>
        <a:lstStyle/>
        <a:p>
          <a:r>
            <a:rPr lang="zh-TW" altLang="en-US" dirty="0" smtClean="0">
              <a:solidFill>
                <a:schemeClr val="accent6">
                  <a:lumMod val="75000"/>
                </a:schemeClr>
              </a:solidFill>
              <a:latin typeface="華康兒風體W4(P)" panose="020F0400000000000000" pitchFamily="34" charset="-120"/>
              <a:ea typeface="華康兒風體W4(P)" panose="020F0400000000000000" pitchFamily="34" charset="-120"/>
            </a:rPr>
            <a:t>興趣：喜不喜歡</a:t>
          </a:r>
          <a:endParaRPr lang="zh-TW" altLang="en-US" dirty="0">
            <a:solidFill>
              <a:schemeClr val="accent6">
                <a:lumMod val="75000"/>
              </a:schemeClr>
            </a:solidFill>
            <a:latin typeface="華康兒風體W4(P)" panose="020F0400000000000000" pitchFamily="34" charset="-120"/>
            <a:ea typeface="華康兒風體W4(P)" panose="020F0400000000000000" pitchFamily="34" charset="-120"/>
          </a:endParaRPr>
        </a:p>
      </dgm:t>
    </dgm:pt>
    <dgm:pt modelId="{9AEBED7D-325C-4954-9352-0E6778ED80B9}" type="parTrans" cxnId="{9F917B3D-FBB2-42F3-91EE-115D8171851D}">
      <dgm:prSet/>
      <dgm:spPr/>
      <dgm:t>
        <a:bodyPr/>
        <a:lstStyle/>
        <a:p>
          <a:endParaRPr lang="zh-TW" altLang="en-US">
            <a:latin typeface="華康兒風體W4(P)" panose="020F0400000000000000" pitchFamily="34" charset="-120"/>
            <a:ea typeface="華康兒風體W4(P)" panose="020F0400000000000000" pitchFamily="34" charset="-120"/>
          </a:endParaRPr>
        </a:p>
      </dgm:t>
    </dgm:pt>
    <dgm:pt modelId="{679D1F1D-4CF6-4CCB-9971-F723333AE70A}" type="sibTrans" cxnId="{9F917B3D-FBB2-42F3-91EE-115D8171851D}">
      <dgm:prSet/>
      <dgm:spPr/>
      <dgm:t>
        <a:bodyPr/>
        <a:lstStyle/>
        <a:p>
          <a:endParaRPr lang="zh-TW" altLang="en-US">
            <a:latin typeface="華康兒風體W4(P)" panose="020F0400000000000000" pitchFamily="34" charset="-120"/>
            <a:ea typeface="華康兒風體W4(P)" panose="020F0400000000000000" pitchFamily="34" charset="-120"/>
          </a:endParaRPr>
        </a:p>
      </dgm:t>
    </dgm:pt>
    <dgm:pt modelId="{F4A57D7A-76D3-4B90-B815-9C0DD0CCBFDB}" type="pres">
      <dgm:prSet presAssocID="{427C56C9-5A14-4AA7-9508-90206BFA649C}" presName="compositeShape" presStyleCnt="0">
        <dgm:presLayoutVars>
          <dgm:chMax val="2"/>
          <dgm:dir/>
          <dgm:resizeHandles val="exact"/>
        </dgm:presLayoutVars>
      </dgm:prSet>
      <dgm:spPr/>
      <dgm:t>
        <a:bodyPr/>
        <a:lstStyle/>
        <a:p>
          <a:endParaRPr lang="zh-TW" altLang="en-US"/>
        </a:p>
      </dgm:t>
    </dgm:pt>
    <dgm:pt modelId="{D5E2BE55-4726-4D03-BE34-325D41182EE7}" type="pres">
      <dgm:prSet presAssocID="{427C56C9-5A14-4AA7-9508-90206BFA649C}" presName="divider" presStyleLbl="fgShp" presStyleIdx="0" presStyleCnt="1"/>
      <dgm:spPr/>
    </dgm:pt>
    <dgm:pt modelId="{45DF54F6-E519-43CE-A207-513E5A3B0283}" type="pres">
      <dgm:prSet presAssocID="{C45AC2E4-D19A-4E93-9DAD-7C92D5385DC7}" presName="downArrow" presStyleLbl="node1" presStyleIdx="0" presStyleCnt="2"/>
      <dgm:spPr/>
    </dgm:pt>
    <dgm:pt modelId="{EC714E57-5A6E-42D8-B933-E3450C278F82}" type="pres">
      <dgm:prSet presAssocID="{C45AC2E4-D19A-4E93-9DAD-7C92D5385DC7}" presName="downArrowText" presStyleLbl="revTx" presStyleIdx="0" presStyleCnt="2">
        <dgm:presLayoutVars>
          <dgm:bulletEnabled val="1"/>
        </dgm:presLayoutVars>
      </dgm:prSet>
      <dgm:spPr/>
      <dgm:t>
        <a:bodyPr/>
        <a:lstStyle/>
        <a:p>
          <a:endParaRPr lang="zh-TW" altLang="en-US"/>
        </a:p>
      </dgm:t>
    </dgm:pt>
    <dgm:pt modelId="{936ADBBB-1F9C-4DE9-AA8A-474EA3E6864A}" type="pres">
      <dgm:prSet presAssocID="{3A905AAC-D6CD-48C8-96B9-0517E49E4D26}" presName="upArrow" presStyleLbl="node1" presStyleIdx="1" presStyleCnt="2"/>
      <dgm:spPr/>
    </dgm:pt>
    <dgm:pt modelId="{47234802-9E14-411D-81A3-EC1208067D21}" type="pres">
      <dgm:prSet presAssocID="{3A905AAC-D6CD-48C8-96B9-0517E49E4D26}" presName="upArrowText" presStyleLbl="revTx" presStyleIdx="1" presStyleCnt="2">
        <dgm:presLayoutVars>
          <dgm:bulletEnabled val="1"/>
        </dgm:presLayoutVars>
      </dgm:prSet>
      <dgm:spPr/>
      <dgm:t>
        <a:bodyPr/>
        <a:lstStyle/>
        <a:p>
          <a:endParaRPr lang="zh-TW" altLang="en-US"/>
        </a:p>
      </dgm:t>
    </dgm:pt>
  </dgm:ptLst>
  <dgm:cxnLst>
    <dgm:cxn modelId="{9F917B3D-FBB2-42F3-91EE-115D8171851D}" srcId="{427C56C9-5A14-4AA7-9508-90206BFA649C}" destId="{3A905AAC-D6CD-48C8-96B9-0517E49E4D26}" srcOrd="1" destOrd="0" parTransId="{9AEBED7D-325C-4954-9352-0E6778ED80B9}" sibTransId="{679D1F1D-4CF6-4CCB-9971-F723333AE70A}"/>
    <dgm:cxn modelId="{395D859D-3903-46C6-B252-E9B98AFDB840}" type="presOf" srcId="{3A905AAC-D6CD-48C8-96B9-0517E49E4D26}" destId="{47234802-9E14-411D-81A3-EC1208067D21}" srcOrd="0" destOrd="0" presId="urn:microsoft.com/office/officeart/2005/8/layout/arrow3"/>
    <dgm:cxn modelId="{B7E4A66B-5F1F-4C92-B6FC-03D442E87E7B}" type="presOf" srcId="{427C56C9-5A14-4AA7-9508-90206BFA649C}" destId="{F4A57D7A-76D3-4B90-B815-9C0DD0CCBFDB}" srcOrd="0" destOrd="0" presId="urn:microsoft.com/office/officeart/2005/8/layout/arrow3"/>
    <dgm:cxn modelId="{1A3E21B1-DA70-441E-98B0-C4EC4C041113}" type="presOf" srcId="{C45AC2E4-D19A-4E93-9DAD-7C92D5385DC7}" destId="{EC714E57-5A6E-42D8-B933-E3450C278F82}" srcOrd="0" destOrd="0" presId="urn:microsoft.com/office/officeart/2005/8/layout/arrow3"/>
    <dgm:cxn modelId="{18B2CCC3-CC61-4D5A-BED1-ED0BE0777EA6}" srcId="{427C56C9-5A14-4AA7-9508-90206BFA649C}" destId="{C45AC2E4-D19A-4E93-9DAD-7C92D5385DC7}" srcOrd="0" destOrd="0" parTransId="{7030FB5A-A58C-46DF-B794-EB653E52875E}" sibTransId="{C30B8E8F-A18E-4F9B-ACA0-25FC0BFDD47E}"/>
    <dgm:cxn modelId="{02403BBD-5C68-4322-9DF5-E05393FD36A0}" type="presParOf" srcId="{F4A57D7A-76D3-4B90-B815-9C0DD0CCBFDB}" destId="{D5E2BE55-4726-4D03-BE34-325D41182EE7}" srcOrd="0" destOrd="0" presId="urn:microsoft.com/office/officeart/2005/8/layout/arrow3"/>
    <dgm:cxn modelId="{1AADE546-49F4-4B2A-A945-C37D6D2074A3}" type="presParOf" srcId="{F4A57D7A-76D3-4B90-B815-9C0DD0CCBFDB}" destId="{45DF54F6-E519-43CE-A207-513E5A3B0283}" srcOrd="1" destOrd="0" presId="urn:microsoft.com/office/officeart/2005/8/layout/arrow3"/>
    <dgm:cxn modelId="{483C632D-9C6C-42FC-8256-50D376C8CCD7}" type="presParOf" srcId="{F4A57D7A-76D3-4B90-B815-9C0DD0CCBFDB}" destId="{EC714E57-5A6E-42D8-B933-E3450C278F82}" srcOrd="2" destOrd="0" presId="urn:microsoft.com/office/officeart/2005/8/layout/arrow3"/>
    <dgm:cxn modelId="{CD5B1E58-E13E-48D3-9807-8BCD20A8E889}" type="presParOf" srcId="{F4A57D7A-76D3-4B90-B815-9C0DD0CCBFDB}" destId="{936ADBBB-1F9C-4DE9-AA8A-474EA3E6864A}" srcOrd="3" destOrd="0" presId="urn:microsoft.com/office/officeart/2005/8/layout/arrow3"/>
    <dgm:cxn modelId="{FEC83A0C-F919-4EA9-938D-3F133B3F23F6}" type="presParOf" srcId="{F4A57D7A-76D3-4B90-B815-9C0DD0CCBFDB}" destId="{47234802-9E14-411D-81A3-EC1208067D21}"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12F1587-5AB4-49EF-826D-C2A9C8E2975D}"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B05CB3E9-B0C0-4E19-858F-292E8DCB35C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822982" y="-2617816"/>
          <a:ext cx="1720522" cy="70860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zh-TW" altLang="en-US" sz="2600" b="1" kern="1200" dirty="0">
              <a:solidFill>
                <a:schemeClr val="tx1"/>
              </a:solidFill>
              <a:latin typeface="微軟正黑體" pitchFamily="34" charset="-120"/>
              <a:ea typeface="微軟正黑體" pitchFamily="34" charset="-120"/>
              <a:cs typeface="BiauKai"/>
            </a:rPr>
            <a:t>超額比序依彰化區高中高職免試入學超額比序項目規定辦理</a:t>
          </a:r>
          <a:r>
            <a:rPr lang="en-US" altLang="en-US" sz="2600" b="1" kern="1200" dirty="0">
              <a:solidFill>
                <a:schemeClr val="tx1"/>
              </a:solidFill>
              <a:latin typeface="微軟正黑體" pitchFamily="34" charset="-120"/>
              <a:ea typeface="微軟正黑體" pitchFamily="34" charset="-120"/>
            </a:rPr>
            <a:t>(</a:t>
          </a:r>
          <a:r>
            <a:rPr lang="zh-TW" altLang="en-US" sz="2600" b="1" kern="1200" dirty="0">
              <a:solidFill>
                <a:srgbClr val="FF0000"/>
              </a:solidFill>
              <a:latin typeface="微軟正黑體" pitchFamily="34" charset="-120"/>
              <a:ea typeface="微軟正黑體" pitchFamily="34" charset="-120"/>
            </a:rPr>
            <a:t>不採計</a:t>
          </a:r>
          <a:r>
            <a:rPr lang="zh-TW" altLang="en-US" sz="2600" b="1" kern="1200" dirty="0">
              <a:solidFill>
                <a:schemeClr val="tx1"/>
              </a:solidFill>
              <a:latin typeface="微軟正黑體" pitchFamily="34" charset="-120"/>
              <a:ea typeface="微軟正黑體" pitchFamily="34" charset="-120"/>
            </a:rPr>
            <a:t>志願序及</a:t>
          </a:r>
          <a:r>
            <a:rPr lang="zh-TW" altLang="en-US" sz="2600" b="1" kern="1200" dirty="0">
              <a:solidFill>
                <a:srgbClr val="FF0000"/>
              </a:solidFill>
              <a:latin typeface="微軟正黑體" pitchFamily="34" charset="-120"/>
              <a:ea typeface="微軟正黑體" pitchFamily="34" charset="-120"/>
            </a:rPr>
            <a:t>國中教育會考積分</a:t>
          </a:r>
          <a:r>
            <a:rPr lang="en-US" altLang="en-US" sz="2600" b="1" kern="1200" dirty="0">
              <a:solidFill>
                <a:schemeClr val="tx1"/>
              </a:solidFill>
              <a:latin typeface="微軟正黑體" pitchFamily="34" charset="-120"/>
              <a:ea typeface="微軟正黑體" pitchFamily="34" charset="-120"/>
            </a:rPr>
            <a:t>)</a:t>
          </a:r>
          <a:r>
            <a:rPr lang="zh-TW" altLang="en-US" sz="2600" b="1" kern="1200" dirty="0">
              <a:solidFill>
                <a:schemeClr val="tx1"/>
              </a:solidFill>
              <a:latin typeface="微軟正黑體" pitchFamily="34" charset="-120"/>
              <a:ea typeface="微軟正黑體" pitchFamily="34" charset="-120"/>
              <a:cs typeface="BiauKai"/>
            </a:rPr>
            <a:t>。</a:t>
          </a:r>
          <a:endParaRPr lang="zh-TW" altLang="en-US" sz="2600" b="1" kern="1200" dirty="0">
            <a:solidFill>
              <a:schemeClr val="tx1"/>
            </a:solidFill>
            <a:latin typeface="微軟正黑體" pitchFamily="34" charset="-120"/>
            <a:ea typeface="微軟正黑體" pitchFamily="34" charset="-120"/>
          </a:endParaRPr>
        </a:p>
      </dsp:txBody>
      <dsp:txXfrm rot="-5400000">
        <a:off x="1140215" y="148940"/>
        <a:ext cx="7002068" cy="1552544"/>
      </dsp:txXfrm>
    </dsp:sp>
    <dsp:sp modelId="{ECD53BAB-D8FE-446E-B57F-FCEDCC00A9E9}">
      <dsp:nvSpPr>
        <dsp:cNvPr id="0" name=""/>
        <dsp:cNvSpPr/>
      </dsp:nvSpPr>
      <dsp:spPr>
        <a:xfrm>
          <a:off x="351" y="253"/>
          <a:ext cx="1139863" cy="184991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實施</a:t>
          </a:r>
        </a:p>
      </dsp:txBody>
      <dsp:txXfrm>
        <a:off x="55995" y="55897"/>
        <a:ext cx="1028575" cy="1738629"/>
      </dsp:txXfrm>
    </dsp:sp>
    <dsp:sp modelId="{0874A851-733E-4C68-A5B9-C63601CD053F}">
      <dsp:nvSpPr>
        <dsp:cNvPr id="0" name=""/>
        <dsp:cNvSpPr/>
      </dsp:nvSpPr>
      <dsp:spPr>
        <a:xfrm rot="5400000">
          <a:off x="4246674" y="-1092823"/>
          <a:ext cx="832129" cy="709599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ts val="3600"/>
            </a:lnSpc>
            <a:spcBef>
              <a:spcPct val="0"/>
            </a:spcBef>
            <a:spcAft>
              <a:spcPts val="0"/>
            </a:spcAft>
            <a:buChar char="••"/>
          </a:pPr>
          <a:r>
            <a:rPr lang="zh-TW" altLang="en-US" sz="2600" b="1" u="none" kern="1200" dirty="0">
              <a:solidFill>
                <a:srgbClr val="FF0000"/>
              </a:solidFill>
              <a:latin typeface="微軟正黑體" pitchFamily="34" charset="-120"/>
              <a:ea typeface="微軟正黑體" pitchFamily="34" charset="-120"/>
            </a:rPr>
            <a:t>私立學校：文</a:t>
          </a:r>
          <a:r>
            <a:rPr lang="zh-TW" altLang="en-US" sz="2600" b="1" u="none" kern="1200" dirty="0" smtClean="0">
              <a:solidFill>
                <a:srgbClr val="FF0000"/>
              </a:solidFill>
              <a:latin typeface="微軟正黑體" pitchFamily="34" charset="-120"/>
              <a:ea typeface="微軟正黑體" pitchFamily="34" charset="-120"/>
            </a:rPr>
            <a:t>興高中</a:t>
          </a:r>
          <a:r>
            <a:rPr lang="en-US" altLang="zh-TW" sz="2600" b="1" u="none" kern="1200" dirty="0" smtClean="0">
              <a:solidFill>
                <a:srgbClr val="FF0000"/>
              </a:solidFill>
              <a:latin typeface="微軟正黑體" pitchFamily="34" charset="-120"/>
              <a:ea typeface="微軟正黑體" pitchFamily="34" charset="-120"/>
            </a:rPr>
            <a:t>95</a:t>
          </a:r>
          <a:r>
            <a:rPr lang="zh-TW" altLang="en-US" sz="2600" b="1" u="none" kern="1200" dirty="0" smtClean="0">
              <a:solidFill>
                <a:srgbClr val="FF0000"/>
              </a:solidFill>
              <a:latin typeface="微軟正黑體" pitchFamily="34" charset="-120"/>
              <a:ea typeface="微軟正黑體" pitchFamily="34" charset="-120"/>
            </a:rPr>
            <a:t>人、達德商工</a:t>
          </a:r>
          <a:r>
            <a:rPr lang="en-US" altLang="zh-TW" sz="2600" b="1" u="none" kern="1200" dirty="0" smtClean="0">
              <a:solidFill>
                <a:srgbClr val="FF0000"/>
              </a:solidFill>
              <a:latin typeface="微軟正黑體" pitchFamily="34" charset="-120"/>
              <a:ea typeface="微軟正黑體" pitchFamily="34" charset="-120"/>
            </a:rPr>
            <a:t>336</a:t>
          </a:r>
          <a:r>
            <a:rPr lang="zh-TW" altLang="en-US" sz="2600" b="1" u="none" kern="1200" dirty="0" smtClean="0">
              <a:solidFill>
                <a:srgbClr val="FF0000"/>
              </a:solidFill>
              <a:latin typeface="微軟正黑體" pitchFamily="34" charset="-120"/>
              <a:ea typeface="微軟正黑體" pitchFamily="34" charset="-120"/>
            </a:rPr>
            <a:t>人</a:t>
          </a:r>
          <a:endParaRPr lang="zh-TW" altLang="en-US" sz="2600" u="none" kern="1200" dirty="0">
            <a:solidFill>
              <a:srgbClr val="FF0000"/>
            </a:solidFill>
            <a:latin typeface="微軟正黑體" pitchFamily="34" charset="-120"/>
            <a:ea typeface="微軟正黑體" pitchFamily="34" charset="-120"/>
          </a:endParaRPr>
        </a:p>
      </dsp:txBody>
      <dsp:txXfrm rot="-5400000">
        <a:off x="1114743" y="2079729"/>
        <a:ext cx="7055372" cy="750887"/>
      </dsp:txXfrm>
    </dsp:sp>
    <dsp:sp modelId="{612C8EBA-AECD-4375-B086-FF608DEEDB88}">
      <dsp:nvSpPr>
        <dsp:cNvPr id="0" name=""/>
        <dsp:cNvSpPr/>
      </dsp:nvSpPr>
      <dsp:spPr>
        <a:xfrm>
          <a:off x="351" y="1980123"/>
          <a:ext cx="1132903" cy="888221"/>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名額</a:t>
          </a:r>
        </a:p>
      </dsp:txBody>
      <dsp:txXfrm>
        <a:off x="43710" y="2023482"/>
        <a:ext cx="1046185" cy="801503"/>
      </dsp:txXfrm>
    </dsp:sp>
    <dsp:sp modelId="{45C3AC1C-7C86-42B1-8C46-D477007DFCA5}">
      <dsp:nvSpPr>
        <dsp:cNvPr id="0" name=""/>
        <dsp:cNvSpPr/>
      </dsp:nvSpPr>
      <dsp:spPr>
        <a:xfrm rot="5400000">
          <a:off x="3760494" y="396996"/>
          <a:ext cx="1753976" cy="69565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日</a:t>
          </a: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日報名</a:t>
          </a: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13</a:t>
          </a:r>
          <a:r>
            <a:rPr lang="zh-TW" altLang="en-US" sz="2400" b="1" kern="1200" dirty="0">
              <a:latin typeface="微軟正黑體" pitchFamily="34" charset="-120"/>
              <a:ea typeface="微軟正黑體" pitchFamily="34" charset="-120"/>
            </a:rPr>
            <a:t>日放榜</a:t>
          </a:r>
          <a:r>
            <a:rPr lang="en-US" altLang="zh-TW" sz="2400" b="1" kern="1200" dirty="0">
              <a:solidFill>
                <a:srgbClr val="FF0000"/>
              </a:solidFill>
              <a:latin typeface="微軟正黑體" pitchFamily="34" charset="-120"/>
              <a:ea typeface="微軟正黑體" pitchFamily="34" charset="-120"/>
            </a:rPr>
            <a:t>(</a:t>
          </a:r>
          <a:r>
            <a:rPr lang="zh-TW" altLang="zh-TW" sz="2400" b="1" kern="1200" dirty="0">
              <a:solidFill>
                <a:srgbClr val="FF0000"/>
              </a:solidFill>
              <a:latin typeface="微軟正黑體" pitchFamily="34" charset="-120"/>
              <a:ea typeface="微軟正黑體" pitchFamily="34" charset="-120"/>
            </a:rPr>
            <a:t>國中教育會考</a:t>
          </a:r>
          <a:r>
            <a:rPr lang="en-US" altLang="zh-TW" sz="2400" b="1" kern="1200" dirty="0">
              <a:solidFill>
                <a:srgbClr val="FF0000"/>
              </a:solidFill>
              <a:latin typeface="微軟正黑體" pitchFamily="34" charset="-120"/>
              <a:ea typeface="微軟正黑體" pitchFamily="34" charset="-120"/>
            </a:rPr>
            <a:t>5</a:t>
          </a:r>
          <a:r>
            <a:rPr lang="zh-TW" altLang="en-US" sz="2400" b="1" kern="1200" dirty="0">
              <a:solidFill>
                <a:srgbClr val="FF0000"/>
              </a:solidFill>
              <a:latin typeface="微軟正黑體" pitchFamily="34" charset="-120"/>
              <a:ea typeface="微軟正黑體" pitchFamily="34" charset="-120"/>
            </a:rPr>
            <a:t>月</a:t>
          </a:r>
          <a:r>
            <a:rPr lang="en-US" altLang="zh-TW" sz="2400" b="1" kern="1200" dirty="0">
              <a:solidFill>
                <a:srgbClr val="FF0000"/>
              </a:solidFill>
              <a:latin typeface="微軟正黑體" pitchFamily="34" charset="-120"/>
              <a:ea typeface="微軟正黑體" pitchFamily="34" charset="-120"/>
            </a:rPr>
            <a:t>15-16</a:t>
          </a:r>
          <a:r>
            <a:rPr lang="zh-TW" altLang="en-US" sz="2400" b="1" kern="1200" dirty="0">
              <a:solidFill>
                <a:srgbClr val="FF0000"/>
              </a:solidFill>
              <a:latin typeface="微軟正黑體" pitchFamily="34" charset="-120"/>
              <a:ea typeface="微軟正黑體" pitchFamily="34" charset="-120"/>
            </a:rPr>
            <a:t>日舉行</a:t>
          </a:r>
          <a:r>
            <a:rPr lang="en-US" altLang="zh-TW" sz="2400" b="1" kern="1200" dirty="0">
              <a:solidFill>
                <a:srgbClr val="FF0000"/>
              </a:solidFill>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日報到</a:t>
          </a:r>
        </a:p>
      </dsp:txBody>
      <dsp:txXfrm rot="-5400000">
        <a:off x="1159193" y="3083919"/>
        <a:ext cx="6870956" cy="1582732"/>
      </dsp:txXfrm>
    </dsp:sp>
    <dsp:sp modelId="{95F09A83-74EB-4EC8-AD6D-6E463ED96453}">
      <dsp:nvSpPr>
        <dsp:cNvPr id="0" name=""/>
        <dsp:cNvSpPr/>
      </dsp:nvSpPr>
      <dsp:spPr>
        <a:xfrm>
          <a:off x="351" y="3012729"/>
          <a:ext cx="1158842" cy="172511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時程</a:t>
          </a:r>
        </a:p>
      </dsp:txBody>
      <dsp:txXfrm>
        <a:off x="56921" y="3069299"/>
        <a:ext cx="1045702" cy="161197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C5BFF-ABB7-4680-867F-A21F486C805C}">
      <dsp:nvSpPr>
        <dsp:cNvPr id="0" name=""/>
        <dsp:cNvSpPr/>
      </dsp:nvSpPr>
      <dsp:spPr>
        <a:xfrm rot="5400000">
          <a:off x="1147963" y="-298315"/>
          <a:ext cx="836208" cy="153434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微軟正黑體" pitchFamily="34" charset="-120"/>
              <a:ea typeface="微軟正黑體" pitchFamily="34" charset="-120"/>
            </a:rPr>
            <a:t>5</a:t>
          </a:r>
          <a:r>
            <a:rPr lang="zh-TW" altLang="en-US" sz="2000" kern="1200" dirty="0">
              <a:latin typeface="微軟正黑體" pitchFamily="34" charset="-120"/>
              <a:ea typeface="微軟正黑體" pitchFamily="34" charset="-120"/>
            </a:rPr>
            <a:t>月</a:t>
          </a:r>
          <a:r>
            <a:rPr lang="en-US" altLang="zh-TW" sz="2000" kern="1200" dirty="0">
              <a:latin typeface="微軟正黑體" pitchFamily="34" charset="-120"/>
              <a:ea typeface="微軟正黑體" pitchFamily="34" charset="-120"/>
            </a:rPr>
            <a:t>20</a:t>
          </a:r>
          <a:r>
            <a:rPr lang="zh-TW" altLang="en-US" sz="2000" kern="1200" dirty="0">
              <a:latin typeface="微軟正黑體" pitchFamily="34" charset="-120"/>
              <a:ea typeface="微軟正黑體" pitchFamily="34" charset="-120"/>
            </a:rPr>
            <a:t>日至</a:t>
          </a:r>
          <a:r>
            <a:rPr lang="en-US" altLang="zh-TW" sz="2000" kern="1200" dirty="0">
              <a:latin typeface="微軟正黑體" pitchFamily="34" charset="-120"/>
              <a:ea typeface="微軟正黑體" pitchFamily="34" charset="-120"/>
            </a:rPr>
            <a:t>5</a:t>
          </a:r>
          <a:r>
            <a:rPr lang="zh-TW" altLang="en-US" sz="2000" kern="1200" dirty="0">
              <a:latin typeface="微軟正黑體" pitchFamily="34" charset="-120"/>
              <a:ea typeface="微軟正黑體" pitchFamily="34" charset="-120"/>
            </a:rPr>
            <a:t>月</a:t>
          </a:r>
          <a:r>
            <a:rPr lang="en-US" altLang="zh-TW" sz="2000" kern="1200" dirty="0">
              <a:latin typeface="微軟正黑體" pitchFamily="34" charset="-120"/>
              <a:ea typeface="微軟正黑體" pitchFamily="34" charset="-120"/>
            </a:rPr>
            <a:t>21</a:t>
          </a:r>
          <a:r>
            <a:rPr lang="zh-TW" altLang="en-US" sz="2000" kern="1200" dirty="0">
              <a:latin typeface="微軟正黑體" pitchFamily="34" charset="-120"/>
              <a:ea typeface="微軟正黑體" pitchFamily="34" charset="-120"/>
            </a:rPr>
            <a:t>日</a:t>
          </a:r>
        </a:p>
      </dsp:txBody>
      <dsp:txXfrm rot="-5400000">
        <a:off x="798897" y="91571"/>
        <a:ext cx="1493520" cy="754568"/>
      </dsp:txXfrm>
    </dsp:sp>
    <dsp:sp modelId="{8C57608F-CC28-4BF9-99FB-C62DD5859D25}">
      <dsp:nvSpPr>
        <dsp:cNvPr id="0" name=""/>
        <dsp:cNvSpPr/>
      </dsp:nvSpPr>
      <dsp:spPr>
        <a:xfrm>
          <a:off x="172994" y="264"/>
          <a:ext cx="625903" cy="9371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TW" altLang="en-US" sz="2000" kern="1200" dirty="0">
              <a:latin typeface="微軟正黑體" pitchFamily="34" charset="-120"/>
              <a:ea typeface="微軟正黑體" pitchFamily="34" charset="-120"/>
            </a:rPr>
            <a:t>報名</a:t>
          </a:r>
          <a:endParaRPr lang="zh-TW" altLang="en-US" sz="1800" kern="1200" dirty="0">
            <a:latin typeface="微軟正黑體" pitchFamily="34" charset="-120"/>
            <a:ea typeface="微軟正黑體" pitchFamily="34" charset="-120"/>
          </a:endParaRPr>
        </a:p>
      </dsp:txBody>
      <dsp:txXfrm>
        <a:off x="203548" y="30818"/>
        <a:ext cx="564795" cy="876073"/>
      </dsp:txXfrm>
    </dsp:sp>
    <dsp:sp modelId="{E903C089-030A-4FD1-B297-04BDA18822DF}">
      <dsp:nvSpPr>
        <dsp:cNvPr id="0" name=""/>
        <dsp:cNvSpPr/>
      </dsp:nvSpPr>
      <dsp:spPr>
        <a:xfrm rot="5400000">
          <a:off x="1000615" y="824746"/>
          <a:ext cx="1135700" cy="1555607"/>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依照積分高低及志願序分發學校</a:t>
          </a:r>
        </a:p>
      </dsp:txBody>
      <dsp:txXfrm rot="-5400000">
        <a:off x="790662" y="1090139"/>
        <a:ext cx="1500167" cy="1024820"/>
      </dsp:txXfrm>
    </dsp:sp>
    <dsp:sp modelId="{E4571A07-A45A-49C2-B1A2-248727DF4852}">
      <dsp:nvSpPr>
        <dsp:cNvPr id="0" name=""/>
        <dsp:cNvSpPr/>
      </dsp:nvSpPr>
      <dsp:spPr>
        <a:xfrm>
          <a:off x="172994" y="1022120"/>
          <a:ext cx="617668" cy="11608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TW" altLang="en-US" sz="2000" kern="1200" dirty="0">
              <a:latin typeface="微軟正黑體" pitchFamily="34" charset="-120"/>
              <a:ea typeface="微軟正黑體" pitchFamily="34" charset="-120"/>
            </a:rPr>
            <a:t>分發</a:t>
          </a:r>
        </a:p>
      </dsp:txBody>
      <dsp:txXfrm>
        <a:off x="203146" y="1052272"/>
        <a:ext cx="557364" cy="1100554"/>
      </dsp:txXfrm>
    </dsp:sp>
    <dsp:sp modelId="{F0C37F47-6E63-4386-95F8-12B0A48783FA}">
      <dsp:nvSpPr>
        <dsp:cNvPr id="0" name=""/>
        <dsp:cNvSpPr/>
      </dsp:nvSpPr>
      <dsp:spPr>
        <a:xfrm rot="5400000">
          <a:off x="1177543" y="1905806"/>
          <a:ext cx="753457" cy="155792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微軟正黑體" pitchFamily="34" charset="-120"/>
              <a:ea typeface="微軟正黑體" pitchFamily="34" charset="-120"/>
            </a:rPr>
            <a:t>6</a:t>
          </a:r>
          <a:r>
            <a:rPr lang="zh-TW" altLang="en-US" sz="2000" kern="1200" dirty="0">
              <a:latin typeface="微軟正黑體" pitchFamily="34" charset="-120"/>
              <a:ea typeface="微軟正黑體" pitchFamily="34" charset="-120"/>
            </a:rPr>
            <a:t>月</a:t>
          </a:r>
          <a:r>
            <a:rPr lang="en-US" altLang="zh-TW" sz="2000" kern="1200" dirty="0">
              <a:latin typeface="微軟正黑體" pitchFamily="34" charset="-120"/>
              <a:ea typeface="微軟正黑體" pitchFamily="34" charset="-120"/>
            </a:rPr>
            <a:t>9</a:t>
          </a:r>
          <a:r>
            <a:rPr lang="zh-TW" altLang="en-US" sz="2000" kern="1200" dirty="0">
              <a:latin typeface="微軟正黑體" pitchFamily="34" charset="-120"/>
              <a:ea typeface="微軟正黑體" pitchFamily="34" charset="-120"/>
            </a:rPr>
            <a:t>日</a:t>
          </a:r>
        </a:p>
      </dsp:txBody>
      <dsp:txXfrm rot="-5400000">
        <a:off x="775308" y="2344823"/>
        <a:ext cx="1521147" cy="679895"/>
      </dsp:txXfrm>
    </dsp:sp>
    <dsp:sp modelId="{D52B17DD-015A-443C-9B1C-C09140300834}">
      <dsp:nvSpPr>
        <dsp:cNvPr id="0" name=""/>
        <dsp:cNvSpPr/>
      </dsp:nvSpPr>
      <dsp:spPr>
        <a:xfrm>
          <a:off x="172994" y="2267654"/>
          <a:ext cx="602313" cy="83423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TW" altLang="en-US" sz="2000" kern="1200" dirty="0">
              <a:latin typeface="微軟正黑體" pitchFamily="34" charset="-120"/>
              <a:ea typeface="微軟正黑體" pitchFamily="34" charset="-120"/>
            </a:rPr>
            <a:t>放榜</a:t>
          </a:r>
        </a:p>
      </dsp:txBody>
      <dsp:txXfrm>
        <a:off x="202396" y="2297056"/>
        <a:ext cx="543509" cy="775429"/>
      </dsp:txXfrm>
    </dsp:sp>
    <dsp:sp modelId="{E6C3BC4D-3282-41A0-BA89-6D38A93147AD}">
      <dsp:nvSpPr>
        <dsp:cNvPr id="0" name=""/>
        <dsp:cNvSpPr/>
      </dsp:nvSpPr>
      <dsp:spPr>
        <a:xfrm rot="5400000">
          <a:off x="1121369" y="2853851"/>
          <a:ext cx="879155" cy="154457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微軟正黑體" pitchFamily="34" charset="-120"/>
              <a:ea typeface="微軟正黑體" pitchFamily="34" charset="-120"/>
            </a:rPr>
            <a:t>6</a:t>
          </a:r>
          <a:r>
            <a:rPr lang="zh-TW" altLang="en-US" sz="2000" kern="1200" dirty="0">
              <a:latin typeface="微軟正黑體" pitchFamily="34" charset="-120"/>
              <a:ea typeface="微軟正黑體" pitchFamily="34" charset="-120"/>
            </a:rPr>
            <a:t>月</a:t>
          </a:r>
          <a:r>
            <a:rPr lang="en-US" altLang="zh-TW" sz="2000" kern="1200" dirty="0">
              <a:latin typeface="微軟正黑體" pitchFamily="34" charset="-120"/>
              <a:ea typeface="微軟正黑體" pitchFamily="34" charset="-120"/>
            </a:rPr>
            <a:t>10</a:t>
          </a:r>
          <a:r>
            <a:rPr lang="zh-TW" altLang="en-US" sz="2000" kern="1200" dirty="0">
              <a:latin typeface="微軟正黑體" pitchFamily="34" charset="-120"/>
              <a:ea typeface="微軟正黑體" pitchFamily="34" charset="-120"/>
            </a:rPr>
            <a:t>日</a:t>
          </a:r>
        </a:p>
      </dsp:txBody>
      <dsp:txXfrm rot="-5400000">
        <a:off x="788658" y="3229480"/>
        <a:ext cx="1501661" cy="793321"/>
      </dsp:txXfrm>
    </dsp:sp>
    <dsp:sp modelId="{68F9257F-7A23-4CFB-859D-1CE51BD5DED2}">
      <dsp:nvSpPr>
        <dsp:cNvPr id="0" name=""/>
        <dsp:cNvSpPr/>
      </dsp:nvSpPr>
      <dsp:spPr>
        <a:xfrm>
          <a:off x="172994" y="3210971"/>
          <a:ext cx="615663" cy="8303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lvl="0" algn="ctr" defTabSz="889000">
            <a:lnSpc>
              <a:spcPct val="90000"/>
            </a:lnSpc>
            <a:spcBef>
              <a:spcPct val="0"/>
            </a:spcBef>
            <a:spcAft>
              <a:spcPct val="35000"/>
            </a:spcAft>
          </a:pPr>
          <a:r>
            <a:rPr lang="zh-TW" altLang="en-US" sz="2000" kern="1200" dirty="0">
              <a:latin typeface="微軟正黑體" pitchFamily="34" charset="-120"/>
              <a:ea typeface="微軟正黑體" pitchFamily="34" charset="-120"/>
            </a:rPr>
            <a:t>報</a:t>
          </a:r>
          <a:r>
            <a:rPr lang="en-US" altLang="zh-TW" sz="2000" kern="1200" dirty="0">
              <a:latin typeface="微軟正黑體" pitchFamily="34" charset="-120"/>
              <a:ea typeface="微軟正黑體" pitchFamily="34" charset="-120"/>
            </a:rPr>
            <a:t/>
          </a:r>
          <a:br>
            <a:rPr lang="en-US" altLang="zh-TW" sz="2000" kern="1200" dirty="0">
              <a:latin typeface="微軟正黑體" pitchFamily="34" charset="-120"/>
              <a:ea typeface="微軟正黑體" pitchFamily="34" charset="-120"/>
            </a:rPr>
          </a:br>
          <a:r>
            <a:rPr lang="zh-TW" altLang="en-US" sz="2000" kern="1200" dirty="0">
              <a:latin typeface="微軟正黑體" pitchFamily="34" charset="-120"/>
              <a:ea typeface="微軟正黑體" pitchFamily="34" charset="-120"/>
            </a:rPr>
            <a:t>到</a:t>
          </a:r>
        </a:p>
      </dsp:txBody>
      <dsp:txXfrm>
        <a:off x="203048" y="3241025"/>
        <a:ext cx="555555" cy="7702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828686" y="-2535336"/>
          <a:ext cx="1860906" cy="693157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977900">
            <a:lnSpc>
              <a:spcPts val="24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cs typeface="BiauKai"/>
            </a:rPr>
            <a:t>超額比序依彰化區高級中等學校優先免試入學超額比序項目規定辦理。</a:t>
          </a:r>
          <a:endParaRPr lang="zh-TW" altLang="en-US" sz="2200" b="1" kern="1200" dirty="0">
            <a:solidFill>
              <a:schemeClr val="tx1"/>
            </a:solidFill>
            <a:latin typeface="微軟正黑體" pitchFamily="34" charset="-120"/>
            <a:ea typeface="微軟正黑體" pitchFamily="34" charset="-120"/>
          </a:endParaRPr>
        </a:p>
        <a:p>
          <a:pPr marL="228600" lvl="1" indent="0" algn="l" defTabSz="977900">
            <a:lnSpc>
              <a:spcPts val="24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rPr>
            <a:t>只可報名一所學校。</a:t>
          </a:r>
          <a:r>
            <a:rPr lang="en-US" altLang="zh-TW" sz="2200" b="1" kern="1200" dirty="0">
              <a:solidFill>
                <a:srgbClr val="FF0000"/>
              </a:solidFill>
              <a:latin typeface="微軟正黑體" pitchFamily="34" charset="-120"/>
              <a:ea typeface="微軟正黑體" pitchFamily="34" charset="-120"/>
            </a:rPr>
            <a:t>(</a:t>
          </a:r>
          <a:r>
            <a:rPr lang="zh-TW" altLang="en-US" sz="2200" b="1" kern="1200" dirty="0">
              <a:solidFill>
                <a:srgbClr val="FF0000"/>
              </a:solidFill>
              <a:latin typeface="微軟正黑體" pitchFamily="34" charset="-120"/>
              <a:ea typeface="微軟正黑體" pitchFamily="34" charset="-120"/>
            </a:rPr>
            <a:t>一校多科</a:t>
          </a:r>
          <a:r>
            <a:rPr lang="en-US" altLang="zh-TW" sz="2200" b="1" kern="1200" dirty="0">
              <a:solidFill>
                <a:srgbClr val="FF0000"/>
              </a:solidFill>
              <a:latin typeface="微軟正黑體" pitchFamily="34" charset="-120"/>
              <a:ea typeface="微軟正黑體" pitchFamily="34" charset="-120"/>
            </a:rPr>
            <a:t>)</a:t>
          </a:r>
          <a:endParaRPr lang="zh-TW" altLang="en-US" sz="2200" b="1" kern="1200" dirty="0">
            <a:solidFill>
              <a:srgbClr val="FF0000"/>
            </a:solidFill>
            <a:latin typeface="微軟正黑體" pitchFamily="34" charset="-120"/>
            <a:ea typeface="微軟正黑體" pitchFamily="34" charset="-120"/>
          </a:endParaRPr>
        </a:p>
        <a:p>
          <a:pPr marL="228600" lvl="1" indent="0" algn="l" defTabSz="977900">
            <a:lnSpc>
              <a:spcPts val="2400"/>
            </a:lnSpc>
            <a:spcBef>
              <a:spcPct val="0"/>
            </a:spcBef>
            <a:spcAft>
              <a:spcPct val="15000"/>
            </a:spcAft>
            <a:buChar char="••"/>
          </a:pPr>
          <a:r>
            <a:rPr lang="zh-TW" altLang="en-US" sz="2200" b="1" kern="1200" dirty="0">
              <a:solidFill>
                <a:schemeClr val="tx1"/>
              </a:solidFill>
              <a:latin typeface="微軟正黑體"/>
              <a:ea typeface="微軟正黑體"/>
            </a:rPr>
            <a:t>招生對象</a:t>
          </a:r>
          <a:r>
            <a:rPr lang="en-US" altLang="zh-TW"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 </a:t>
          </a:r>
          <a:r>
            <a:rPr lang="en-US" altLang="en-US" sz="2200" b="1" kern="1200" dirty="0">
              <a:solidFill>
                <a:schemeClr val="tx1"/>
              </a:solidFill>
              <a:latin typeface="微軟正黑體"/>
              <a:ea typeface="微軟正黑體"/>
            </a:rPr>
            <a:t>1</a:t>
          </a:r>
          <a:r>
            <a:rPr lang="en-US" altLang="zh-TW" sz="2200" b="1" kern="1200" dirty="0">
              <a:solidFill>
                <a:schemeClr val="tx1"/>
              </a:solidFill>
              <a:latin typeface="微軟正黑體"/>
              <a:ea typeface="微軟正黑體"/>
            </a:rPr>
            <a:t>10</a:t>
          </a:r>
          <a:r>
            <a:rPr lang="zh-TW" altLang="en-US" sz="2200" b="1" kern="1200" dirty="0">
              <a:solidFill>
                <a:schemeClr val="tx1"/>
              </a:solidFill>
              <a:latin typeface="微軟正黑體"/>
              <a:ea typeface="微軟正黑體"/>
            </a:rPr>
            <a:t>年 </a:t>
          </a:r>
          <a:r>
            <a:rPr lang="en-US" altLang="en-US" sz="2200" b="1" kern="1200" dirty="0">
              <a:solidFill>
                <a:schemeClr val="tx1"/>
              </a:solidFill>
              <a:latin typeface="微軟正黑體"/>
              <a:ea typeface="微軟正黑體"/>
            </a:rPr>
            <a:t>2</a:t>
          </a:r>
          <a:r>
            <a:rPr lang="zh-TW" altLang="en-US" sz="2200" b="1" kern="1200" dirty="0">
              <a:solidFill>
                <a:schemeClr val="tx1"/>
              </a:solidFill>
              <a:latin typeface="微軟正黑體"/>
              <a:ea typeface="微軟正黑體"/>
            </a:rPr>
            <a:t>月 </a:t>
          </a:r>
          <a:r>
            <a:rPr lang="en-US" altLang="en-US" sz="2200" b="1" kern="1200" dirty="0">
              <a:solidFill>
                <a:schemeClr val="tx1"/>
              </a:solidFill>
              <a:latin typeface="微軟正黑體"/>
              <a:ea typeface="微軟正黑體"/>
            </a:rPr>
            <a:t>1</a:t>
          </a:r>
          <a:r>
            <a:rPr lang="zh-TW" altLang="en-US" sz="2200" b="1" kern="1200" dirty="0">
              <a:solidFill>
                <a:schemeClr val="tx1"/>
              </a:solidFill>
              <a:latin typeface="微軟正黑體"/>
              <a:ea typeface="微軟正黑體"/>
            </a:rPr>
            <a:t>日前就讀本區</a:t>
          </a:r>
          <a:r>
            <a:rPr lang="zh-TW" altLang="en-US" sz="2200" b="1" kern="1200" dirty="0" smtClean="0">
              <a:solidFill>
                <a:schemeClr val="tx1"/>
              </a:solidFill>
              <a:latin typeface="微軟正黑體"/>
              <a:ea typeface="微軟正黑體"/>
            </a:rPr>
            <a:t>國中                  且</a:t>
          </a:r>
          <a:r>
            <a:rPr lang="zh-TW" altLang="en-US" sz="2200" b="1" kern="1200" dirty="0" smtClean="0">
              <a:solidFill>
                <a:srgbClr val="FF0000"/>
              </a:solidFill>
              <a:latin typeface="微軟正黑體"/>
              <a:ea typeface="微軟正黑體"/>
            </a:rPr>
            <a:t>未申請變更就學區 </a:t>
          </a:r>
          <a:endParaRPr lang="zh-TW" altLang="en-US" sz="2200" b="1" kern="1200" dirty="0">
            <a:solidFill>
              <a:srgbClr val="FF0000"/>
            </a:solidFill>
            <a:latin typeface="微軟正黑體" pitchFamily="34" charset="-120"/>
            <a:ea typeface="微軟正黑體" pitchFamily="34" charset="-120"/>
          </a:endParaRPr>
        </a:p>
      </dsp:txBody>
      <dsp:txXfrm rot="-5400000">
        <a:off x="1293350" y="90842"/>
        <a:ext cx="6840737" cy="1679222"/>
      </dsp:txXfrm>
    </dsp:sp>
    <dsp:sp modelId="{ECD53BAB-D8FE-446E-B57F-FCEDCC00A9E9}">
      <dsp:nvSpPr>
        <dsp:cNvPr id="0" name=""/>
        <dsp:cNvSpPr/>
      </dsp:nvSpPr>
      <dsp:spPr>
        <a:xfrm>
          <a:off x="0" y="0"/>
          <a:ext cx="1297086" cy="17730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實施</a:t>
          </a:r>
        </a:p>
      </dsp:txBody>
      <dsp:txXfrm>
        <a:off x="63319" y="63319"/>
        <a:ext cx="1170448" cy="1646412"/>
      </dsp:txXfrm>
    </dsp:sp>
    <dsp:sp modelId="{0874A851-733E-4C68-A5B9-C63601CD053F}">
      <dsp:nvSpPr>
        <dsp:cNvPr id="0" name=""/>
        <dsp:cNvSpPr/>
      </dsp:nvSpPr>
      <dsp:spPr>
        <a:xfrm rot="5400000">
          <a:off x="3993766" y="-793025"/>
          <a:ext cx="1525890" cy="694577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2600"/>
            </a:lnSpc>
            <a:spcBef>
              <a:spcPct val="0"/>
            </a:spcBef>
            <a:spcAft>
              <a:spcPts val="0"/>
            </a:spcAft>
            <a:buChar char="••"/>
          </a:pPr>
          <a:r>
            <a:rPr lang="en-US" altLang="en-US" sz="2200" b="1" u="none" kern="1200" dirty="0">
              <a:solidFill>
                <a:schemeClr val="tx1"/>
              </a:solidFill>
              <a:latin typeface="微軟正黑體" pitchFamily="34" charset="-120"/>
              <a:ea typeface="微軟正黑體" pitchFamily="34" charset="-120"/>
            </a:rPr>
            <a:t>1. </a:t>
          </a:r>
          <a:r>
            <a:rPr lang="zh-TW" altLang="en-US" sz="2200" b="1" u="none" kern="1200" dirty="0">
              <a:solidFill>
                <a:schemeClr val="tx1"/>
              </a:solidFill>
              <a:latin typeface="微軟正黑體" pitchFamily="34" charset="-120"/>
              <a:ea typeface="微軟正黑體" pitchFamily="34" charset="-120"/>
            </a:rPr>
            <a:t>高中：該校核定免試入學總名額之 </a:t>
          </a:r>
          <a:r>
            <a:rPr lang="en-US" altLang="en-US" sz="2200" b="1" u="none" kern="1200" dirty="0">
              <a:solidFill>
                <a:schemeClr val="tx1"/>
              </a:solidFill>
              <a:latin typeface="微軟正黑體" pitchFamily="34" charset="-120"/>
              <a:ea typeface="微軟正黑體" pitchFamily="34" charset="-120"/>
            </a:rPr>
            <a:t>30% </a:t>
          </a:r>
          <a:r>
            <a:rPr lang="zh-TW" altLang="en-US" sz="2200" b="1" u="none" kern="1200" dirty="0">
              <a:solidFill>
                <a:schemeClr val="tx1"/>
              </a:solidFill>
              <a:latin typeface="微軟正黑體" pitchFamily="34" charset="-120"/>
              <a:ea typeface="微軟正黑體" pitchFamily="34" charset="-120"/>
            </a:rPr>
            <a:t>以內。</a:t>
          </a:r>
          <a:endParaRPr lang="zh-TW" altLang="en-US" sz="2200" u="none" kern="1200" dirty="0">
            <a:solidFill>
              <a:schemeClr val="tx1"/>
            </a:solidFill>
            <a:latin typeface="微軟正黑體" pitchFamily="34" charset="-120"/>
            <a:ea typeface="微軟正黑體" pitchFamily="34" charset="-120"/>
          </a:endParaRPr>
        </a:p>
        <a:p>
          <a:pPr marL="228600" lvl="1" indent="-228600" algn="l" defTabSz="977900">
            <a:lnSpc>
              <a:spcPts val="2600"/>
            </a:lnSpc>
            <a:spcBef>
              <a:spcPct val="0"/>
            </a:spcBef>
            <a:spcAft>
              <a:spcPct val="15000"/>
            </a:spcAft>
            <a:buChar char="••"/>
          </a:pPr>
          <a:r>
            <a:rPr lang="en-US" altLang="en-US" sz="2200" b="1" u="none" kern="1200" dirty="0">
              <a:solidFill>
                <a:schemeClr val="tx1"/>
              </a:solidFill>
              <a:latin typeface="微軟正黑體" pitchFamily="34" charset="-120"/>
              <a:ea typeface="微軟正黑體" pitchFamily="34" charset="-120"/>
            </a:rPr>
            <a:t>2. </a:t>
          </a:r>
          <a:r>
            <a:rPr lang="zh-TW" altLang="en-US" sz="2200" b="1" u="none" kern="1200" dirty="0">
              <a:solidFill>
                <a:schemeClr val="tx1"/>
              </a:solidFill>
              <a:latin typeface="微軟正黑體" pitchFamily="34" charset="-120"/>
              <a:ea typeface="微軟正黑體" pitchFamily="34" charset="-120"/>
            </a:rPr>
            <a:t>高職：該校核定免試入學總名額之 </a:t>
          </a:r>
          <a:r>
            <a:rPr lang="en-US" altLang="en-US" sz="2200" b="1" u="none" kern="1200" dirty="0">
              <a:solidFill>
                <a:schemeClr val="tx1"/>
              </a:solidFill>
              <a:latin typeface="微軟正黑體" pitchFamily="34" charset="-120"/>
              <a:ea typeface="微軟正黑體" pitchFamily="34" charset="-120"/>
            </a:rPr>
            <a:t>30% </a:t>
          </a:r>
          <a:r>
            <a:rPr lang="zh-TW" altLang="en-US" sz="2200" b="1" u="none" kern="1200" dirty="0">
              <a:solidFill>
                <a:schemeClr val="tx1"/>
              </a:solidFill>
              <a:latin typeface="微軟正黑體" pitchFamily="34" charset="-120"/>
              <a:ea typeface="微軟正黑體" pitchFamily="34" charset="-120"/>
            </a:rPr>
            <a:t>以內，</a:t>
          </a:r>
          <a:r>
            <a:rPr lang="en-US" altLang="zh-TW" sz="2200" b="1" u="none" kern="1200" dirty="0">
              <a:solidFill>
                <a:schemeClr val="tx1"/>
              </a:solidFill>
              <a:latin typeface="微軟正黑體" pitchFamily="34" charset="-120"/>
              <a:ea typeface="微軟正黑體" pitchFamily="34" charset="-120"/>
            </a:rPr>
            <a:t/>
          </a:r>
          <a:br>
            <a:rPr lang="en-US" altLang="zh-TW" sz="2200" b="1" u="none" kern="1200" dirty="0">
              <a:solidFill>
                <a:schemeClr val="tx1"/>
              </a:solidFill>
              <a:latin typeface="微軟正黑體" pitchFamily="34" charset="-120"/>
              <a:ea typeface="微軟正黑體" pitchFamily="34" charset="-120"/>
            </a:rPr>
          </a:br>
          <a:r>
            <a:rPr lang="zh-TW" altLang="en-US" sz="2200" b="1" u="none" kern="1200" dirty="0">
              <a:solidFill>
                <a:schemeClr val="tx1"/>
              </a:solidFill>
              <a:latin typeface="微軟正黑體" pitchFamily="34" charset="-120"/>
              <a:ea typeface="微軟正黑體" pitchFamily="34" charset="-120"/>
            </a:rPr>
            <a:t>                並以各類科都有名額為原則。</a:t>
          </a:r>
          <a:r>
            <a:rPr lang="en-US" altLang="zh-TW" sz="2200" b="1" u="none" kern="1200" dirty="0">
              <a:solidFill>
                <a:schemeClr val="tx1"/>
              </a:solidFill>
              <a:latin typeface="微軟正黑體" pitchFamily="34" charset="-120"/>
              <a:ea typeface="微軟正黑體" pitchFamily="34" charset="-120"/>
            </a:rPr>
            <a:t/>
          </a:r>
          <a:br>
            <a:rPr lang="en-US" altLang="zh-TW" sz="2200" b="1" u="none" kern="1200" dirty="0">
              <a:solidFill>
                <a:schemeClr val="tx1"/>
              </a:solidFill>
              <a:latin typeface="微軟正黑體" pitchFamily="34" charset="-120"/>
              <a:ea typeface="微軟正黑體" pitchFamily="34" charset="-120"/>
            </a:rPr>
          </a:br>
          <a:r>
            <a:rPr lang="en-US" altLang="zh-TW" sz="2200" b="1" u="none" kern="1200" dirty="0">
              <a:solidFill>
                <a:srgbClr val="FF0000"/>
              </a:solidFill>
              <a:latin typeface="微軟正黑體" pitchFamily="34" charset="-120"/>
              <a:ea typeface="微軟正黑體" pitchFamily="34" charset="-120"/>
            </a:rPr>
            <a:t>(</a:t>
          </a:r>
          <a:r>
            <a:rPr lang="zh-TW" altLang="en-US" sz="2200" b="1" u="none" kern="1200" dirty="0">
              <a:solidFill>
                <a:srgbClr val="FF0000"/>
              </a:solidFill>
              <a:latin typeface="微軟正黑體" pitchFamily="34" charset="-120"/>
              <a:ea typeface="微軟正黑體" pitchFamily="34" charset="-120"/>
            </a:rPr>
            <a:t>彰中、彰女名額採訂定分配名額數至各國中方式</a:t>
          </a:r>
          <a:r>
            <a:rPr lang="en-US" altLang="zh-TW" sz="2200" b="1" u="none" kern="1200" dirty="0">
              <a:solidFill>
                <a:srgbClr val="FF0000"/>
              </a:solidFill>
              <a:latin typeface="微軟正黑體" pitchFamily="34" charset="-120"/>
              <a:ea typeface="微軟正黑體" pitchFamily="34" charset="-120"/>
            </a:rPr>
            <a:t>)</a:t>
          </a:r>
          <a:endParaRPr lang="zh-TW" altLang="en-US" sz="2200" b="1" u="none" kern="1200" dirty="0">
            <a:solidFill>
              <a:srgbClr val="FF0000"/>
            </a:solidFill>
            <a:latin typeface="微軟正黑體" pitchFamily="34" charset="-120"/>
            <a:ea typeface="微軟正黑體" pitchFamily="34" charset="-120"/>
          </a:endParaRPr>
        </a:p>
      </dsp:txBody>
      <dsp:txXfrm rot="-5400000">
        <a:off x="1283824" y="1991405"/>
        <a:ext cx="6871287" cy="1376914"/>
      </dsp:txXfrm>
    </dsp:sp>
    <dsp:sp modelId="{612C8EBA-AECD-4375-B086-FF608DEEDB88}">
      <dsp:nvSpPr>
        <dsp:cNvPr id="0" name=""/>
        <dsp:cNvSpPr/>
      </dsp:nvSpPr>
      <dsp:spPr>
        <a:xfrm>
          <a:off x="10255" y="2018463"/>
          <a:ext cx="1276861" cy="14187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名額</a:t>
          </a:r>
        </a:p>
      </dsp:txBody>
      <dsp:txXfrm>
        <a:off x="72586" y="2080794"/>
        <a:ext cx="1152199" cy="1294068"/>
      </dsp:txXfrm>
    </dsp:sp>
    <dsp:sp modelId="{45C3AC1C-7C86-42B1-8C46-D477007DFCA5}">
      <dsp:nvSpPr>
        <dsp:cNvPr id="0" name=""/>
        <dsp:cNvSpPr/>
      </dsp:nvSpPr>
      <dsp:spPr>
        <a:xfrm rot="5400000">
          <a:off x="3931756" y="1029980"/>
          <a:ext cx="1652084" cy="693619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80000"/>
            </a:lnSpc>
            <a:spcBef>
              <a:spcPct val="0"/>
            </a:spcBef>
            <a:spcAft>
              <a:spcPct val="15000"/>
            </a:spcAft>
            <a:buChar char="••"/>
          </a:pPr>
          <a:r>
            <a:rPr lang="en-US" altLang="zh-TW" sz="2200" b="1" kern="1200" dirty="0">
              <a:solidFill>
                <a:schemeClr val="tx1"/>
              </a:solidFill>
              <a:latin typeface="微軟正黑體" pitchFamily="34" charset="-120"/>
              <a:ea typeface="微軟正黑體" pitchFamily="34" charset="-120"/>
            </a:rPr>
            <a:t>5</a:t>
          </a:r>
          <a:r>
            <a:rPr lang="zh-TW" altLang="en-US" sz="2200" b="1" kern="1200" dirty="0">
              <a:solidFill>
                <a:schemeClr val="tx1"/>
              </a:solidFill>
              <a:latin typeface="微軟正黑體" pitchFamily="34" charset="-120"/>
              <a:ea typeface="微軟正黑體" pitchFamily="34" charset="-120"/>
            </a:rPr>
            <a:t>月</a:t>
          </a:r>
          <a:r>
            <a:rPr lang="en-US" altLang="zh-TW" sz="2200" b="1" kern="1200" dirty="0">
              <a:solidFill>
                <a:schemeClr val="tx1"/>
              </a:solidFill>
              <a:latin typeface="微軟正黑體" pitchFamily="34" charset="-120"/>
              <a:ea typeface="微軟正黑體" pitchFamily="34" charset="-120"/>
            </a:rPr>
            <a:t>25</a:t>
          </a:r>
          <a:r>
            <a:rPr lang="zh-TW" altLang="en-US" sz="2200" b="1" kern="1200" dirty="0">
              <a:solidFill>
                <a:schemeClr val="tx1"/>
              </a:solidFill>
              <a:latin typeface="微軟正黑體" pitchFamily="34" charset="-120"/>
              <a:ea typeface="微軟正黑體" pitchFamily="34" charset="-120"/>
            </a:rPr>
            <a:t>日至</a:t>
          </a:r>
          <a:r>
            <a:rPr lang="en-US" altLang="zh-TW" sz="2200" b="1" kern="1200" dirty="0">
              <a:solidFill>
                <a:schemeClr val="tx1"/>
              </a:solidFill>
              <a:latin typeface="微軟正黑體" pitchFamily="34" charset="-120"/>
              <a:ea typeface="微軟正黑體" pitchFamily="34" charset="-120"/>
            </a:rPr>
            <a:t>6</a:t>
          </a:r>
          <a:r>
            <a:rPr lang="zh-TW" altLang="en-US" sz="2200" b="1" kern="1200" dirty="0">
              <a:solidFill>
                <a:schemeClr val="tx1"/>
              </a:solidFill>
              <a:latin typeface="微軟正黑體" pitchFamily="34" charset="-120"/>
              <a:ea typeface="微軟正黑體" pitchFamily="34" charset="-120"/>
            </a:rPr>
            <a:t>月</a:t>
          </a:r>
          <a:r>
            <a:rPr lang="en-US" altLang="zh-TW" sz="2200" b="1" kern="1200" dirty="0">
              <a:solidFill>
                <a:schemeClr val="tx1"/>
              </a:solidFill>
              <a:latin typeface="微軟正黑體" pitchFamily="34" charset="-120"/>
              <a:ea typeface="微軟正黑體" pitchFamily="34" charset="-120"/>
            </a:rPr>
            <a:t>1</a:t>
          </a:r>
          <a:r>
            <a:rPr lang="zh-TW" altLang="en-US" sz="2200" b="1" kern="1200" dirty="0">
              <a:solidFill>
                <a:schemeClr val="tx1"/>
              </a:solidFill>
              <a:latin typeface="微軟正黑體" pitchFamily="34" charset="-120"/>
              <a:ea typeface="微軟正黑體" pitchFamily="34" charset="-120"/>
            </a:rPr>
            <a:t>日下午</a:t>
          </a:r>
          <a:r>
            <a:rPr lang="en-US" altLang="zh-TW" sz="2200" b="1" kern="1200" dirty="0">
              <a:solidFill>
                <a:schemeClr val="tx1"/>
              </a:solidFill>
              <a:latin typeface="微軟正黑體" pitchFamily="34" charset="-120"/>
              <a:ea typeface="微軟正黑體" pitchFamily="34" charset="-120"/>
            </a:rPr>
            <a:t>3</a:t>
          </a:r>
          <a:r>
            <a:rPr lang="zh-TW" altLang="en-US" sz="2200" b="1" kern="1200" dirty="0">
              <a:solidFill>
                <a:schemeClr val="tx1"/>
              </a:solidFill>
              <a:latin typeface="微軟正黑體" pitchFamily="34" charset="-120"/>
              <a:ea typeface="微軟正黑體" pitchFamily="34" charset="-120"/>
            </a:rPr>
            <a:t>時止線上志願選填。</a:t>
          </a:r>
          <a:r>
            <a:rPr lang="en-US" altLang="zh-TW" sz="2200" b="1" kern="1200" dirty="0">
              <a:solidFill>
                <a:schemeClr val="tx1"/>
              </a:solidFill>
              <a:latin typeface="微軟正黑體" pitchFamily="34" charset="-120"/>
              <a:ea typeface="微軟正黑體" pitchFamily="34" charset="-120"/>
            </a:rPr>
            <a:t/>
          </a:r>
          <a:br>
            <a:rPr lang="en-US" altLang="zh-TW" sz="2200" b="1" kern="1200" dirty="0">
              <a:solidFill>
                <a:schemeClr val="tx1"/>
              </a:solidFill>
              <a:latin typeface="微軟正黑體" pitchFamily="34" charset="-120"/>
              <a:ea typeface="微軟正黑體" pitchFamily="34" charset="-120"/>
            </a:rPr>
          </a:br>
          <a:r>
            <a:rPr lang="zh-TW" altLang="zh-TW" sz="2200" b="1" kern="1200" dirty="0">
              <a:solidFill>
                <a:schemeClr val="tx1"/>
              </a:solidFill>
              <a:latin typeface="微軟正黑體" pitchFamily="34" charset="-120"/>
              <a:ea typeface="微軟正黑體" pitchFamily="34" charset="-120"/>
            </a:rPr>
            <a:t>國中列印報名表後學生及家長簽名確認交回。</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ct val="80000"/>
            </a:lnSpc>
            <a:spcBef>
              <a:spcPct val="0"/>
            </a:spcBef>
            <a:spcAft>
              <a:spcPct val="15000"/>
            </a:spcAft>
            <a:buChar char="••"/>
          </a:pP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月</a:t>
          </a:r>
          <a:r>
            <a:rPr lang="en-US" altLang="zh-TW" sz="2200" b="1" kern="1200" dirty="0">
              <a:solidFill>
                <a:srgbClr val="FF0000"/>
              </a:solidFill>
              <a:latin typeface="微軟正黑體" pitchFamily="34" charset="-120"/>
              <a:ea typeface="微軟正黑體" pitchFamily="34" charset="-120"/>
            </a:rPr>
            <a:t>2</a:t>
          </a:r>
          <a:r>
            <a:rPr lang="zh-TW" altLang="en-US" sz="2200" b="1" kern="1200" dirty="0">
              <a:solidFill>
                <a:srgbClr val="FF0000"/>
              </a:solidFill>
              <a:latin typeface="微軟正黑體" pitchFamily="34" charset="-120"/>
              <a:ea typeface="微軟正黑體" pitchFamily="34" charset="-120"/>
            </a:rPr>
            <a:t>日報名  </a:t>
          </a:r>
          <a:r>
            <a:rPr lang="en-US" altLang="zh-TW" sz="2200" b="1" kern="1200" dirty="0">
              <a:solidFill>
                <a:srgbClr val="FF0000"/>
              </a:solidFill>
              <a:latin typeface="微軟正黑體" pitchFamily="34" charset="-120"/>
              <a:ea typeface="微軟正黑體" pitchFamily="34" charset="-120"/>
            </a:rPr>
            <a:t>(</a:t>
          </a:r>
          <a:r>
            <a:rPr lang="zh-TW" altLang="zh-TW" sz="2200" b="1" kern="1200" dirty="0">
              <a:solidFill>
                <a:srgbClr val="FF0000"/>
              </a:solidFill>
              <a:latin typeface="微軟正黑體" pitchFamily="34" charset="-120"/>
              <a:ea typeface="微軟正黑體" pitchFamily="34" charset="-120"/>
            </a:rPr>
            <a:t>國中教育會考成績</a:t>
          </a:r>
          <a:r>
            <a:rPr lang="en-US" altLang="zh-TW" sz="2200" b="1" kern="1200" dirty="0">
              <a:solidFill>
                <a:srgbClr val="FF0000"/>
              </a:solidFill>
              <a:latin typeface="微軟正黑體" pitchFamily="34" charset="-120"/>
              <a:ea typeface="微軟正黑體" pitchFamily="34" charset="-120"/>
            </a:rPr>
            <a:t>6/4</a:t>
          </a:r>
          <a:r>
            <a:rPr lang="zh-TW" altLang="en-US" sz="2200" b="1" kern="1200" dirty="0">
              <a:solidFill>
                <a:srgbClr val="FF0000"/>
              </a:solidFill>
              <a:latin typeface="微軟正黑體" pitchFamily="34" charset="-120"/>
              <a:ea typeface="微軟正黑體" pitchFamily="34" charset="-120"/>
            </a:rPr>
            <a:t>公布</a:t>
          </a:r>
          <a:r>
            <a:rPr lang="en-US" altLang="zh-TW" sz="2200" b="1" kern="1200" dirty="0">
              <a:solidFill>
                <a:srgbClr val="FF0000"/>
              </a:solidFill>
              <a:latin typeface="微軟正黑體" pitchFamily="34" charset="-120"/>
              <a:ea typeface="微軟正黑體" pitchFamily="34" charset="-120"/>
            </a:rPr>
            <a:t>)</a:t>
          </a:r>
          <a:endParaRPr lang="zh-TW" altLang="en-US" sz="2200" b="1" kern="1200" dirty="0">
            <a:solidFill>
              <a:srgbClr val="FF0000"/>
            </a:solidFill>
            <a:latin typeface="微軟正黑體" pitchFamily="34" charset="-120"/>
            <a:ea typeface="微軟正黑體" pitchFamily="34" charset="-120"/>
          </a:endParaRPr>
        </a:p>
        <a:p>
          <a:pPr marL="228600" lvl="1" indent="-228600" algn="l" defTabSz="977900">
            <a:lnSpc>
              <a:spcPct val="80000"/>
            </a:lnSpc>
            <a:spcBef>
              <a:spcPct val="0"/>
            </a:spcBef>
            <a:spcAft>
              <a:spcPct val="15000"/>
            </a:spcAft>
            <a:buChar char="••"/>
          </a:pPr>
          <a:r>
            <a:rPr lang="en-US" altLang="zh-TW" sz="2200" b="1" kern="1200" dirty="0">
              <a:latin typeface="微軟正黑體" pitchFamily="34" charset="-120"/>
              <a:ea typeface="微軟正黑體" pitchFamily="34" charset="-120"/>
            </a:rPr>
            <a:t>6</a:t>
          </a:r>
          <a:r>
            <a:rPr lang="zh-TW" altLang="en-US" sz="2200" b="1" kern="1200" dirty="0">
              <a:latin typeface="微軟正黑體" pitchFamily="34" charset="-120"/>
              <a:ea typeface="微軟正黑體" pitchFamily="34" charset="-120"/>
            </a:rPr>
            <a:t>月</a:t>
          </a:r>
          <a:r>
            <a:rPr lang="en-US" altLang="zh-TW" sz="2200" b="1" kern="1200" dirty="0">
              <a:latin typeface="微軟正黑體" pitchFamily="34" charset="-120"/>
              <a:ea typeface="微軟正黑體" pitchFamily="34" charset="-120"/>
            </a:rPr>
            <a:t>9</a:t>
          </a:r>
          <a:r>
            <a:rPr lang="zh-TW" altLang="en-US" sz="2200" b="1" kern="1200" dirty="0">
              <a:latin typeface="微軟正黑體" pitchFamily="34" charset="-120"/>
              <a:ea typeface="微軟正黑體" pitchFamily="34" charset="-120"/>
            </a:rPr>
            <a:t>日放榜、</a:t>
          </a:r>
          <a:r>
            <a:rPr lang="en-US" altLang="zh-TW" sz="2200" b="1" kern="1200" dirty="0">
              <a:latin typeface="微軟正黑體" pitchFamily="34" charset="-120"/>
              <a:ea typeface="微軟正黑體" pitchFamily="34" charset="-120"/>
            </a:rPr>
            <a:t>6</a:t>
          </a:r>
          <a:r>
            <a:rPr lang="zh-TW" altLang="en-US" sz="2200" b="1" kern="1200" dirty="0">
              <a:latin typeface="微軟正黑體" pitchFamily="34" charset="-120"/>
              <a:ea typeface="微軟正黑體" pitchFamily="34" charset="-120"/>
            </a:rPr>
            <a:t>月</a:t>
          </a:r>
          <a:r>
            <a:rPr lang="en-US" altLang="zh-TW" sz="2200" b="1" kern="1200" dirty="0">
              <a:latin typeface="微軟正黑體" pitchFamily="34" charset="-120"/>
              <a:ea typeface="微軟正黑體" pitchFamily="34" charset="-120"/>
            </a:rPr>
            <a:t>10</a:t>
          </a:r>
          <a:r>
            <a:rPr lang="zh-TW" altLang="en-US" sz="2200" b="1" kern="1200" dirty="0">
              <a:latin typeface="微軟正黑體" pitchFamily="34" charset="-120"/>
              <a:ea typeface="微軟正黑體" pitchFamily="34" charset="-120"/>
            </a:rPr>
            <a:t>日報到</a:t>
          </a:r>
        </a:p>
      </dsp:txBody>
      <dsp:txXfrm rot="-5400000">
        <a:off x="1289699" y="3752685"/>
        <a:ext cx="6855550" cy="1490788"/>
      </dsp:txXfrm>
    </dsp:sp>
    <dsp:sp modelId="{95F09A83-74EB-4EC8-AD6D-6E463ED96453}">
      <dsp:nvSpPr>
        <dsp:cNvPr id="0" name=""/>
        <dsp:cNvSpPr/>
      </dsp:nvSpPr>
      <dsp:spPr>
        <a:xfrm>
          <a:off x="22628" y="3625941"/>
          <a:ext cx="1289233" cy="17460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時程</a:t>
          </a:r>
        </a:p>
      </dsp:txBody>
      <dsp:txXfrm>
        <a:off x="85563" y="3688876"/>
        <a:ext cx="1163363" cy="16201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4081882" y="-2824155"/>
          <a:ext cx="1745046" cy="75022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cs typeface="BiauKai"/>
            </a:rPr>
            <a:t>超額比序積分依彰化區免試入學辦法規定辦理。</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a:ea typeface="微軟正黑體"/>
            </a:rPr>
            <a:t>招生對象：彰化區</a:t>
          </a:r>
          <a:r>
            <a:rPr lang="en-US" altLang="en-US"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含共同就學區</a:t>
          </a:r>
          <a:r>
            <a:rPr lang="en-US" altLang="en-US"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國中畢業生。</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rPr>
            <a:t>欲</a:t>
          </a:r>
          <a:r>
            <a:rPr lang="zh-TW" altLang="en-US" sz="2200" b="1" kern="1200" dirty="0">
              <a:solidFill>
                <a:srgbClr val="FF0000"/>
              </a:solidFill>
              <a:latin typeface="微軟正黑體" pitchFamily="34" charset="-120"/>
              <a:ea typeface="微軟正黑體" pitchFamily="34" charset="-120"/>
            </a:rPr>
            <a:t>跨區</a:t>
          </a:r>
          <a:r>
            <a:rPr lang="zh-TW" altLang="en-US" sz="2200" b="1" kern="1200" dirty="0">
              <a:solidFill>
                <a:schemeClr val="tx1"/>
              </a:solidFill>
              <a:latin typeface="微軟正黑體" pitchFamily="34" charset="-120"/>
              <a:ea typeface="微軟正黑體" pitchFamily="34" charset="-120"/>
            </a:rPr>
            <a:t>就讀高中職者，需事先</a:t>
          </a:r>
          <a:r>
            <a:rPr lang="en-US" altLang="zh-TW" sz="2200" b="1" u="sng" kern="1200" dirty="0">
              <a:solidFill>
                <a:srgbClr val="FF0000"/>
              </a:solidFill>
              <a:latin typeface="微軟正黑體" pitchFamily="34" charset="-120"/>
              <a:ea typeface="微軟正黑體" pitchFamily="34" charset="-120"/>
            </a:rPr>
            <a:t>(4</a:t>
          </a:r>
          <a:r>
            <a:rPr lang="zh-TW" altLang="en-US" sz="2200" b="1" u="sng" kern="1200" dirty="0">
              <a:solidFill>
                <a:srgbClr val="FF0000"/>
              </a:solidFill>
              <a:latin typeface="微軟正黑體" pitchFamily="34" charset="-120"/>
              <a:ea typeface="微軟正黑體" pitchFamily="34" charset="-120"/>
            </a:rPr>
            <a:t>月</a:t>
          </a:r>
          <a:r>
            <a:rPr lang="en-US" altLang="zh-TW" sz="2200" b="1" u="sng" kern="1200" dirty="0">
              <a:solidFill>
                <a:srgbClr val="FF0000"/>
              </a:solidFill>
              <a:latin typeface="微軟正黑體" pitchFamily="34" charset="-120"/>
              <a:ea typeface="微軟正黑體" pitchFamily="34" charset="-120"/>
            </a:rPr>
            <a:t>26-30</a:t>
          </a:r>
          <a:r>
            <a:rPr lang="zh-TW" altLang="en-US" sz="2200" b="1" u="sng" kern="1200" dirty="0">
              <a:solidFill>
                <a:srgbClr val="FF0000"/>
              </a:solidFill>
              <a:latin typeface="微軟正黑體" pitchFamily="34" charset="-120"/>
              <a:ea typeface="微軟正黑體" pitchFamily="34" charset="-120"/>
            </a:rPr>
            <a:t>日</a:t>
          </a:r>
          <a:r>
            <a:rPr lang="en-US" altLang="zh-TW" sz="2200" b="1" u="sng" kern="1200" dirty="0">
              <a:solidFill>
                <a:srgbClr val="FF0000"/>
              </a:solidFill>
              <a:latin typeface="微軟正黑體" pitchFamily="34" charset="-120"/>
              <a:ea typeface="微軟正黑體" pitchFamily="34" charset="-120"/>
            </a:rPr>
            <a:t>)</a:t>
          </a:r>
          <a:r>
            <a:rPr lang="zh-TW" altLang="en-US" sz="2200" b="1" kern="1200" dirty="0">
              <a:solidFill>
                <a:schemeClr val="tx1"/>
              </a:solidFill>
              <a:latin typeface="微軟正黑體" pitchFamily="34" charset="-120"/>
              <a:ea typeface="微軟正黑體" pitchFamily="34" charset="-120"/>
            </a:rPr>
            <a:t>申請變更就學區。</a:t>
          </a:r>
        </a:p>
      </dsp:txBody>
      <dsp:txXfrm rot="-5400000">
        <a:off x="1203275" y="139638"/>
        <a:ext cx="7417074" cy="1574674"/>
      </dsp:txXfrm>
    </dsp:sp>
    <dsp:sp modelId="{ECD53BAB-D8FE-446E-B57F-FCEDCC00A9E9}">
      <dsp:nvSpPr>
        <dsp:cNvPr id="0" name=""/>
        <dsp:cNvSpPr/>
      </dsp:nvSpPr>
      <dsp:spPr>
        <a:xfrm>
          <a:off x="0" y="0"/>
          <a:ext cx="1206814" cy="18576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實施</a:t>
          </a:r>
        </a:p>
      </dsp:txBody>
      <dsp:txXfrm>
        <a:off x="58912" y="58912"/>
        <a:ext cx="1088990" cy="1739855"/>
      </dsp:txXfrm>
    </dsp:sp>
    <dsp:sp modelId="{0874A851-733E-4C68-A5B9-C63601CD053F}">
      <dsp:nvSpPr>
        <dsp:cNvPr id="0" name=""/>
        <dsp:cNvSpPr/>
      </dsp:nvSpPr>
      <dsp:spPr>
        <a:xfrm rot="5400000">
          <a:off x="3755503" y="-546438"/>
          <a:ext cx="2383904" cy="7512779"/>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6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線上選填志願，不限學校科系。</a:t>
          </a:r>
        </a:p>
        <a:p>
          <a:pPr marL="228600" lvl="1" indent="-228600" algn="l" defTabSz="977900">
            <a:lnSpc>
              <a:spcPts val="32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報名人數未超過招生人數時，則全部錄取；</a:t>
          </a:r>
          <a:br>
            <a:rPr lang="zh-TW" altLang="en-US" sz="2200" b="1" u="none" kern="1200" dirty="0">
              <a:solidFill>
                <a:schemeClr val="tx1"/>
              </a:solidFill>
              <a:latin typeface="微軟正黑體" pitchFamily="34" charset="-120"/>
              <a:ea typeface="微軟正黑體" pitchFamily="34" charset="-120"/>
            </a:rPr>
          </a:br>
          <a:r>
            <a:rPr lang="zh-TW" altLang="en-US" sz="2200" b="1" u="none" kern="1200" dirty="0">
              <a:solidFill>
                <a:schemeClr val="tx1"/>
              </a:solidFill>
              <a:latin typeface="微軟正黑體" pitchFamily="34" charset="-120"/>
              <a:ea typeface="微軟正黑體" pitchFamily="34" charset="-120"/>
            </a:rPr>
            <a:t>報名人數超過招生人數時，則進行超額比序。</a:t>
          </a:r>
        </a:p>
        <a:p>
          <a:pPr marL="228600" lvl="1" indent="-228600" algn="l" defTabSz="977900">
            <a:lnSpc>
              <a:spcPts val="3200"/>
            </a:lnSpc>
            <a:spcBef>
              <a:spcPct val="0"/>
            </a:spcBef>
            <a:spcAft>
              <a:spcPts val="0"/>
            </a:spcAft>
            <a:buChar char="••"/>
          </a:pPr>
          <a:r>
            <a:rPr lang="zh-TW" altLang="en-US" sz="2200" b="1" u="none" kern="1200" dirty="0">
              <a:solidFill>
                <a:srgbClr val="FF0000"/>
              </a:solidFill>
              <a:latin typeface="微軟正黑體" pitchFamily="34" charset="-120"/>
              <a:ea typeface="微軟正黑體" pitchFamily="34" charset="-120"/>
            </a:rPr>
            <a:t>超額比序先比總積分，再配合學生選填之志願進行比序分發，若總積分相同則進行同分比序。</a:t>
          </a:r>
        </a:p>
        <a:p>
          <a:pPr marL="228600" lvl="1" indent="-228600" algn="l" defTabSz="977900">
            <a:lnSpc>
              <a:spcPts val="32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比序完仍超額時，則增額錄取 。</a:t>
          </a:r>
        </a:p>
      </dsp:txBody>
      <dsp:txXfrm rot="-5400000">
        <a:off x="1191066" y="2134372"/>
        <a:ext cx="7396406" cy="2151158"/>
      </dsp:txXfrm>
    </dsp:sp>
    <dsp:sp modelId="{612C8EBA-AECD-4375-B086-FF608DEEDB88}">
      <dsp:nvSpPr>
        <dsp:cNvPr id="0" name=""/>
        <dsp:cNvSpPr/>
      </dsp:nvSpPr>
      <dsp:spPr>
        <a:xfrm>
          <a:off x="10959" y="1957537"/>
          <a:ext cx="1199445" cy="245860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報名</a:t>
          </a:r>
        </a:p>
      </dsp:txBody>
      <dsp:txXfrm>
        <a:off x="69511" y="2016089"/>
        <a:ext cx="1082341" cy="2341505"/>
      </dsp:txXfrm>
    </dsp:sp>
    <dsp:sp modelId="{45C3AC1C-7C86-42B1-8C46-D477007DFCA5}">
      <dsp:nvSpPr>
        <dsp:cNvPr id="0" name=""/>
        <dsp:cNvSpPr/>
      </dsp:nvSpPr>
      <dsp:spPr>
        <a:xfrm rot="5400000">
          <a:off x="4445295" y="1396859"/>
          <a:ext cx="929144" cy="7365176"/>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200"/>
            </a:lnSpc>
            <a:spcBef>
              <a:spcPct val="0"/>
            </a:spcBef>
            <a:spcAft>
              <a:spcPct val="15000"/>
            </a:spcAft>
            <a:buChar char="••"/>
          </a:pP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月</a:t>
          </a:r>
          <a:r>
            <a:rPr lang="en-US" altLang="zh-TW" sz="2200" b="1" kern="1200" dirty="0">
              <a:solidFill>
                <a:srgbClr val="FF0000"/>
              </a:solidFill>
              <a:latin typeface="微軟正黑體" pitchFamily="34" charset="-120"/>
              <a:ea typeface="微軟正黑體" pitchFamily="34" charset="-120"/>
            </a:rPr>
            <a:t>17</a:t>
          </a:r>
          <a:r>
            <a:rPr lang="zh-TW" altLang="en-US" sz="2200" b="1" kern="1200" dirty="0">
              <a:solidFill>
                <a:srgbClr val="FF0000"/>
              </a:solidFill>
              <a:latin typeface="微軟正黑體" pitchFamily="34" charset="-120"/>
              <a:ea typeface="微軟正黑體" pitchFamily="34" charset="-120"/>
            </a:rPr>
            <a:t>日下午</a:t>
          </a:r>
          <a:r>
            <a:rPr lang="en-US" altLang="zh-TW" sz="2200" b="1" kern="1200" dirty="0">
              <a:solidFill>
                <a:srgbClr val="FF0000"/>
              </a:solidFill>
              <a:latin typeface="微軟正黑體" pitchFamily="34" charset="-120"/>
              <a:ea typeface="微軟正黑體" pitchFamily="34" charset="-120"/>
            </a:rPr>
            <a:t>1</a:t>
          </a:r>
          <a:r>
            <a:rPr lang="zh-TW" altLang="en-US" sz="2200" b="1" kern="1200" dirty="0">
              <a:solidFill>
                <a:srgbClr val="FF0000"/>
              </a:solidFill>
              <a:latin typeface="微軟正黑體" pitchFamily="34" charset="-120"/>
              <a:ea typeface="微軟正黑體" pitchFamily="34" charset="-120"/>
            </a:rPr>
            <a:t>時至</a:t>
          </a: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月</a:t>
          </a:r>
          <a:r>
            <a:rPr lang="en-US" altLang="zh-TW" sz="2200" b="1" kern="1200" dirty="0">
              <a:solidFill>
                <a:srgbClr val="FF0000"/>
              </a:solidFill>
              <a:latin typeface="微軟正黑體" pitchFamily="34" charset="-120"/>
              <a:ea typeface="微軟正黑體" pitchFamily="34" charset="-120"/>
            </a:rPr>
            <a:t>21</a:t>
          </a:r>
          <a:r>
            <a:rPr lang="zh-TW" altLang="en-US" sz="2200" b="1" kern="1200" dirty="0">
              <a:solidFill>
                <a:srgbClr val="FF0000"/>
              </a:solidFill>
              <a:latin typeface="微軟正黑體" pitchFamily="34" charset="-120"/>
              <a:ea typeface="微軟正黑體" pitchFamily="34" charset="-120"/>
            </a:rPr>
            <a:t>日中午</a:t>
          </a:r>
          <a:r>
            <a:rPr lang="en-US" altLang="zh-TW" sz="2200" b="1" kern="1200" dirty="0">
              <a:solidFill>
                <a:srgbClr val="FF0000"/>
              </a:solidFill>
              <a:latin typeface="微軟正黑體" pitchFamily="34" charset="-120"/>
              <a:ea typeface="微軟正黑體" pitchFamily="34" charset="-120"/>
            </a:rPr>
            <a:t>12</a:t>
          </a:r>
          <a:r>
            <a:rPr lang="zh-TW" altLang="en-US" sz="2200" b="1" kern="1200" dirty="0">
              <a:solidFill>
                <a:srgbClr val="FF0000"/>
              </a:solidFill>
              <a:latin typeface="微軟正黑體" pitchFamily="34" charset="-120"/>
              <a:ea typeface="微軟正黑體" pitchFamily="34" charset="-120"/>
            </a:rPr>
            <a:t>時止線上志願選填</a:t>
          </a:r>
          <a:r>
            <a:rPr lang="zh-TW" altLang="en-US" sz="2200" b="1" kern="1200" dirty="0">
              <a:latin typeface="微軟正黑體" pitchFamily="34" charset="-120"/>
              <a:ea typeface="微軟正黑體" pitchFamily="34" charset="-120"/>
            </a:rPr>
            <a:t>。</a:t>
          </a:r>
        </a:p>
        <a:p>
          <a:pPr marL="228600" lvl="1" indent="-228600" algn="l" defTabSz="977900">
            <a:lnSpc>
              <a:spcPts val="3200"/>
            </a:lnSpc>
            <a:spcBef>
              <a:spcPct val="0"/>
            </a:spcBef>
            <a:spcAft>
              <a:spcPct val="15000"/>
            </a:spcAft>
            <a:buChar char="••"/>
          </a:pPr>
          <a:r>
            <a:rPr lang="zh-TW" altLang="en-US" sz="2200" b="1" kern="1200" dirty="0">
              <a:latin typeface="微軟正黑體" pitchFamily="34" charset="-120"/>
              <a:ea typeface="微軟正黑體" pitchFamily="34" charset="-120"/>
            </a:rPr>
            <a:t>國中列印報名表後學生及家長簽名確認交回。</a:t>
          </a:r>
        </a:p>
      </dsp:txBody>
      <dsp:txXfrm rot="-5400000">
        <a:off x="1227280" y="4660232"/>
        <a:ext cx="7319819" cy="838430"/>
      </dsp:txXfrm>
    </dsp:sp>
    <dsp:sp modelId="{95F09A83-74EB-4EC8-AD6D-6E463ED96453}">
      <dsp:nvSpPr>
        <dsp:cNvPr id="0" name=""/>
        <dsp:cNvSpPr/>
      </dsp:nvSpPr>
      <dsp:spPr>
        <a:xfrm>
          <a:off x="371" y="4543984"/>
          <a:ext cx="1226907" cy="10709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時程</a:t>
          </a:r>
        </a:p>
      </dsp:txBody>
      <dsp:txXfrm>
        <a:off x="52649" y="4596262"/>
        <a:ext cx="1122351" cy="96636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293821" y="-2141144"/>
          <a:ext cx="2774431" cy="70860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3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全國一區辦理</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不分區</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a:t>
          </a:r>
          <a:r>
            <a:rPr lang="zh-TW" altLang="en-US" sz="1800" b="1" kern="1200" dirty="0">
              <a:solidFill>
                <a:srgbClr val="FF0000"/>
              </a:solidFill>
              <a:latin typeface="微軟正黑體" pitchFamily="34" charset="-120"/>
              <a:ea typeface="微軟正黑體" pitchFamily="34" charset="-120"/>
            </a:rPr>
            <a:t>應屆畢業生採集體報名或個別網路報名，非應屆畢業生採個別網路報名。</a:t>
          </a:r>
        </a:p>
        <a:p>
          <a:pPr marL="171450" lvl="1" indent="-171450" algn="l" defTabSz="800100">
            <a:lnSpc>
              <a:spcPts val="3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統一積分採計項目，包含競賽、服務學習、技藝優良、弱勢身分、均衡學習、志願序、國中教育會考等</a:t>
          </a:r>
          <a:r>
            <a:rPr lang="en-US" altLang="en-US" sz="1800" b="1" kern="1200" dirty="0">
              <a:solidFill>
                <a:schemeClr val="tx1"/>
              </a:solidFill>
              <a:latin typeface="微軟正黑體" pitchFamily="34" charset="-120"/>
              <a:ea typeface="微軟正黑體" pitchFamily="34" charset="-120"/>
            </a:rPr>
            <a:t>7</a:t>
          </a:r>
          <a:r>
            <a:rPr lang="zh-TW" altLang="en-US" sz="1800" b="1" kern="1200" dirty="0">
              <a:solidFill>
                <a:schemeClr val="tx1"/>
              </a:solidFill>
              <a:latin typeface="微軟正黑體" pitchFamily="34" charset="-120"/>
              <a:ea typeface="微軟正黑體" pitchFamily="34" charset="-120"/>
            </a:rPr>
            <a:t>項。</a:t>
          </a:r>
          <a:endParaRPr lang="zh-TW" altLang="en-US" sz="2200" b="1" kern="1200" dirty="0">
            <a:solidFill>
              <a:schemeClr val="tx1"/>
            </a:solidFill>
            <a:latin typeface="微軟正黑體" pitchFamily="34" charset="-120"/>
            <a:ea typeface="微軟正黑體" pitchFamily="34" charset="-120"/>
          </a:endParaRPr>
        </a:p>
        <a:p>
          <a:pPr marL="171450" lvl="1" indent="-171450" algn="l" defTabSz="800100">
            <a:lnSpc>
              <a:spcPct val="90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護理科及國立五專採計國中教育會考成績。</a:t>
          </a:r>
        </a:p>
        <a:p>
          <a:pPr marL="171450" lvl="1" indent="-171450" algn="l" defTabSz="800100">
            <a:lnSpc>
              <a:spcPct val="90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私立五專</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護理科除外</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由各校決定是否採計國中教育會考成績。</a:t>
          </a:r>
        </a:p>
      </dsp:txBody>
      <dsp:txXfrm rot="-5400000">
        <a:off x="1138009" y="150105"/>
        <a:ext cx="6950620" cy="2503557"/>
      </dsp:txXfrm>
    </dsp:sp>
    <dsp:sp modelId="{ECD53BAB-D8FE-446E-B57F-FCEDCC00A9E9}">
      <dsp:nvSpPr>
        <dsp:cNvPr id="0" name=""/>
        <dsp:cNvSpPr/>
      </dsp:nvSpPr>
      <dsp:spPr>
        <a:xfrm>
          <a:off x="0" y="0"/>
          <a:ext cx="1139863" cy="280841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實施</a:t>
          </a:r>
        </a:p>
      </dsp:txBody>
      <dsp:txXfrm>
        <a:off x="55644" y="55644"/>
        <a:ext cx="1028575" cy="2697128"/>
      </dsp:txXfrm>
    </dsp:sp>
    <dsp:sp modelId="{0874A851-733E-4C68-A5B9-C63601CD053F}">
      <dsp:nvSpPr>
        <dsp:cNvPr id="0" name=""/>
        <dsp:cNvSpPr/>
      </dsp:nvSpPr>
      <dsp:spPr>
        <a:xfrm rot="5400000">
          <a:off x="4189901" y="-40562"/>
          <a:ext cx="983363" cy="692750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800"/>
            </a:lnSpc>
            <a:spcBef>
              <a:spcPct val="0"/>
            </a:spcBef>
            <a:spcAft>
              <a:spcPts val="0"/>
            </a:spcAft>
            <a:buChar char="••"/>
          </a:pPr>
          <a:r>
            <a:rPr lang="zh-TW" altLang="en-US" sz="1800" b="1" i="0" kern="1200" dirty="0">
              <a:latin typeface="微軟正黑體" pitchFamily="34" charset="-120"/>
              <a:ea typeface="微軟正黑體" pitchFamily="34" charset="-120"/>
            </a:rPr>
            <a:t>佔五專各校科組核定招生名額</a:t>
          </a:r>
          <a:r>
            <a:rPr lang="en-US" altLang="zh-TW" sz="1800" b="1" i="0" kern="1200" dirty="0">
              <a:latin typeface="微軟正黑體" pitchFamily="34" charset="-120"/>
              <a:ea typeface="微軟正黑體" pitchFamily="34" charset="-120"/>
            </a:rPr>
            <a:t>50%-100%</a:t>
          </a:r>
          <a:r>
            <a:rPr lang="zh-TW" altLang="en-US" sz="1800" b="1" i="0" kern="1200" dirty="0">
              <a:latin typeface="微軟正黑體" pitchFamily="34" charset="-120"/>
              <a:ea typeface="微軟正黑體" pitchFamily="34" charset="-120"/>
            </a:rPr>
            <a:t>。</a:t>
          </a:r>
          <a:endParaRPr lang="zh-TW" altLang="en-US" sz="1800" b="1" u="sng" kern="1200" dirty="0">
            <a:solidFill>
              <a:srgbClr val="FF0000"/>
            </a:solidFill>
            <a:latin typeface="微軟正黑體" pitchFamily="34" charset="-120"/>
            <a:ea typeface="微軟正黑體" pitchFamily="34" charset="-120"/>
          </a:endParaRPr>
        </a:p>
        <a:p>
          <a:pPr marL="171450" lvl="1" indent="-171450" algn="l" defTabSz="800100">
            <a:lnSpc>
              <a:spcPts val="2800"/>
            </a:lnSpc>
            <a:spcBef>
              <a:spcPct val="0"/>
            </a:spcBef>
            <a:spcAft>
              <a:spcPts val="0"/>
            </a:spcAft>
            <a:buChar char="••"/>
          </a:pPr>
          <a:r>
            <a:rPr lang="zh-TW" altLang="zh-TW" sz="1800" b="1" i="0" kern="1200" dirty="0">
              <a:latin typeface="微軟正黑體" pitchFamily="34" charset="-120"/>
              <a:ea typeface="微軟正黑體" pitchFamily="34" charset="-120"/>
            </a:rPr>
            <a:t>採網路選填志願，考生可不限地區、學校、科組，至多可選擇</a:t>
          </a:r>
          <a:r>
            <a:rPr lang="en-US" altLang="zh-TW" sz="1800" b="1" i="0" kern="1200" dirty="0">
              <a:latin typeface="微軟正黑體" pitchFamily="34" charset="-120"/>
              <a:ea typeface="微軟正黑體" pitchFamily="34" charset="-120"/>
            </a:rPr>
            <a:t>30</a:t>
          </a:r>
          <a:r>
            <a:rPr lang="zh-TW" altLang="zh-TW" sz="1800" b="1" i="0" kern="1200" dirty="0">
              <a:latin typeface="微軟正黑體" pitchFamily="34" charset="-120"/>
              <a:ea typeface="微軟正黑體" pitchFamily="34" charset="-120"/>
            </a:rPr>
            <a:t>個志願。</a:t>
          </a:r>
          <a:endParaRPr lang="zh-TW" altLang="en-US" sz="1800" b="1" u="sng" kern="1200" dirty="0">
            <a:solidFill>
              <a:srgbClr val="FF0000"/>
            </a:solidFill>
            <a:latin typeface="微軟正黑體" pitchFamily="34" charset="-120"/>
            <a:ea typeface="微軟正黑體" pitchFamily="34" charset="-120"/>
          </a:endParaRPr>
        </a:p>
      </dsp:txBody>
      <dsp:txXfrm rot="-5400000">
        <a:off x="1217830" y="2979513"/>
        <a:ext cx="6879501" cy="887355"/>
      </dsp:txXfrm>
    </dsp:sp>
    <dsp:sp modelId="{612C8EBA-AECD-4375-B086-FF608DEEDB88}">
      <dsp:nvSpPr>
        <dsp:cNvPr id="0" name=""/>
        <dsp:cNvSpPr/>
      </dsp:nvSpPr>
      <dsp:spPr>
        <a:xfrm>
          <a:off x="10318" y="2855611"/>
          <a:ext cx="1169449" cy="11052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名額</a:t>
          </a:r>
        </a:p>
      </dsp:txBody>
      <dsp:txXfrm>
        <a:off x="64273" y="2909566"/>
        <a:ext cx="1061539" cy="997366"/>
      </dsp:txXfrm>
    </dsp:sp>
    <dsp:sp modelId="{45C3AC1C-7C86-42B1-8C46-D477007DFCA5}">
      <dsp:nvSpPr>
        <dsp:cNvPr id="0" name=""/>
        <dsp:cNvSpPr/>
      </dsp:nvSpPr>
      <dsp:spPr>
        <a:xfrm rot="5400000">
          <a:off x="4049332" y="1258696"/>
          <a:ext cx="1179277" cy="69565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ts val="2400"/>
            </a:lnSpc>
            <a:spcBef>
              <a:spcPct val="0"/>
            </a:spcBef>
            <a:spcAft>
              <a:spcPct val="15000"/>
            </a:spcAft>
            <a:buChar char="••"/>
          </a:pPr>
          <a:r>
            <a:rPr lang="en-US" altLang="zh-TW" sz="2000" b="1" kern="1200" dirty="0">
              <a:latin typeface="微軟正黑體" pitchFamily="34" charset="-120"/>
              <a:ea typeface="微軟正黑體" pitchFamily="34" charset="-120"/>
            </a:rPr>
            <a:t>5</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17-21</a:t>
          </a:r>
          <a:r>
            <a:rPr lang="zh-TW" altLang="en-US" sz="2000" b="1" kern="1200" dirty="0">
              <a:latin typeface="微軟正黑體" pitchFamily="34" charset="-120"/>
              <a:ea typeface="微軟正黑體" pitchFamily="34" charset="-120"/>
            </a:rPr>
            <a:t>日報名</a:t>
          </a:r>
        </a:p>
        <a:p>
          <a:pPr marL="228600" lvl="1" indent="-228600" algn="l" defTabSz="889000">
            <a:lnSpc>
              <a:spcPts val="2400"/>
            </a:lnSpc>
            <a:spcBef>
              <a:spcPct val="0"/>
            </a:spcBef>
            <a:spcAft>
              <a:spcPct val="15000"/>
            </a:spcAft>
            <a:buChar char="••"/>
          </a:pP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3-8</a:t>
          </a:r>
          <a:r>
            <a:rPr lang="zh-TW" altLang="en-US" sz="2000" b="1" kern="1200" dirty="0">
              <a:latin typeface="微軟正黑體" pitchFamily="34" charset="-120"/>
              <a:ea typeface="微軟正黑體" pitchFamily="34" charset="-120"/>
            </a:rPr>
            <a:t>日志願選填</a:t>
          </a:r>
        </a:p>
        <a:p>
          <a:pPr marL="228600" lvl="1" indent="-228600" algn="l" defTabSz="889000">
            <a:lnSpc>
              <a:spcPts val="2400"/>
            </a:lnSpc>
            <a:spcBef>
              <a:spcPct val="0"/>
            </a:spcBef>
            <a:spcAft>
              <a:spcPct val="15000"/>
            </a:spcAft>
            <a:buChar char="••"/>
          </a:pP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10</a:t>
          </a:r>
          <a:r>
            <a:rPr lang="zh-TW" altLang="en-US" sz="2000" b="1" kern="1200" dirty="0">
              <a:latin typeface="微軟正黑體" pitchFamily="34" charset="-120"/>
              <a:ea typeface="微軟正黑體" pitchFamily="34" charset="-120"/>
            </a:rPr>
            <a:t>日放榜、</a:t>
          </a: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15</a:t>
          </a:r>
          <a:r>
            <a:rPr lang="zh-TW" altLang="en-US" sz="2000" b="1" kern="1200" dirty="0">
              <a:latin typeface="微軟正黑體" pitchFamily="34" charset="-120"/>
              <a:ea typeface="微軟正黑體" pitchFamily="34" charset="-120"/>
            </a:rPr>
            <a:t>日報到</a:t>
          </a:r>
        </a:p>
      </dsp:txBody>
      <dsp:txXfrm rot="-5400000">
        <a:off x="1160682" y="4204914"/>
        <a:ext cx="6899010" cy="1064141"/>
      </dsp:txXfrm>
    </dsp:sp>
    <dsp:sp modelId="{95F09A83-74EB-4EC8-AD6D-6E463ED96453}">
      <dsp:nvSpPr>
        <dsp:cNvPr id="0" name=""/>
        <dsp:cNvSpPr/>
      </dsp:nvSpPr>
      <dsp:spPr>
        <a:xfrm>
          <a:off x="0" y="4120027"/>
          <a:ext cx="1158842" cy="123574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時程</a:t>
          </a:r>
        </a:p>
      </dsp:txBody>
      <dsp:txXfrm>
        <a:off x="56570" y="4176597"/>
        <a:ext cx="1045702" cy="112260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9BC9E-3DAB-46EF-8DDE-189B29455443}">
      <dsp:nvSpPr>
        <dsp:cNvPr id="0" name=""/>
        <dsp:cNvSpPr/>
      </dsp:nvSpPr>
      <dsp:spPr>
        <a:xfrm>
          <a:off x="0" y="4429662"/>
          <a:ext cx="7560840" cy="969101"/>
        </a:xfrm>
        <a:prstGeom prst="rect">
          <a:avLst/>
        </a:prstGeom>
        <a:solidFill>
          <a:srgbClr val="7030A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algn="ctr" defTabSz="1066800">
            <a:lnSpc>
              <a:spcPct val="85000"/>
            </a:lnSpc>
            <a:spcBef>
              <a:spcPct val="0"/>
            </a:spcBef>
            <a:spcAft>
              <a:spcPts val="0"/>
            </a:spcAft>
          </a:pPr>
          <a:r>
            <a:rPr lang="zh-TW" altLang="en-US" sz="2400" b="1" kern="1200" dirty="0">
              <a:latin typeface="微軟正黑體" pitchFamily="34" charset="-120"/>
              <a:ea typeface="微軟正黑體" pitchFamily="34" charset="-120"/>
            </a:rPr>
            <a:t>考生依通知單指定地點參加現場登記分發報到</a:t>
          </a:r>
          <a:endParaRPr lang="en-US" altLang="zh-TW" sz="2400" b="1" kern="1200" dirty="0">
            <a:latin typeface="微軟正黑體" pitchFamily="34" charset="-120"/>
            <a:ea typeface="微軟正黑體" pitchFamily="34" charset="-120"/>
          </a:endParaRPr>
        </a:p>
        <a:p>
          <a:pPr marL="36000" lvl="0" algn="ctr" defTabSz="1066800">
            <a:lnSpc>
              <a:spcPct val="85000"/>
            </a:lnSpc>
            <a:spcBef>
              <a:spcPct val="0"/>
            </a:spcBef>
            <a:spcAft>
              <a:spcPts val="0"/>
            </a:spcAft>
          </a:pPr>
          <a:r>
            <a:rPr lang="en-US" altLang="zh-TW" sz="2400" b="1" kern="1200" dirty="0">
              <a:latin typeface="微軟正黑體" pitchFamily="34" charset="-120"/>
              <a:ea typeface="微軟正黑體" pitchFamily="34" charset="-120"/>
            </a:rPr>
            <a:t>110</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日</a:t>
          </a:r>
        </a:p>
      </dsp:txBody>
      <dsp:txXfrm>
        <a:off x="0" y="4429662"/>
        <a:ext cx="7560840" cy="969101"/>
      </dsp:txXfrm>
    </dsp:sp>
    <dsp:sp modelId="{72519AE9-0E72-4D09-A84E-966BE1589B6F}">
      <dsp:nvSpPr>
        <dsp:cNvPr id="0" name=""/>
        <dsp:cNvSpPr/>
      </dsp:nvSpPr>
      <dsp:spPr>
        <a:xfrm rot="10800000">
          <a:off x="0" y="2953720"/>
          <a:ext cx="7560840" cy="1490478"/>
        </a:xfrm>
        <a:prstGeom prst="upArrowCallout">
          <a:avLst/>
        </a:prstGeom>
        <a:solidFill>
          <a:srgbClr val="FF99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algn="ctr" defTabSz="1066800">
            <a:lnSpc>
              <a:spcPct val="85000"/>
            </a:lnSpc>
            <a:spcBef>
              <a:spcPct val="0"/>
            </a:spcBef>
            <a:spcAft>
              <a:spcPts val="0"/>
            </a:spcAft>
          </a:pPr>
          <a:r>
            <a:rPr lang="zh-TW" altLang="en-US" sz="2400" b="1" kern="1200" dirty="0">
              <a:latin typeface="微軟正黑體" pitchFamily="34" charset="-120"/>
              <a:ea typeface="微軟正黑體" pitchFamily="34" charset="-120"/>
            </a:rPr>
            <a:t>五專招生學校寄發免試入學現場登記分發通知單</a:t>
          </a:r>
          <a:endParaRPr lang="en-US" altLang="zh-TW" sz="2400" b="1" kern="1200" dirty="0">
            <a:latin typeface="微軟正黑體" pitchFamily="34" charset="-120"/>
            <a:ea typeface="微軟正黑體" pitchFamily="34" charset="-120"/>
          </a:endParaRPr>
        </a:p>
        <a:p>
          <a:pPr marL="36000" lvl="0" algn="ctr" defTabSz="1066800">
            <a:lnSpc>
              <a:spcPct val="85000"/>
            </a:lnSpc>
            <a:spcBef>
              <a:spcPct val="0"/>
            </a:spcBef>
            <a:spcAft>
              <a:spcPts val="0"/>
            </a:spcAft>
          </a:pPr>
          <a:r>
            <a:rPr lang="en-US" altLang="zh-TW" sz="2400" b="1" kern="1200" dirty="0">
              <a:latin typeface="微軟正黑體" pitchFamily="34" charset="-120"/>
              <a:ea typeface="微軟正黑體" pitchFamily="34" charset="-120"/>
            </a:rPr>
            <a:t>110</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日</a:t>
          </a:r>
        </a:p>
      </dsp:txBody>
      <dsp:txXfrm rot="10800000">
        <a:off x="0" y="2953720"/>
        <a:ext cx="7560840" cy="968468"/>
      </dsp:txXfrm>
    </dsp:sp>
    <dsp:sp modelId="{AF8FD97D-D898-43DA-B5B2-10248FA9C077}">
      <dsp:nvSpPr>
        <dsp:cNvPr id="0" name=""/>
        <dsp:cNvSpPr/>
      </dsp:nvSpPr>
      <dsp:spPr>
        <a:xfrm rot="10800000">
          <a:off x="0" y="1477778"/>
          <a:ext cx="7560840" cy="1490478"/>
        </a:xfrm>
        <a:prstGeom prst="upArrowCallout">
          <a:avLst/>
        </a:prstGeom>
        <a:solidFill>
          <a:srgbClr val="00B05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algn="ctr" defTabSz="1066800">
            <a:lnSpc>
              <a:spcPct val="85000"/>
            </a:lnSpc>
            <a:spcBef>
              <a:spcPct val="0"/>
            </a:spcBef>
            <a:spcAft>
              <a:spcPts val="0"/>
            </a:spcAft>
          </a:pPr>
          <a:r>
            <a:rPr lang="zh-TW" altLang="en-US" sz="2400" b="1" kern="1200" dirty="0">
              <a:latin typeface="微軟正黑體" pitchFamily="34" charset="-120"/>
              <a:ea typeface="微軟正黑體" pitchFamily="34" charset="-120"/>
            </a:rPr>
            <a:t>五專免試入學報名</a:t>
          </a:r>
          <a:endParaRPr lang="en-US" altLang="zh-TW" sz="2400" b="1" kern="1200" dirty="0">
            <a:latin typeface="微軟正黑體" pitchFamily="34" charset="-120"/>
            <a:ea typeface="微軟正黑體" pitchFamily="34" charset="-120"/>
          </a:endParaRPr>
        </a:p>
        <a:p>
          <a:pPr marL="36000" lvl="0" algn="ctr" defTabSz="1066800">
            <a:lnSpc>
              <a:spcPct val="85000"/>
            </a:lnSpc>
            <a:spcBef>
              <a:spcPct val="0"/>
            </a:spcBef>
            <a:spcAft>
              <a:spcPts val="0"/>
            </a:spcAft>
          </a:pPr>
          <a:r>
            <a:rPr lang="en-US" altLang="zh-TW" sz="2400" b="1" kern="1200" dirty="0">
              <a:latin typeface="微軟正黑體" pitchFamily="34" charset="-120"/>
              <a:ea typeface="微軟正黑體" pitchFamily="34" charset="-120"/>
            </a:rPr>
            <a:t>110</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17</a:t>
          </a:r>
          <a:r>
            <a:rPr lang="zh-TW" altLang="en-US" sz="2400" b="1" kern="1200" dirty="0">
              <a:latin typeface="微軟正黑體" pitchFamily="34" charset="-120"/>
              <a:ea typeface="微軟正黑體" pitchFamily="34" charset="-120"/>
            </a:rPr>
            <a:t>日</a:t>
          </a: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28</a:t>
          </a:r>
          <a:r>
            <a:rPr lang="zh-TW" altLang="en-US" sz="2400" b="1" kern="1200" dirty="0">
              <a:latin typeface="微軟正黑體" pitchFamily="34" charset="-120"/>
              <a:ea typeface="微軟正黑體" pitchFamily="34" charset="-120"/>
            </a:rPr>
            <a:t>日</a:t>
          </a:r>
        </a:p>
      </dsp:txBody>
      <dsp:txXfrm rot="10800000">
        <a:off x="0" y="1477778"/>
        <a:ext cx="7560840" cy="968468"/>
      </dsp:txXfrm>
    </dsp:sp>
    <dsp:sp modelId="{1F312244-AF6E-4624-928A-024D5C7A5DCA}">
      <dsp:nvSpPr>
        <dsp:cNvPr id="0" name=""/>
        <dsp:cNvSpPr/>
      </dsp:nvSpPr>
      <dsp:spPr>
        <a:xfrm rot="10800000">
          <a:off x="0" y="1836"/>
          <a:ext cx="7560840" cy="1490478"/>
        </a:xfrm>
        <a:prstGeom prst="upArrowCallout">
          <a:avLst/>
        </a:prstGeom>
        <a:solidFill>
          <a:srgbClr val="00B0F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公私立國民中學應屆、非應屆畢業生或具同等學力者</a:t>
          </a:r>
        </a:p>
      </dsp:txBody>
      <dsp:txXfrm rot="10800000">
        <a:off x="0" y="1836"/>
        <a:ext cx="7560840" cy="9684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6BD8C-A18B-42F0-9CFF-0644E3E9283F}">
      <dsp:nvSpPr>
        <dsp:cNvPr id="0" name=""/>
        <dsp:cNvSpPr/>
      </dsp:nvSpPr>
      <dsp:spPr>
        <a:xfrm>
          <a:off x="0" y="0"/>
          <a:ext cx="8136904" cy="734220"/>
        </a:xfrm>
        <a:prstGeom prst="roundRect">
          <a:avLst/>
        </a:prstGeom>
        <a:solidFill>
          <a:srgbClr val="FFC0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北區五專聯合免試入學招生委員會</a:t>
          </a:r>
        </a:p>
      </dsp:txBody>
      <dsp:txXfrm>
        <a:off x="35842" y="35842"/>
        <a:ext cx="8065220" cy="662536"/>
      </dsp:txXfrm>
    </dsp:sp>
    <dsp:sp modelId="{73C9743A-7E25-4985-AF92-5F20D25DA47F}">
      <dsp:nvSpPr>
        <dsp:cNvPr id="0" name=""/>
        <dsp:cNvSpPr/>
      </dsp:nvSpPr>
      <dsp:spPr>
        <a:xfrm>
          <a:off x="0" y="735524"/>
          <a:ext cx="8136904" cy="969099"/>
        </a:xfrm>
        <a:prstGeom prst="rect">
          <a:avLst/>
        </a:prstGeom>
        <a:solidFill>
          <a:srgbClr val="FFFFCC"/>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lvl="1" indent="-228600" algn="l" defTabSz="1066800">
            <a:lnSpc>
              <a:spcPct val="85000"/>
            </a:lnSpc>
            <a:spcBef>
              <a:spcPct val="0"/>
            </a:spcBef>
            <a:spcAft>
              <a:spcPts val="0"/>
            </a:spcAft>
            <a:buChar char="••"/>
          </a:pPr>
          <a:r>
            <a:rPr lang="zh-TW" altLang="en-US" sz="2400" b="1" kern="1200" dirty="0">
              <a:latin typeface="微軟正黑體" pitchFamily="34" charset="-120"/>
              <a:ea typeface="微軟正黑體" pitchFamily="34" charset="-120"/>
            </a:rPr>
            <a:t>技專院校招生委員會聯合會</a:t>
          </a:r>
        </a:p>
        <a:p>
          <a:pPr marL="36000" lvl="1" indent="-228600" algn="l" defTabSz="1066800">
            <a:lnSpc>
              <a:spcPct val="85000"/>
            </a:lnSpc>
            <a:spcBef>
              <a:spcPct val="0"/>
            </a:spcBef>
            <a:spcAft>
              <a:spcPts val="0"/>
            </a:spcAft>
            <a:buChar char="••"/>
          </a:pPr>
          <a:r>
            <a:rPr lang="en-US" altLang="en-US" sz="2400" b="1" kern="1200" dirty="0">
              <a:latin typeface="微軟正黑體" pitchFamily="34" charset="-120"/>
              <a:ea typeface="微軟正黑體" pitchFamily="34" charset="-120"/>
            </a:rPr>
            <a:t>https://www.jctv.ntut.edu.tw/enter5/</a:t>
          </a:r>
          <a:endParaRPr lang="zh-TW" altLang="en-US" sz="2400" b="1" kern="1200" dirty="0">
            <a:latin typeface="微軟正黑體" pitchFamily="34" charset="-120"/>
            <a:ea typeface="微軟正黑體" pitchFamily="34" charset="-120"/>
          </a:endParaRPr>
        </a:p>
      </dsp:txBody>
      <dsp:txXfrm>
        <a:off x="0" y="735524"/>
        <a:ext cx="8136904" cy="969099"/>
      </dsp:txXfrm>
    </dsp:sp>
    <dsp:sp modelId="{61AB999C-D176-4939-B2FB-9AA0B6F55D0F}">
      <dsp:nvSpPr>
        <dsp:cNvPr id="0" name=""/>
        <dsp:cNvSpPr/>
      </dsp:nvSpPr>
      <dsp:spPr>
        <a:xfrm>
          <a:off x="0" y="1704623"/>
          <a:ext cx="8136904" cy="734220"/>
        </a:xfrm>
        <a:prstGeom prst="roundRect">
          <a:avLst/>
        </a:prstGeom>
        <a:solidFill>
          <a:srgbClr val="0066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36000" lvl="0" algn="l" defTabSz="1066800">
            <a:lnSpc>
              <a:spcPct val="85000"/>
            </a:lnSpc>
            <a:spcBef>
              <a:spcPct val="0"/>
            </a:spcBef>
            <a:spcAft>
              <a:spcPts val="0"/>
            </a:spcAft>
          </a:pPr>
          <a:r>
            <a:rPr lang="zh-TW" altLang="en-US" sz="2400" b="1" kern="1200" dirty="0">
              <a:latin typeface="微軟正黑體" pitchFamily="34" charset="-120"/>
              <a:ea typeface="微軟正黑體" pitchFamily="34" charset="-120"/>
            </a:rPr>
            <a:t>中區五專聯合免試入學招生委員會</a:t>
          </a:r>
        </a:p>
      </dsp:txBody>
      <dsp:txXfrm>
        <a:off x="35842" y="1740465"/>
        <a:ext cx="8065220" cy="662536"/>
      </dsp:txXfrm>
    </dsp:sp>
    <dsp:sp modelId="{4A9917CE-055A-4058-A1C1-887B9B0F90DE}">
      <dsp:nvSpPr>
        <dsp:cNvPr id="0" name=""/>
        <dsp:cNvSpPr/>
      </dsp:nvSpPr>
      <dsp:spPr>
        <a:xfrm>
          <a:off x="0" y="2438844"/>
          <a:ext cx="8136904" cy="969099"/>
        </a:xfrm>
        <a:prstGeom prst="rect">
          <a:avLst/>
        </a:prstGeom>
        <a:solidFill>
          <a:srgbClr val="CCFFCC"/>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lvl="1" indent="-228600" algn="l" defTabSz="1066800">
            <a:lnSpc>
              <a:spcPct val="85000"/>
            </a:lnSpc>
            <a:spcBef>
              <a:spcPct val="0"/>
            </a:spcBef>
            <a:spcAft>
              <a:spcPts val="0"/>
            </a:spcAft>
            <a:buChar char="••"/>
          </a:pPr>
          <a:r>
            <a:rPr lang="zh-TW" altLang="en-US" sz="2400" b="1" kern="1200" dirty="0">
              <a:latin typeface="微軟正黑體" pitchFamily="34" charset="-120"/>
              <a:ea typeface="微軟正黑體" pitchFamily="34" charset="-120"/>
            </a:rPr>
            <a:t>仁德醫護管理專科學校</a:t>
          </a:r>
        </a:p>
        <a:p>
          <a:pPr marL="36000" lvl="1" indent="-228600" algn="l" defTabSz="1066800">
            <a:lnSpc>
              <a:spcPct val="85000"/>
            </a:lnSpc>
            <a:spcBef>
              <a:spcPct val="0"/>
            </a:spcBef>
            <a:spcAft>
              <a:spcPts val="0"/>
            </a:spcAft>
            <a:buChar char="••"/>
          </a:pPr>
          <a:r>
            <a:rPr lang="en-US" altLang="en-US" sz="2400" b="1" kern="1200" dirty="0">
              <a:latin typeface="微軟正黑體" pitchFamily="34" charset="-120"/>
              <a:ea typeface="微軟正黑體" pitchFamily="34" charset="-120"/>
            </a:rPr>
            <a:t>http://</a:t>
          </a:r>
          <a:r>
            <a:rPr lang="en-US" altLang="en-US" sz="2400" b="1" kern="1200" dirty="0" err="1">
              <a:latin typeface="微軟正黑體" pitchFamily="34" charset="-120"/>
              <a:ea typeface="微軟正黑體" pitchFamily="34" charset="-120"/>
            </a:rPr>
            <a:t>exam.jente.edu.tw</a:t>
          </a:r>
          <a:r>
            <a:rPr lang="en-US" altLang="en-US"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 </a:t>
          </a:r>
        </a:p>
      </dsp:txBody>
      <dsp:txXfrm>
        <a:off x="0" y="2438844"/>
        <a:ext cx="8136904" cy="969099"/>
      </dsp:txXfrm>
    </dsp:sp>
    <dsp:sp modelId="{03A3536C-C272-4F07-8157-FF67CBDA6275}">
      <dsp:nvSpPr>
        <dsp:cNvPr id="0" name=""/>
        <dsp:cNvSpPr/>
      </dsp:nvSpPr>
      <dsp:spPr>
        <a:xfrm>
          <a:off x="0" y="3407944"/>
          <a:ext cx="8136904" cy="734220"/>
        </a:xfrm>
        <a:prstGeom prst="roundRect">
          <a:avLst/>
        </a:prstGeom>
        <a:solidFill>
          <a:srgbClr val="000066"/>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36000" lvl="0" algn="l" defTabSz="1066800">
            <a:lnSpc>
              <a:spcPct val="85000"/>
            </a:lnSpc>
            <a:spcBef>
              <a:spcPct val="0"/>
            </a:spcBef>
            <a:spcAft>
              <a:spcPts val="0"/>
            </a:spcAft>
          </a:pPr>
          <a:r>
            <a:rPr lang="zh-TW" altLang="en-US" sz="2400" b="1" kern="1200" dirty="0">
              <a:latin typeface="微軟正黑體" pitchFamily="34" charset="-120"/>
              <a:ea typeface="微軟正黑體" pitchFamily="34" charset="-120"/>
            </a:rPr>
            <a:t>南區五專聯合免試入學招生委員會</a:t>
          </a:r>
        </a:p>
      </dsp:txBody>
      <dsp:txXfrm>
        <a:off x="35842" y="3443786"/>
        <a:ext cx="8065220" cy="662536"/>
      </dsp:txXfrm>
    </dsp:sp>
    <dsp:sp modelId="{ECAEA49A-D905-45C8-89D4-A595F7C9251E}">
      <dsp:nvSpPr>
        <dsp:cNvPr id="0" name=""/>
        <dsp:cNvSpPr/>
      </dsp:nvSpPr>
      <dsp:spPr>
        <a:xfrm>
          <a:off x="0" y="4142164"/>
          <a:ext cx="8136904" cy="969099"/>
        </a:xfrm>
        <a:prstGeom prst="rect">
          <a:avLst/>
        </a:prstGeom>
        <a:solidFill>
          <a:srgbClr val="CCFFFF"/>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marR="0" lvl="1" indent="0" algn="l" defTabSz="914400" eaLnBrk="1" fontAlgn="auto" latinLnBrk="0" hangingPunct="1">
            <a:lnSpc>
              <a:spcPct val="85000"/>
            </a:lnSpc>
            <a:spcBef>
              <a:spcPct val="0"/>
            </a:spcBef>
            <a:spcAft>
              <a:spcPts val="0"/>
            </a:spcAft>
            <a:buClrTx/>
            <a:buSzTx/>
            <a:buFontTx/>
            <a:buChar char="••"/>
            <a:tabLst/>
            <a:defRPr/>
          </a:pPr>
          <a:r>
            <a:rPr lang="zh-TW" altLang="en-US" sz="2400" b="1" kern="1200" dirty="0">
              <a:latin typeface="微軟正黑體" pitchFamily="34" charset="-120"/>
              <a:ea typeface="微軟正黑體" pitchFamily="34" charset="-120"/>
            </a:rPr>
            <a:t>國立高雄餐旅大學</a:t>
          </a:r>
        </a:p>
        <a:p>
          <a:pPr marL="36000" marR="0" lvl="1" indent="0" algn="l" defTabSz="914400" eaLnBrk="1" fontAlgn="auto" latinLnBrk="0" hangingPunct="1">
            <a:lnSpc>
              <a:spcPct val="85000"/>
            </a:lnSpc>
            <a:spcBef>
              <a:spcPct val="0"/>
            </a:spcBef>
            <a:spcAft>
              <a:spcPts val="0"/>
            </a:spcAft>
            <a:buClrTx/>
            <a:buSzTx/>
            <a:buFontTx/>
            <a:buChar char="••"/>
            <a:tabLst/>
            <a:defRPr/>
          </a:pPr>
          <a:r>
            <a:rPr lang="en-US" altLang="en-US" sz="2400" b="1" kern="1200" dirty="0">
              <a:latin typeface="微軟正黑體" pitchFamily="34" charset="-120"/>
              <a:ea typeface="微軟正黑體" pitchFamily="34" charset="-120"/>
            </a:rPr>
            <a:t>https://s5.nkuht.edu.tw/</a:t>
          </a:r>
          <a:endParaRPr lang="zh-TW" altLang="en-US" sz="2400" b="1" kern="1200" dirty="0">
            <a:latin typeface="微軟正黑體" pitchFamily="34" charset="-120"/>
            <a:ea typeface="微軟正黑體" pitchFamily="34" charset="-120"/>
          </a:endParaRPr>
        </a:p>
      </dsp:txBody>
      <dsp:txXfrm>
        <a:off x="0" y="4142164"/>
        <a:ext cx="8136904" cy="9690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B44D-1CF3-44D2-8258-A1FF2A81B162}">
      <dsp:nvSpPr>
        <dsp:cNvPr id="0" name=""/>
        <dsp:cNvSpPr/>
      </dsp:nvSpPr>
      <dsp:spPr>
        <a:xfrm rot="5400000">
          <a:off x="1351419" y="-883442"/>
          <a:ext cx="2085467" cy="3852355"/>
        </a:xfrm>
        <a:prstGeom prst="round2SameRect">
          <a:avLst/>
        </a:prstGeom>
        <a:solidFill>
          <a:srgbClr val="FFCC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降必修學分，調高選修學分</a:t>
          </a:r>
        </a:p>
        <a:p>
          <a:pPr marL="171450" lvl="1" indent="-171450" algn="l" defTabSz="800100">
            <a:lnSpc>
              <a:spcPts val="24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開設多種選修課程</a:t>
          </a:r>
        </a:p>
        <a:p>
          <a:pPr marL="171450" lvl="1" indent="-171450" algn="l" defTabSz="800100">
            <a:lnSpc>
              <a:spcPts val="24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增加校訂必修</a:t>
          </a:r>
        </a:p>
        <a:p>
          <a:pPr marL="171450" lvl="1" indent="-171450" algn="l" defTabSz="800100">
            <a:lnSpc>
              <a:spcPts val="24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每週有</a:t>
          </a:r>
          <a:r>
            <a:rPr lang="en-US" altLang="zh-TW" sz="1800" kern="1200" dirty="0">
              <a:latin typeface="微軟正黑體" panose="020B0604030504040204" pitchFamily="34" charset="-120"/>
              <a:ea typeface="微軟正黑體" panose="020B0604030504040204" pitchFamily="34" charset="-120"/>
            </a:rPr>
            <a:t>2-3</a:t>
          </a:r>
          <a:r>
            <a:rPr lang="zh-TW" altLang="en-US" sz="1800" kern="1200" dirty="0">
              <a:latin typeface="微軟正黑體" panose="020B0604030504040204" pitchFamily="34" charset="-120"/>
              <a:ea typeface="微軟正黑體" panose="020B0604030504040204" pitchFamily="34" charset="-120"/>
            </a:rPr>
            <a:t>節彈性學習時間</a:t>
          </a:r>
        </a:p>
      </dsp:txBody>
      <dsp:txXfrm rot="-5400000">
        <a:off x="467975" y="101806"/>
        <a:ext cx="3750551" cy="1881859"/>
      </dsp:txXfrm>
    </dsp:sp>
    <dsp:sp modelId="{2C0174EA-BE44-46C7-9F45-4C460D2AE35A}">
      <dsp:nvSpPr>
        <dsp:cNvPr id="0" name=""/>
        <dsp:cNvSpPr/>
      </dsp:nvSpPr>
      <dsp:spPr>
        <a:xfrm>
          <a:off x="149" y="52"/>
          <a:ext cx="467825" cy="20853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普高</a:t>
          </a:r>
        </a:p>
      </dsp:txBody>
      <dsp:txXfrm>
        <a:off x="22986" y="22889"/>
        <a:ext cx="422151" cy="2039693"/>
      </dsp:txXfrm>
    </dsp:sp>
    <dsp:sp modelId="{6FEF828C-376D-406C-92A1-BCB86178FAFD}">
      <dsp:nvSpPr>
        <dsp:cNvPr id="0" name=""/>
        <dsp:cNvSpPr/>
      </dsp:nvSpPr>
      <dsp:spPr>
        <a:xfrm rot="5400000">
          <a:off x="1381655" y="1304402"/>
          <a:ext cx="2014881" cy="3856037"/>
        </a:xfrm>
        <a:prstGeom prst="round2SameRect">
          <a:avLst/>
        </a:prstGeom>
        <a:solidFill>
          <a:schemeClr val="accent2">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新增</a:t>
          </a:r>
          <a:r>
            <a:rPr lang="en-US" altLang="zh-TW" sz="1800" kern="1200" dirty="0">
              <a:latin typeface="微軟正黑體" panose="020B0604030504040204" pitchFamily="34" charset="-120"/>
              <a:ea typeface="微軟正黑體" panose="020B0604030504040204" pitchFamily="34" charset="-120"/>
            </a:rPr>
            <a:t>15-30</a:t>
          </a:r>
          <a:r>
            <a:rPr lang="zh-TW" altLang="en-US" sz="1800" kern="1200" dirty="0">
              <a:latin typeface="微軟正黑體" panose="020B0604030504040204" pitchFamily="34" charset="-120"/>
              <a:ea typeface="微軟正黑體" panose="020B0604030504040204" pitchFamily="34" charset="-120"/>
            </a:rPr>
            <a:t>學分的實習課程</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開放多元選修課程</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實習科目新增技能領域實習課程</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增加彈性學習時間</a:t>
          </a:r>
        </a:p>
      </dsp:txBody>
      <dsp:txXfrm rot="-5400000">
        <a:off x="461077" y="2323338"/>
        <a:ext cx="3757679" cy="1818165"/>
      </dsp:txXfrm>
    </dsp:sp>
    <dsp:sp modelId="{21705F11-8A62-4CC8-9E23-05276B236254}">
      <dsp:nvSpPr>
        <dsp:cNvPr id="0" name=""/>
        <dsp:cNvSpPr/>
      </dsp:nvSpPr>
      <dsp:spPr>
        <a:xfrm>
          <a:off x="149" y="2189737"/>
          <a:ext cx="460928" cy="2085367"/>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eaVert"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技  高</a:t>
          </a:r>
          <a:r>
            <a:rPr lang="en-US" altLang="zh-TW" sz="1800" kern="1200" dirty="0">
              <a:latin typeface="微軟正黑體" panose="020B0604030504040204" pitchFamily="34" charset="-120"/>
              <a:ea typeface="微軟正黑體" panose="020B0604030504040204" pitchFamily="34" charset="-120"/>
            </a:rPr>
            <a:t>(</a:t>
          </a:r>
          <a:r>
            <a:rPr lang="zh-TW" altLang="en-US" sz="1800" kern="1200" dirty="0">
              <a:latin typeface="微軟正黑體" panose="020B0604030504040204" pitchFamily="34" charset="-120"/>
              <a:ea typeface="微軟正黑體" panose="020B0604030504040204" pitchFamily="34" charset="-120"/>
            </a:rPr>
            <a:t>高職</a:t>
          </a:r>
          <a:r>
            <a:rPr lang="en-US" altLang="zh-TW" sz="1800" kern="1200" dirty="0">
              <a:latin typeface="微軟正黑體" panose="020B0604030504040204" pitchFamily="34" charset="-120"/>
              <a:ea typeface="微軟正黑體" panose="020B0604030504040204" pitchFamily="34" charset="-120"/>
            </a:rPr>
            <a:t>)</a:t>
          </a:r>
          <a:endParaRPr lang="zh-TW" altLang="en-US" sz="1800" kern="1200" dirty="0">
            <a:latin typeface="微軟正黑體" panose="020B0604030504040204" pitchFamily="34" charset="-120"/>
            <a:ea typeface="微軟正黑體" panose="020B0604030504040204" pitchFamily="34" charset="-120"/>
          </a:endParaRPr>
        </a:p>
      </dsp:txBody>
      <dsp:txXfrm>
        <a:off x="22650" y="2212238"/>
        <a:ext cx="415926" cy="204036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B44D-1CF3-44D2-8258-A1FF2A81B162}">
      <dsp:nvSpPr>
        <dsp:cNvPr id="0" name=""/>
        <dsp:cNvSpPr/>
      </dsp:nvSpPr>
      <dsp:spPr>
        <a:xfrm rot="5400000">
          <a:off x="1355033" y="-887056"/>
          <a:ext cx="2078238" cy="3852355"/>
        </a:xfrm>
        <a:prstGeom prst="round2SameRect">
          <a:avLst/>
        </a:prstGeom>
        <a:solidFill>
          <a:srgbClr val="FFCC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2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繁星推薦、申請入學時程延後</a:t>
          </a:r>
        </a:p>
        <a:p>
          <a:pPr marL="171450" lvl="1" indent="-171450" algn="l" defTabSz="800100">
            <a:lnSpc>
              <a:spcPts val="22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減少採計的考科</a:t>
          </a:r>
        </a:p>
        <a:p>
          <a:pPr marL="171450" lvl="1" indent="-171450" algn="l" defTabSz="800100">
            <a:lnSpc>
              <a:spcPts val="22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學測數學將分成</a:t>
          </a:r>
          <a:r>
            <a:rPr lang="en-US" altLang="zh-TW" sz="1800" kern="1200" dirty="0">
              <a:latin typeface="微軟正黑體" panose="020B0604030504040204" pitchFamily="34" charset="-120"/>
              <a:ea typeface="微軟正黑體" panose="020B0604030504040204" pitchFamily="34" charset="-120"/>
            </a:rPr>
            <a:t>A</a:t>
          </a:r>
          <a:r>
            <a:rPr lang="zh-TW" altLang="en-US" sz="1800" kern="1200" dirty="0">
              <a:latin typeface="微軟正黑體" panose="020B0604030504040204" pitchFamily="34" charset="-120"/>
              <a:ea typeface="微軟正黑體" panose="020B0604030504040204" pitchFamily="34" charset="-120"/>
            </a:rPr>
            <a:t>、</a:t>
          </a:r>
          <a:r>
            <a:rPr lang="en-US" altLang="zh-TW" sz="1800" kern="1200" dirty="0">
              <a:latin typeface="微軟正黑體" panose="020B0604030504040204" pitchFamily="34" charset="-120"/>
              <a:ea typeface="微軟正黑體" panose="020B0604030504040204" pitchFamily="34" charset="-120"/>
            </a:rPr>
            <a:t>B</a:t>
          </a:r>
          <a:r>
            <a:rPr lang="zh-TW" altLang="en-US" sz="1800" kern="1200" dirty="0">
              <a:latin typeface="微軟正黑體" panose="020B0604030504040204" pitchFamily="34" charset="-120"/>
              <a:ea typeface="微軟正黑體" panose="020B0604030504040204" pitchFamily="34" charset="-120"/>
            </a:rPr>
            <a:t>兩考科</a:t>
          </a:r>
        </a:p>
        <a:p>
          <a:pPr marL="171450" lvl="1" indent="-171450" algn="l" defTabSz="800100">
            <a:lnSpc>
              <a:spcPts val="22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學測與分科測驗將考選擇題與非選題的混合題型</a:t>
          </a:r>
        </a:p>
        <a:p>
          <a:pPr marL="171450" lvl="1" indent="-171450" algn="l" defTabSz="800100">
            <a:lnSpc>
              <a:spcPts val="22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採計</a:t>
          </a:r>
          <a:r>
            <a:rPr lang="zh-TW" altLang="en-US" sz="1800" b="1" kern="1200" dirty="0">
              <a:solidFill>
                <a:srgbClr val="FF0000"/>
              </a:solidFill>
              <a:latin typeface="微軟正黑體" panose="020B0604030504040204" pitchFamily="34" charset="-120"/>
              <a:ea typeface="微軟正黑體" panose="020B0604030504040204" pitchFamily="34" charset="-120"/>
            </a:rPr>
            <a:t>學習歷程檔案</a:t>
          </a:r>
        </a:p>
      </dsp:txBody>
      <dsp:txXfrm rot="-5400000">
        <a:off x="467975" y="101453"/>
        <a:ext cx="3750904" cy="1875336"/>
      </dsp:txXfrm>
    </dsp:sp>
    <dsp:sp modelId="{2C0174EA-BE44-46C7-9F45-4C460D2AE35A}">
      <dsp:nvSpPr>
        <dsp:cNvPr id="0" name=""/>
        <dsp:cNvSpPr/>
      </dsp:nvSpPr>
      <dsp:spPr>
        <a:xfrm>
          <a:off x="149" y="52"/>
          <a:ext cx="467825" cy="20781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ts val="3200"/>
            </a:lnSpc>
            <a:spcBef>
              <a:spcPct val="0"/>
            </a:spcBef>
            <a:spcAft>
              <a:spcPts val="0"/>
            </a:spcAft>
          </a:pPr>
          <a:r>
            <a:rPr lang="zh-TW" altLang="en-US" sz="2800" kern="1200" dirty="0">
              <a:latin typeface="微軟正黑體" panose="020B0604030504040204" pitchFamily="34" charset="-120"/>
              <a:ea typeface="微軟正黑體" panose="020B0604030504040204" pitchFamily="34" charset="-120"/>
            </a:rPr>
            <a:t>大學</a:t>
          </a:r>
          <a:endParaRPr lang="en-US" altLang="zh-TW" sz="2800" kern="1200" dirty="0">
            <a:latin typeface="微軟正黑體" panose="020B0604030504040204" pitchFamily="34" charset="-120"/>
            <a:ea typeface="微軟正黑體" panose="020B0604030504040204" pitchFamily="34" charset="-120"/>
          </a:endParaRPr>
        </a:p>
        <a:p>
          <a:pPr lvl="0" algn="ctr" defTabSz="1244600">
            <a:lnSpc>
              <a:spcPts val="3200"/>
            </a:lnSpc>
            <a:spcBef>
              <a:spcPct val="0"/>
            </a:spcBef>
            <a:spcAft>
              <a:spcPts val="0"/>
            </a:spcAft>
          </a:pPr>
          <a:r>
            <a:rPr lang="zh-TW" altLang="en-US" sz="2800" kern="1200" dirty="0">
              <a:latin typeface="微軟正黑體" panose="020B0604030504040204" pitchFamily="34" charset="-120"/>
              <a:ea typeface="微軟正黑體" panose="020B0604030504040204" pitchFamily="34" charset="-120"/>
            </a:rPr>
            <a:t>考招</a:t>
          </a:r>
        </a:p>
      </dsp:txBody>
      <dsp:txXfrm>
        <a:off x="22986" y="22889"/>
        <a:ext cx="422151" cy="2032465"/>
      </dsp:txXfrm>
    </dsp:sp>
    <dsp:sp modelId="{6FEF828C-376D-406C-92A1-BCB86178FAFD}">
      <dsp:nvSpPr>
        <dsp:cNvPr id="0" name=""/>
        <dsp:cNvSpPr/>
      </dsp:nvSpPr>
      <dsp:spPr>
        <a:xfrm rot="5400000">
          <a:off x="1385147" y="1293198"/>
          <a:ext cx="2007897" cy="3856037"/>
        </a:xfrm>
        <a:prstGeom prst="round2SameRect">
          <a:avLst/>
        </a:prstGeom>
        <a:solidFill>
          <a:schemeClr val="accent2">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考科調整</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各校科系權重可自由設定</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技優甄審將對準乙級技術士證的對應性</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管道名額比例將調整</a:t>
          </a:r>
        </a:p>
        <a:p>
          <a:pPr marL="171450" lvl="1" indent="-171450" algn="l" defTabSz="800100">
            <a:lnSpc>
              <a:spcPts val="2400"/>
            </a:lnSpc>
            <a:spcBef>
              <a:spcPct val="0"/>
            </a:spcBef>
            <a:spcAft>
              <a:spcPts val="0"/>
            </a:spcAft>
            <a:buChar char="••"/>
          </a:pPr>
          <a:r>
            <a:rPr lang="zh-TW" altLang="en-US" sz="1800" kern="1200" dirty="0">
              <a:latin typeface="微軟正黑體" panose="020B0604030504040204" pitchFamily="34" charset="-120"/>
              <a:ea typeface="微軟正黑體" panose="020B0604030504040204" pitchFamily="34" charset="-120"/>
            </a:rPr>
            <a:t>甄選入學採用</a:t>
          </a:r>
          <a:r>
            <a:rPr lang="zh-TW" altLang="en-US" sz="1800" b="1" kern="1200" dirty="0">
              <a:solidFill>
                <a:srgbClr val="FF0000"/>
              </a:solidFill>
              <a:latin typeface="微軟正黑體" panose="020B0604030504040204" pitchFamily="34" charset="-120"/>
              <a:ea typeface="微軟正黑體" panose="020B0604030504040204" pitchFamily="34" charset="-120"/>
            </a:rPr>
            <a:t>學習歷程檔案</a:t>
          </a:r>
        </a:p>
      </dsp:txBody>
      <dsp:txXfrm rot="-5400000">
        <a:off x="461078" y="2315285"/>
        <a:ext cx="3758020" cy="1811863"/>
      </dsp:txXfrm>
    </dsp:sp>
    <dsp:sp modelId="{21705F11-8A62-4CC8-9E23-05276B236254}">
      <dsp:nvSpPr>
        <dsp:cNvPr id="0" name=""/>
        <dsp:cNvSpPr/>
      </dsp:nvSpPr>
      <dsp:spPr>
        <a:xfrm>
          <a:off x="149" y="2182147"/>
          <a:ext cx="460928" cy="207813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ts val="32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技專院校</a:t>
          </a:r>
        </a:p>
      </dsp:txBody>
      <dsp:txXfrm>
        <a:off x="22650" y="2204648"/>
        <a:ext cx="415926" cy="203313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16F58-1622-4FB3-8059-74C2C5788A68}">
      <dsp:nvSpPr>
        <dsp:cNvPr id="0" name=""/>
        <dsp:cNvSpPr/>
      </dsp:nvSpPr>
      <dsp:spPr>
        <a:xfrm>
          <a:off x="4464" y="0"/>
          <a:ext cx="9135070" cy="993007"/>
        </a:xfrm>
        <a:prstGeom prst="rect">
          <a:avLst/>
        </a:prstGeom>
        <a:blipFill rotWithShape="0">
          <a:blip xmlns:r="http://schemas.openxmlformats.org/officeDocument/2006/relationships" r:embed="rId1"/>
          <a:tile tx="0" ty="0" sx="100000" sy="100000" flip="none" algn="tl"/>
        </a:blip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41376" tIns="195072" rIns="341376" bIns="195072" numCol="1" spcCol="1270" anchor="ctr" anchorCtr="0">
          <a:noAutofit/>
        </a:bodyPr>
        <a:lstStyle/>
        <a:p>
          <a:pPr lvl="0" algn="ctr" defTabSz="2133600" rtl="0">
            <a:lnSpc>
              <a:spcPct val="90000"/>
            </a:lnSpc>
            <a:spcBef>
              <a:spcPct val="0"/>
            </a:spcBef>
            <a:spcAft>
              <a:spcPct val="35000"/>
            </a:spcAft>
          </a:pPr>
          <a:r>
            <a:rPr lang="zh-TW" altLang="en-US" sz="4800" b="1" kern="1200" dirty="0">
              <a:solidFill>
                <a:srgbClr val="C00000"/>
              </a:solidFill>
              <a:latin typeface="微軟正黑體" pitchFamily="34" charset="-120"/>
              <a:ea typeface="微軟正黑體" pitchFamily="34" charset="-120"/>
            </a:rPr>
            <a:t>掌握志願選填秘訣</a:t>
          </a:r>
        </a:p>
      </dsp:txBody>
      <dsp:txXfrm>
        <a:off x="4464" y="0"/>
        <a:ext cx="9135070" cy="993007"/>
      </dsp:txXfrm>
    </dsp:sp>
    <dsp:sp modelId="{683B46E5-535F-46AD-B91D-F250EA9D844A}">
      <dsp:nvSpPr>
        <dsp:cNvPr id="0" name=""/>
        <dsp:cNvSpPr/>
      </dsp:nvSpPr>
      <dsp:spPr>
        <a:xfrm>
          <a:off x="4464" y="993007"/>
          <a:ext cx="9135070" cy="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27EBD-C10A-4575-80CD-80E9B0341FE5}">
      <dsp:nvSpPr>
        <dsp:cNvPr id="0" name=""/>
        <dsp:cNvSpPr/>
      </dsp:nvSpPr>
      <dsp:spPr>
        <a:xfrm>
          <a:off x="311572" y="0"/>
          <a:ext cx="7702392" cy="4813995"/>
        </a:xfrm>
        <a:prstGeom prst="swooshArrow">
          <a:avLst>
            <a:gd name="adj1" fmla="val 25000"/>
            <a:gd name="adj2" fmla="val 25000"/>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21654C7-6C83-4DE7-8A2D-294180439FB5}">
      <dsp:nvSpPr>
        <dsp:cNvPr id="0" name=""/>
        <dsp:cNvSpPr/>
      </dsp:nvSpPr>
      <dsp:spPr>
        <a:xfrm>
          <a:off x="1289776" y="3322619"/>
          <a:ext cx="200262" cy="200262"/>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5D70122-0BD9-4EA7-A8E4-3DE2E56CCB1B}">
      <dsp:nvSpPr>
        <dsp:cNvPr id="0" name=""/>
        <dsp:cNvSpPr/>
      </dsp:nvSpPr>
      <dsp:spPr>
        <a:xfrm>
          <a:off x="1340689" y="3422750"/>
          <a:ext cx="4210607" cy="139124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115" tIns="0" rIns="0" bIns="0" numCol="1" spcCol="1270" anchor="t" anchorCtr="0">
          <a:noAutofit/>
        </a:bodyPr>
        <a:lstStyle/>
        <a:p>
          <a:pPr lvl="0" algn="l" defTabSz="1600200">
            <a:lnSpc>
              <a:spcPct val="90000"/>
            </a:lnSpc>
            <a:spcBef>
              <a:spcPct val="0"/>
            </a:spcBef>
            <a:spcAft>
              <a:spcPct val="35000"/>
            </a:spcAft>
          </a:pPr>
          <a:r>
            <a:rPr lang="zh-TW" altLang="en-US" sz="3600" b="1" kern="1200" dirty="0">
              <a:latin typeface="微軟正黑體" pitchFamily="34" charset="-120"/>
              <a:ea typeface="微軟正黑體" pitchFamily="34" charset="-120"/>
            </a:rPr>
            <a:t>掌握外部因素</a:t>
          </a:r>
        </a:p>
      </dsp:txBody>
      <dsp:txXfrm>
        <a:off x="1340689" y="3422750"/>
        <a:ext cx="4210607" cy="1391244"/>
      </dsp:txXfrm>
    </dsp:sp>
    <dsp:sp modelId="{13FE61F3-DAF2-4DFB-BBCC-8ED8B8EF7100}">
      <dsp:nvSpPr>
        <dsp:cNvPr id="0" name=""/>
        <dsp:cNvSpPr/>
      </dsp:nvSpPr>
      <dsp:spPr>
        <a:xfrm>
          <a:off x="3057475" y="2014175"/>
          <a:ext cx="362012" cy="362012"/>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C8D8D59-AE6A-497B-A299-48D31B82272F}">
      <dsp:nvSpPr>
        <dsp:cNvPr id="0" name=""/>
        <dsp:cNvSpPr/>
      </dsp:nvSpPr>
      <dsp:spPr>
        <a:xfrm>
          <a:off x="2894840" y="2604083"/>
          <a:ext cx="3853075" cy="64988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1823" tIns="0" rIns="0" bIns="0" numCol="1" spcCol="1270" anchor="t" anchorCtr="0">
          <a:noAutofit/>
        </a:bodyPr>
        <a:lstStyle/>
        <a:p>
          <a:pPr lvl="0" algn="l" defTabSz="1600200">
            <a:lnSpc>
              <a:spcPct val="90000"/>
            </a:lnSpc>
            <a:spcBef>
              <a:spcPct val="0"/>
            </a:spcBef>
            <a:spcAft>
              <a:spcPct val="35000"/>
            </a:spcAft>
          </a:pPr>
          <a:r>
            <a:rPr lang="zh-TW" altLang="en-US" sz="3600" b="1" kern="1200" dirty="0">
              <a:latin typeface="微軟正黑體" pitchFamily="34" charset="-120"/>
              <a:ea typeface="微軟正黑體" pitchFamily="34" charset="-120"/>
            </a:rPr>
            <a:t>核對內在因素</a:t>
          </a:r>
        </a:p>
      </dsp:txBody>
      <dsp:txXfrm>
        <a:off x="2894840" y="2604083"/>
        <a:ext cx="3853075" cy="649884"/>
      </dsp:txXfrm>
    </dsp:sp>
    <dsp:sp modelId="{DE5F1E9E-557E-454A-BC2F-E8BE80A5376F}">
      <dsp:nvSpPr>
        <dsp:cNvPr id="0" name=""/>
        <dsp:cNvSpPr/>
      </dsp:nvSpPr>
      <dsp:spPr>
        <a:xfrm>
          <a:off x="5183335" y="1217940"/>
          <a:ext cx="500655" cy="500655"/>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8B0684D-179A-449A-8A81-E173C1C8DE28}">
      <dsp:nvSpPr>
        <dsp:cNvPr id="0" name=""/>
        <dsp:cNvSpPr/>
      </dsp:nvSpPr>
      <dsp:spPr>
        <a:xfrm>
          <a:off x="4510814" y="1761588"/>
          <a:ext cx="4058137" cy="107043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65287" tIns="0" rIns="0" bIns="0" numCol="1" spcCol="1270" anchor="t" anchorCtr="0">
          <a:noAutofit/>
        </a:bodyPr>
        <a:lstStyle/>
        <a:p>
          <a:pPr lvl="0" algn="l" defTabSz="1600200">
            <a:lnSpc>
              <a:spcPct val="90000"/>
            </a:lnSpc>
            <a:spcBef>
              <a:spcPct val="0"/>
            </a:spcBef>
            <a:spcAft>
              <a:spcPct val="35000"/>
            </a:spcAft>
          </a:pPr>
          <a:r>
            <a:rPr lang="zh-TW" altLang="en-US" sz="3600" b="1" kern="1200" dirty="0">
              <a:latin typeface="微軟正黑體" pitchFamily="34" charset="-120"/>
              <a:ea typeface="微軟正黑體" pitchFamily="34" charset="-120"/>
            </a:rPr>
            <a:t>創造未來可能性</a:t>
          </a:r>
        </a:p>
      </dsp:txBody>
      <dsp:txXfrm>
        <a:off x="4510814" y="1761588"/>
        <a:ext cx="4058137" cy="1070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5B1D1-0536-4B84-8EBC-AEDEF96C6FD2}">
      <dsp:nvSpPr>
        <dsp:cNvPr id="0" name=""/>
        <dsp:cNvSpPr/>
      </dsp:nvSpPr>
      <dsp:spPr>
        <a:xfrm>
          <a:off x="4634" y="0"/>
          <a:ext cx="9482258" cy="1934864"/>
        </a:xfrm>
        <a:prstGeom prst="roundRect">
          <a:avLst>
            <a:gd name="adj" fmla="val 10000"/>
          </a:avLst>
        </a:prstGeom>
        <a:blipFill rotWithShape="0">
          <a:blip xmlns:r="http://schemas.openxmlformats.org/officeDocument/2006/relationships" r:embed="rId1"/>
          <a:tile tx="0" ty="0" sx="100000" sy="100000" flip="none" algn="tl"/>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zh-TW" sz="4000" b="1" kern="1200" dirty="0">
              <a:solidFill>
                <a:srgbClr val="C00000"/>
              </a:solidFill>
              <a:latin typeface="微軟正黑體" pitchFamily="34" charset="-120"/>
              <a:ea typeface="微軟正黑體" pitchFamily="34" charset="-120"/>
            </a:rPr>
            <a:t>掌握外部因素</a:t>
          </a:r>
          <a:r>
            <a:rPr lang="en-US" altLang="zh-TW" sz="4000" b="1" kern="1200" dirty="0">
              <a:solidFill>
                <a:srgbClr val="C00000"/>
              </a:solidFill>
              <a:latin typeface="微軟正黑體" pitchFamily="34" charset="-120"/>
              <a:ea typeface="微軟正黑體" pitchFamily="34" charset="-120"/>
            </a:rPr>
            <a:t/>
          </a:r>
          <a:br>
            <a:rPr lang="en-US" altLang="zh-TW" sz="4000" b="1" kern="1200" dirty="0">
              <a:solidFill>
                <a:srgbClr val="C00000"/>
              </a:solidFill>
              <a:latin typeface="微軟正黑體" pitchFamily="34" charset="-120"/>
              <a:ea typeface="微軟正黑體" pitchFamily="34" charset="-120"/>
            </a:rPr>
          </a:br>
          <a:r>
            <a:rPr lang="en-US" altLang="zh-TW" sz="4000" kern="1200" dirty="0">
              <a:solidFill>
                <a:srgbClr val="C00000"/>
              </a:solidFill>
              <a:latin typeface="微軟正黑體" pitchFamily="34" charset="-120"/>
              <a:ea typeface="微軟正黑體" pitchFamily="34" charset="-120"/>
            </a:rPr>
            <a:t>-</a:t>
          </a:r>
          <a:r>
            <a:rPr lang="zh-TW" altLang="en-US" sz="4000" b="1" kern="1200" dirty="0">
              <a:solidFill>
                <a:schemeClr val="accent6">
                  <a:lumMod val="75000"/>
                </a:schemeClr>
              </a:solidFill>
              <a:latin typeface="微軟正黑體" pitchFamily="34" charset="-120"/>
              <a:ea typeface="微軟正黑體" pitchFamily="34" charset="-120"/>
            </a:rPr>
            <a:t>積分愈高，夢想越容易實現</a:t>
          </a:r>
          <a:endParaRPr lang="zh-TW" sz="4000" b="1" kern="1200" dirty="0">
            <a:solidFill>
              <a:schemeClr val="accent6">
                <a:lumMod val="75000"/>
              </a:schemeClr>
            </a:solidFill>
            <a:latin typeface="微軟正黑體" pitchFamily="34" charset="-120"/>
            <a:ea typeface="微軟正黑體" pitchFamily="34" charset="-120"/>
          </a:endParaRPr>
        </a:p>
      </dsp:txBody>
      <dsp:txXfrm>
        <a:off x="61304" y="56670"/>
        <a:ext cx="9368918" cy="182152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347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379"/>
        <a:ext cx="7884235" cy="595815"/>
      </dsp:txXfrm>
    </dsp:sp>
    <dsp:sp modelId="{68E33B60-1B09-4E77-A354-95EECDB0DBCD}">
      <dsp:nvSpPr>
        <dsp:cNvPr id="0" name=""/>
        <dsp:cNvSpPr/>
      </dsp:nvSpPr>
      <dsp:spPr>
        <a:xfrm>
          <a:off x="72011" y="1080121"/>
          <a:ext cx="2328093" cy="3459144"/>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良</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社團參與</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72011" y="1080121"/>
        <a:ext cx="2328093" cy="3459144"/>
      </dsp:txXfrm>
    </dsp:sp>
    <dsp:sp modelId="{308277BE-9C70-474B-9B39-BB46EFC79552}">
      <dsp:nvSpPr>
        <dsp:cNvPr id="0" name=""/>
        <dsp:cNvSpPr/>
      </dsp:nvSpPr>
      <dsp:spPr>
        <a:xfrm>
          <a:off x="2449591" y="495290"/>
          <a:ext cx="5779983" cy="1191631"/>
        </a:xfrm>
        <a:prstGeom prst="rightArrow">
          <a:avLst>
            <a:gd name="adj1" fmla="val 50000"/>
            <a:gd name="adj2" fmla="val 5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198"/>
        <a:ext cx="5482075" cy="595815"/>
      </dsp:txXfrm>
    </dsp:sp>
    <dsp:sp modelId="{136D3C0B-2C77-47CC-81E1-AAB624179C10}">
      <dsp:nvSpPr>
        <dsp:cNvPr id="0" name=""/>
        <dsp:cNvSpPr/>
      </dsp:nvSpPr>
      <dsp:spPr>
        <a:xfrm>
          <a:off x="2520276" y="1263399"/>
          <a:ext cx="2267485" cy="3478587"/>
        </a:xfrm>
        <a:prstGeom prst="rect">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ts val="600"/>
            </a:spcAft>
          </a:pPr>
          <a:r>
            <a:rPr lang="en-US" altLang="zh-TW" sz="2700" b="1" kern="1200" dirty="0">
              <a:solidFill>
                <a:schemeClr val="tx1"/>
              </a:solidFill>
              <a:latin typeface="微軟正黑體" pitchFamily="34" charset="-120"/>
              <a:ea typeface="微軟正黑體" pitchFamily="34" charset="-120"/>
            </a:rPr>
            <a:t>1.</a:t>
          </a:r>
          <a:r>
            <a:rPr lang="zh-TW" altLang="en-US" sz="2700" b="1" kern="1200" dirty="0">
              <a:solidFill>
                <a:schemeClr val="tx1"/>
              </a:solidFill>
              <a:latin typeface="微軟正黑體" pitchFamily="34" charset="-120"/>
              <a:ea typeface="微軟正黑體" pitchFamily="34" charset="-120"/>
            </a:rPr>
            <a:t>志願序</a:t>
          </a:r>
        </a:p>
        <a:p>
          <a:pPr lvl="0" algn="l" defTabSz="1066800">
            <a:lnSpc>
              <a:spcPct val="90000"/>
            </a:lnSpc>
            <a:spcBef>
              <a:spcPct val="0"/>
            </a:spcBef>
            <a:spcAft>
              <a:spcPts val="6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ts val="6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ts val="6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教育會考</a:t>
          </a:r>
          <a:endParaRPr lang="en-US" altLang="zh-TW" sz="2700" b="1" kern="1200" dirty="0">
            <a:solidFill>
              <a:srgbClr val="FF0000"/>
            </a:solidFill>
            <a:latin typeface="微軟正黑體" pitchFamily="34" charset="-120"/>
            <a:ea typeface="微軟正黑體" pitchFamily="34" charset="-120"/>
          </a:endParaRPr>
        </a:p>
        <a:p>
          <a:pPr lvl="0" algn="l" defTabSz="1200150">
            <a:lnSpc>
              <a:spcPct val="90000"/>
            </a:lnSpc>
            <a:spcBef>
              <a:spcPct val="0"/>
            </a:spcBef>
            <a:spcAft>
              <a:spcPts val="6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學科積分</a:t>
          </a: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寫作測驗</a:t>
          </a:r>
          <a:endParaRPr lang="zh-TW"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endParaRPr lang="en-US" altLang="zh-TW" sz="2700" b="1" kern="1200" dirty="0">
            <a:solidFill>
              <a:srgbClr val="FF0000"/>
            </a:solidFill>
            <a:latin typeface="微軟正黑體" pitchFamily="34" charset="-120"/>
            <a:ea typeface="微軟正黑體" pitchFamily="34" charset="-120"/>
          </a:endParaRPr>
        </a:p>
      </dsp:txBody>
      <dsp:txXfrm>
        <a:off x="2520276" y="1263399"/>
        <a:ext cx="2267485" cy="3478587"/>
      </dsp:txXfrm>
    </dsp:sp>
    <dsp:sp modelId="{9197909A-240F-4A12-9039-4BA307A27BE3}">
      <dsp:nvSpPr>
        <dsp:cNvPr id="0" name=""/>
        <dsp:cNvSpPr/>
      </dsp:nvSpPr>
      <dsp:spPr>
        <a:xfrm>
          <a:off x="4923491" y="928905"/>
          <a:ext cx="3306109" cy="1191631"/>
        </a:xfrm>
        <a:prstGeom prst="rightArrow">
          <a:avLst>
            <a:gd name="adj1" fmla="val 50000"/>
            <a:gd name="adj2" fmla="val 5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6813"/>
        <a:ext cx="3008201" cy="595815"/>
      </dsp:txXfrm>
    </dsp:sp>
    <dsp:sp modelId="{5BEEB2B8-458D-4657-A6F7-95499035BD41}">
      <dsp:nvSpPr>
        <dsp:cNvPr id="0" name=""/>
        <dsp:cNvSpPr/>
      </dsp:nvSpPr>
      <dsp:spPr>
        <a:xfrm>
          <a:off x="5040565" y="1728196"/>
          <a:ext cx="2504399" cy="2715601"/>
        </a:xfrm>
        <a:prstGeom prst="rect">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altLang="zh-TW" sz="2600" b="1" kern="1200" dirty="0">
              <a:solidFill>
                <a:schemeClr val="tx1"/>
              </a:solidFill>
              <a:latin typeface="微軟正黑體" pitchFamily="34" charset="-120"/>
              <a:ea typeface="微軟正黑體" pitchFamily="34" charset="-120"/>
            </a:rPr>
            <a:t>1.</a:t>
          </a:r>
          <a:r>
            <a:rPr lang="zh-TW" altLang="en-US" sz="2600" b="1" kern="1200" dirty="0">
              <a:solidFill>
                <a:schemeClr val="tx1"/>
              </a:solidFill>
              <a:latin typeface="微軟正黑體" pitchFamily="34" charset="-120"/>
              <a:ea typeface="微軟正黑體" pitchFamily="34" charset="-120"/>
            </a:rPr>
            <a:t>競賽表現</a:t>
          </a:r>
          <a:endParaRPr lang="en-US" altLang="zh-TW" sz="2600" b="1" kern="1200" dirty="0">
            <a:solidFill>
              <a:schemeClr val="tx1"/>
            </a:solidFill>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縣級競賽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solidFill>
                <a:srgbClr val="FF0000"/>
              </a:solidFill>
              <a:latin typeface="微軟正黑體" pitchFamily="34" charset="-120"/>
              <a:ea typeface="微軟正黑體" pitchFamily="34" charset="-120"/>
            </a:rPr>
            <a:t>2.</a:t>
          </a:r>
          <a:r>
            <a:rPr lang="zh-TW" altLang="en-US" sz="2400" b="1" kern="1200" dirty="0">
              <a:solidFill>
                <a:srgbClr val="FF0000"/>
              </a:solidFill>
              <a:latin typeface="微軟正黑體" pitchFamily="34" charset="-120"/>
              <a:ea typeface="微軟正黑體" pitchFamily="34" charset="-120"/>
            </a:rPr>
            <a:t>體適能</a:t>
          </a:r>
          <a:endParaRPr lang="en-US" altLang="zh-TW" sz="2400" b="1" kern="1200" dirty="0">
            <a:solidFill>
              <a:srgbClr val="FF0000"/>
            </a:solidFill>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40565" y="1728196"/>
        <a:ext cx="2504399" cy="271560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8BCF0-F94F-4DF9-9EE2-633529CBEFA3}">
      <dsp:nvSpPr>
        <dsp:cNvPr id="0" name=""/>
        <dsp:cNvSpPr/>
      </dsp:nvSpPr>
      <dsp:spPr>
        <a:xfrm>
          <a:off x="0" y="0"/>
          <a:ext cx="9144000" cy="1417638"/>
        </a:xfrm>
        <a:prstGeom prst="roundRect">
          <a:avLst>
            <a:gd name="adj" fmla="val 10000"/>
          </a:avLst>
        </a:prstGeom>
        <a:blipFill rotWithShape="0">
          <a:blip xmlns:r="http://schemas.openxmlformats.org/officeDocument/2006/relationships" r:embed="rId1"/>
          <a:tile tx="0" ty="0" sx="100000" sy="100000" flip="none" algn="tl"/>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zh-TW" sz="4000" b="1" kern="1200" dirty="0">
              <a:solidFill>
                <a:srgbClr val="C00000"/>
              </a:solidFill>
              <a:latin typeface="微軟正黑體" pitchFamily="34" charset="-120"/>
              <a:ea typeface="微軟正黑體" pitchFamily="34" charset="-120"/>
            </a:rPr>
            <a:t>掌握外部因素</a:t>
          </a:r>
          <a:r>
            <a:rPr lang="en-US" altLang="zh-TW" sz="4000" kern="1200" dirty="0">
              <a:solidFill>
                <a:srgbClr val="C00000"/>
              </a:solidFill>
              <a:latin typeface="微軟正黑體" pitchFamily="34" charset="-120"/>
              <a:ea typeface="微軟正黑體" pitchFamily="34" charset="-120"/>
            </a:rPr>
            <a:t>-</a:t>
          </a:r>
          <a:r>
            <a:rPr lang="zh-TW" altLang="en-US" sz="4000" b="1" kern="1200" dirty="0">
              <a:solidFill>
                <a:schemeClr val="accent6">
                  <a:lumMod val="75000"/>
                </a:schemeClr>
              </a:solidFill>
              <a:latin typeface="微軟正黑體" pitchFamily="34" charset="-120"/>
              <a:ea typeface="微軟正黑體" pitchFamily="34" charset="-120"/>
            </a:rPr>
            <a:t>志願選填策略</a:t>
          </a:r>
          <a:endParaRPr lang="zh-TW" sz="4000" b="1" kern="1200" dirty="0">
            <a:solidFill>
              <a:schemeClr val="accent6">
                <a:lumMod val="75000"/>
              </a:schemeClr>
            </a:solidFill>
            <a:latin typeface="微軟正黑體" pitchFamily="34" charset="-120"/>
            <a:ea typeface="微軟正黑體" pitchFamily="34" charset="-120"/>
          </a:endParaRPr>
        </a:p>
      </dsp:txBody>
      <dsp:txXfrm>
        <a:off x="41521" y="41521"/>
        <a:ext cx="9060958" cy="133459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4066E-B2D9-4E3C-880B-C14F715D108E}">
      <dsp:nvSpPr>
        <dsp:cNvPr id="0" name=""/>
        <dsp:cNvSpPr/>
      </dsp:nvSpPr>
      <dsp:spPr>
        <a:xfrm>
          <a:off x="4464" y="0"/>
          <a:ext cx="9135070" cy="1728192"/>
        </a:xfrm>
        <a:prstGeom prst="roundRect">
          <a:avLst>
            <a:gd name="adj" fmla="val 10000"/>
          </a:avLst>
        </a:prstGeom>
        <a:blipFill rotWithShape="0">
          <a:blip xmlns:r="http://schemas.openxmlformats.org/officeDocument/2006/relationships" r:embed="rId1"/>
          <a:tile tx="0" ty="0" sx="100000" sy="100000" flip="none" algn="tl"/>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627063" lvl="0" indent="0" algn="l" defTabSz="1778000" rtl="0">
            <a:lnSpc>
              <a:spcPct val="90000"/>
            </a:lnSpc>
            <a:spcBef>
              <a:spcPct val="0"/>
            </a:spcBef>
            <a:spcAft>
              <a:spcPct val="35000"/>
            </a:spcAft>
          </a:pPr>
          <a:r>
            <a:rPr lang="zh-TW" sz="4000" b="1" kern="1200" dirty="0">
              <a:solidFill>
                <a:srgbClr val="C00000"/>
              </a:solidFill>
              <a:latin typeface="微軟正黑體" pitchFamily="34" charset="-120"/>
              <a:ea typeface="微軟正黑體" pitchFamily="34" charset="-120"/>
            </a:rPr>
            <a:t>核對內在因素</a:t>
          </a:r>
          <a:r>
            <a:rPr lang="en-US" altLang="zh-TW" sz="4000" b="1" kern="1200" dirty="0">
              <a:solidFill>
                <a:srgbClr val="C00000"/>
              </a:solidFill>
              <a:latin typeface="微軟正黑體" pitchFamily="34" charset="-120"/>
              <a:ea typeface="微軟正黑體" pitchFamily="34" charset="-120"/>
            </a:rPr>
            <a:t>-</a:t>
          </a:r>
          <a:br>
            <a:rPr lang="en-US" altLang="zh-TW" sz="4000" b="1" kern="1200" dirty="0">
              <a:solidFill>
                <a:srgbClr val="C00000"/>
              </a:solidFill>
              <a:latin typeface="微軟正黑體" pitchFamily="34" charset="-120"/>
              <a:ea typeface="微軟正黑體" pitchFamily="34" charset="-120"/>
            </a:rPr>
          </a:br>
          <a:r>
            <a:rPr lang="zh-TW" altLang="en-US" sz="4000" b="1" kern="1200" dirty="0">
              <a:solidFill>
                <a:schemeClr val="accent6">
                  <a:lumMod val="75000"/>
                </a:schemeClr>
              </a:solidFill>
              <a:latin typeface="微軟正黑體" pitchFamily="34" charset="-120"/>
              <a:ea typeface="微軟正黑體" pitchFamily="34" charset="-120"/>
            </a:rPr>
            <a:t>判斷目前生涯決定狀況</a:t>
          </a:r>
          <a:endParaRPr lang="zh-TW" sz="4000" b="1" kern="1200" dirty="0">
            <a:solidFill>
              <a:schemeClr val="accent6">
                <a:lumMod val="75000"/>
              </a:schemeClr>
            </a:solidFill>
            <a:latin typeface="微軟正黑體" pitchFamily="34" charset="-120"/>
            <a:ea typeface="微軟正黑體" pitchFamily="34" charset="-120"/>
          </a:endParaRPr>
        </a:p>
      </dsp:txBody>
      <dsp:txXfrm>
        <a:off x="55081" y="50617"/>
        <a:ext cx="9033836" cy="162695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4066E-B2D9-4E3C-880B-C14F715D108E}">
      <dsp:nvSpPr>
        <dsp:cNvPr id="0" name=""/>
        <dsp:cNvSpPr/>
      </dsp:nvSpPr>
      <dsp:spPr>
        <a:xfrm>
          <a:off x="0" y="0"/>
          <a:ext cx="9135070" cy="1728192"/>
        </a:xfrm>
        <a:prstGeom prst="roundRect">
          <a:avLst>
            <a:gd name="adj" fmla="val 10000"/>
          </a:avLst>
        </a:prstGeom>
        <a:blipFill rotWithShape="0">
          <a:blip xmlns:r="http://schemas.openxmlformats.org/officeDocument/2006/relationships" r:embed="rId1"/>
          <a:tile tx="0" ty="0" sx="100000" sy="100000" flip="none" algn="tl"/>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627063" lvl="0" indent="0" algn="l" defTabSz="1778000" rtl="0">
            <a:lnSpc>
              <a:spcPct val="90000"/>
            </a:lnSpc>
            <a:spcBef>
              <a:spcPct val="0"/>
            </a:spcBef>
            <a:spcAft>
              <a:spcPct val="35000"/>
            </a:spcAft>
          </a:pPr>
          <a:r>
            <a:rPr lang="zh-TW" sz="4000" b="1" kern="1200" dirty="0">
              <a:solidFill>
                <a:srgbClr val="C00000"/>
              </a:solidFill>
              <a:latin typeface="微軟正黑體" pitchFamily="34" charset="-120"/>
              <a:ea typeface="微軟正黑體" pitchFamily="34" charset="-120"/>
            </a:rPr>
            <a:t>核對內在因素</a:t>
          </a:r>
          <a:r>
            <a:rPr lang="en-US" altLang="zh-TW" sz="4000" b="1" kern="1200" dirty="0">
              <a:solidFill>
                <a:srgbClr val="C00000"/>
              </a:solidFill>
              <a:latin typeface="微軟正黑體" pitchFamily="34" charset="-120"/>
              <a:ea typeface="微軟正黑體" pitchFamily="34" charset="-120"/>
            </a:rPr>
            <a:t>-</a:t>
          </a:r>
          <a:br>
            <a:rPr lang="en-US" altLang="zh-TW" sz="4000" b="1" kern="1200" dirty="0">
              <a:solidFill>
                <a:srgbClr val="C00000"/>
              </a:solidFill>
              <a:latin typeface="微軟正黑體" pitchFamily="34" charset="-120"/>
              <a:ea typeface="微軟正黑體" pitchFamily="34" charset="-120"/>
            </a:rPr>
          </a:br>
          <a:r>
            <a:rPr lang="zh-TW" altLang="en-US" sz="4000" b="1" kern="1200" dirty="0">
              <a:solidFill>
                <a:schemeClr val="accent6">
                  <a:lumMod val="75000"/>
                </a:schemeClr>
              </a:solidFill>
              <a:latin typeface="微軟正黑體" pitchFamily="34" charset="-120"/>
              <a:ea typeface="微軟正黑體" pitchFamily="34" charset="-120"/>
            </a:rPr>
            <a:t>學術傾向或技職傾向</a:t>
          </a:r>
          <a:endParaRPr lang="zh-TW" sz="4000" b="1" kern="1200" dirty="0">
            <a:solidFill>
              <a:schemeClr val="accent6">
                <a:lumMod val="75000"/>
              </a:schemeClr>
            </a:solidFill>
            <a:latin typeface="微軟正黑體" pitchFamily="34" charset="-120"/>
            <a:ea typeface="微軟正黑體" pitchFamily="34" charset="-120"/>
          </a:endParaRPr>
        </a:p>
      </dsp:txBody>
      <dsp:txXfrm>
        <a:off x="50617" y="50617"/>
        <a:ext cx="9033836" cy="162695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DEB85-AE8E-4061-BDA3-667A842235D7}">
      <dsp:nvSpPr>
        <dsp:cNvPr id="0" name=""/>
        <dsp:cNvSpPr/>
      </dsp:nvSpPr>
      <dsp:spPr>
        <a:xfrm>
          <a:off x="4434" y="0"/>
          <a:ext cx="9073466" cy="1624578"/>
        </a:xfrm>
        <a:prstGeom prst="roundRect">
          <a:avLst>
            <a:gd name="adj" fmla="val 10000"/>
          </a:avLst>
        </a:prstGeom>
        <a:blipFill rotWithShape="0">
          <a:blip xmlns:r="http://schemas.openxmlformats.org/officeDocument/2006/relationships" r:embed="rId1"/>
          <a:tile tx="0" ty="0" sx="100000" sy="100000" flip="none" algn="tl"/>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627063" lvl="0" indent="0" algn="l" defTabSz="1778000" rtl="0">
            <a:lnSpc>
              <a:spcPct val="90000"/>
            </a:lnSpc>
            <a:spcBef>
              <a:spcPct val="0"/>
            </a:spcBef>
            <a:spcAft>
              <a:spcPct val="35000"/>
            </a:spcAft>
          </a:pPr>
          <a:r>
            <a:rPr lang="zh-TW" sz="4000" b="1" kern="1200" dirty="0">
              <a:solidFill>
                <a:srgbClr val="C00000"/>
              </a:solidFill>
              <a:latin typeface="微軟正黑體" pitchFamily="34" charset="-120"/>
              <a:ea typeface="微軟正黑體" pitchFamily="34" charset="-120"/>
            </a:rPr>
            <a:t>核對內在因素</a:t>
          </a:r>
          <a:r>
            <a:rPr lang="en-US" altLang="zh-TW" sz="4000" b="1" kern="1200" dirty="0">
              <a:solidFill>
                <a:srgbClr val="C00000"/>
              </a:solidFill>
              <a:latin typeface="微軟正黑體" pitchFamily="34" charset="-120"/>
              <a:ea typeface="微軟正黑體" pitchFamily="34" charset="-120"/>
            </a:rPr>
            <a:t>-</a:t>
          </a:r>
          <a:br>
            <a:rPr lang="en-US" altLang="zh-TW" sz="4000" b="1" kern="1200" dirty="0">
              <a:solidFill>
                <a:srgbClr val="C00000"/>
              </a:solidFill>
              <a:latin typeface="微軟正黑體" pitchFamily="34" charset="-120"/>
              <a:ea typeface="微軟正黑體" pitchFamily="34" charset="-120"/>
            </a:rPr>
          </a:br>
          <a:r>
            <a:rPr lang="zh-TW" altLang="en-US" sz="4000" b="1" kern="1200" dirty="0">
              <a:solidFill>
                <a:schemeClr val="accent6">
                  <a:lumMod val="75000"/>
                </a:schemeClr>
              </a:solidFill>
              <a:latin typeface="微軟正黑體" pitchFamily="34" charset="-120"/>
              <a:ea typeface="微軟正黑體" pitchFamily="34" charset="-120"/>
            </a:rPr>
            <a:t>分析自己的志願種類</a:t>
          </a:r>
          <a:endParaRPr lang="zh-TW" sz="4000" b="1" kern="1200" dirty="0">
            <a:solidFill>
              <a:schemeClr val="accent6">
                <a:lumMod val="75000"/>
              </a:schemeClr>
            </a:solidFill>
            <a:latin typeface="微軟正黑體" pitchFamily="34" charset="-120"/>
            <a:ea typeface="微軟正黑體" pitchFamily="34" charset="-120"/>
          </a:endParaRPr>
        </a:p>
      </dsp:txBody>
      <dsp:txXfrm>
        <a:off x="52016" y="47582"/>
        <a:ext cx="8978302" cy="1529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E4280-BAC1-4979-A4F7-47FDE4DCE38D}">
      <dsp:nvSpPr>
        <dsp:cNvPr id="0" name=""/>
        <dsp:cNvSpPr/>
      </dsp:nvSpPr>
      <dsp:spPr>
        <a:xfrm>
          <a:off x="7233" y="682766"/>
          <a:ext cx="2161877" cy="1297126"/>
        </a:xfrm>
        <a:prstGeom prst="roundRect">
          <a:avLst>
            <a:gd name="adj" fmla="val 10000"/>
          </a:avLst>
        </a:prstGeom>
        <a:solidFill>
          <a:schemeClr val="accent5">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列志願清單</a:t>
          </a:r>
        </a:p>
      </dsp:txBody>
      <dsp:txXfrm>
        <a:off x="45225" y="720758"/>
        <a:ext cx="2085893" cy="1221142"/>
      </dsp:txXfrm>
    </dsp:sp>
    <dsp:sp modelId="{8CBFCC1F-56CB-404D-ABF7-6C44DB37193E}">
      <dsp:nvSpPr>
        <dsp:cNvPr id="0" name=""/>
        <dsp:cNvSpPr/>
      </dsp:nvSpPr>
      <dsp:spPr>
        <a:xfrm rot="41528">
          <a:off x="2373082" y="1081747"/>
          <a:ext cx="491467" cy="5361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2373087" y="1188085"/>
        <a:ext cx="344027" cy="321687"/>
      </dsp:txXfrm>
    </dsp:sp>
    <dsp:sp modelId="{1A24C7E3-C832-429F-9C9D-3A241B7EE7D3}">
      <dsp:nvSpPr>
        <dsp:cNvPr id="0" name=""/>
        <dsp:cNvSpPr/>
      </dsp:nvSpPr>
      <dsp:spPr>
        <a:xfrm>
          <a:off x="3096339" y="720084"/>
          <a:ext cx="2161877" cy="1297126"/>
        </a:xfrm>
        <a:prstGeom prst="roundRect">
          <a:avLst>
            <a:gd name="adj" fmla="val 10000"/>
          </a:avLst>
        </a:prstGeom>
        <a:solidFill>
          <a:schemeClr val="accent5">
            <a:hueOff val="-2483469"/>
            <a:satOff val="9953"/>
            <a:lumOff val="2157"/>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考量做決定的因素</a:t>
          </a:r>
        </a:p>
      </dsp:txBody>
      <dsp:txXfrm>
        <a:off x="3134331" y="758076"/>
        <a:ext cx="2085893" cy="1221142"/>
      </dsp:txXfrm>
    </dsp:sp>
    <dsp:sp modelId="{77E336CE-A1E2-4D7C-8F16-7991588009A9}">
      <dsp:nvSpPr>
        <dsp:cNvPr id="0" name=""/>
        <dsp:cNvSpPr/>
      </dsp:nvSpPr>
      <dsp:spPr>
        <a:xfrm rot="21556721">
          <a:off x="5434700" y="1082067"/>
          <a:ext cx="425238" cy="536145"/>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5434705" y="1190099"/>
        <a:ext cx="297667" cy="321687"/>
      </dsp:txXfrm>
    </dsp:sp>
    <dsp:sp modelId="{99465790-BAFD-4E03-9939-12C45E3628D8}">
      <dsp:nvSpPr>
        <dsp:cNvPr id="0" name=""/>
        <dsp:cNvSpPr/>
      </dsp:nvSpPr>
      <dsp:spPr>
        <a:xfrm>
          <a:off x="6060489" y="682766"/>
          <a:ext cx="2161877" cy="1297126"/>
        </a:xfrm>
        <a:prstGeom prst="roundRect">
          <a:avLst>
            <a:gd name="adj" fmla="val 10000"/>
          </a:avLst>
        </a:prstGeom>
        <a:solidFill>
          <a:schemeClr val="accent5">
            <a:hueOff val="-4966938"/>
            <a:satOff val="19906"/>
            <a:lumOff val="4314"/>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altLang="zh-TW" sz="2800" b="1" kern="1200" dirty="0">
            <a:solidFill>
              <a:schemeClr val="tx1"/>
            </a:solidFill>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將志願</a:t>
          </a:r>
          <a:r>
            <a:rPr lang="en-US" altLang="zh-TW" sz="2800" b="1" kern="1200" dirty="0">
              <a:solidFill>
                <a:schemeClr val="tx1"/>
              </a:solidFill>
              <a:latin typeface="微軟正黑體" panose="020B0604030504040204" pitchFamily="34" charset="-120"/>
              <a:ea typeface="微軟正黑體" panose="020B0604030504040204" pitchFamily="34" charset="-120"/>
            </a:rPr>
            <a:t/>
          </a:r>
          <a:br>
            <a:rPr lang="en-US" altLang="zh-TW" sz="2800" b="1" kern="1200" dirty="0">
              <a:solidFill>
                <a:schemeClr val="tx1"/>
              </a:solidFill>
              <a:latin typeface="微軟正黑體" panose="020B0604030504040204" pitchFamily="34" charset="-120"/>
              <a:ea typeface="微軟正黑體" panose="020B0604030504040204" pitchFamily="34" charset="-120"/>
            </a:rPr>
          </a:br>
          <a:r>
            <a:rPr lang="zh-TW" altLang="en-US" sz="2800" b="1" kern="1200" dirty="0">
              <a:solidFill>
                <a:schemeClr val="tx1"/>
              </a:solidFill>
              <a:latin typeface="微軟正黑體" panose="020B0604030504040204" pitchFamily="34" charset="-120"/>
              <a:ea typeface="微軟正黑體" panose="020B0604030504040204" pitchFamily="34" charset="-120"/>
            </a:rPr>
            <a:t>排序</a:t>
          </a:r>
        </a:p>
        <a:p>
          <a:pPr lvl="0" algn="ctr" defTabSz="1244600">
            <a:lnSpc>
              <a:spcPct val="90000"/>
            </a:lnSpc>
            <a:spcBef>
              <a:spcPct val="0"/>
            </a:spcBef>
            <a:spcAft>
              <a:spcPct val="35000"/>
            </a:spcAft>
          </a:pP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6098481" y="720758"/>
        <a:ext cx="2085893" cy="1221142"/>
      </dsp:txXfrm>
    </dsp:sp>
    <dsp:sp modelId="{F66B89F1-57B9-4981-B864-6E395C1EED0D}">
      <dsp:nvSpPr>
        <dsp:cNvPr id="0" name=""/>
        <dsp:cNvSpPr/>
      </dsp:nvSpPr>
      <dsp:spPr>
        <a:xfrm rot="5400000">
          <a:off x="6912269" y="2131223"/>
          <a:ext cx="458317" cy="536145"/>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5400000">
        <a:off x="6980585" y="2170137"/>
        <a:ext cx="321687" cy="320822"/>
      </dsp:txXfrm>
    </dsp:sp>
    <dsp:sp modelId="{7F5C52DC-DB45-4D09-87A1-96B78D8FC6E4}">
      <dsp:nvSpPr>
        <dsp:cNvPr id="0" name=""/>
        <dsp:cNvSpPr/>
      </dsp:nvSpPr>
      <dsp:spPr>
        <a:xfrm>
          <a:off x="6060489" y="2844643"/>
          <a:ext cx="2161877" cy="1297126"/>
        </a:xfrm>
        <a:prstGeom prst="roundRect">
          <a:avLst>
            <a:gd name="adj" fmla="val 10000"/>
          </a:avLst>
        </a:prstGeom>
        <a:solidFill>
          <a:schemeClr val="accent5">
            <a:hueOff val="-7450407"/>
            <a:satOff val="29858"/>
            <a:lumOff val="6471"/>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評估</a:t>
          </a:r>
          <a:r>
            <a:rPr lang="en-US" altLang="zh-TW" sz="2800" b="1" kern="1200" dirty="0">
              <a:solidFill>
                <a:schemeClr val="tx1"/>
              </a:solidFill>
              <a:latin typeface="微軟正黑體" panose="020B0604030504040204" pitchFamily="34" charset="-120"/>
              <a:ea typeface="微軟正黑體" panose="020B0604030504040204" pitchFamily="34" charset="-120"/>
            </a:rPr>
            <a:t/>
          </a:r>
          <a:br>
            <a:rPr lang="en-US" altLang="zh-TW" sz="2800" b="1" kern="1200" dirty="0">
              <a:solidFill>
                <a:schemeClr val="tx1"/>
              </a:solidFill>
              <a:latin typeface="微軟正黑體" panose="020B0604030504040204" pitchFamily="34" charset="-120"/>
              <a:ea typeface="微軟正黑體" panose="020B0604030504040204" pitchFamily="34" charset="-120"/>
            </a:rPr>
          </a:br>
          <a:r>
            <a:rPr lang="zh-TW" altLang="en-US" sz="2800" b="1" kern="1200" dirty="0">
              <a:solidFill>
                <a:schemeClr val="tx1"/>
              </a:solidFill>
              <a:latin typeface="微軟正黑體" panose="020B0604030504040204" pitchFamily="34" charset="-120"/>
              <a:ea typeface="微軟正黑體" panose="020B0604030504040204" pitchFamily="34" charset="-120"/>
            </a:rPr>
            <a:t>真實能力</a:t>
          </a:r>
        </a:p>
      </dsp:txBody>
      <dsp:txXfrm>
        <a:off x="6098481" y="2882635"/>
        <a:ext cx="2085893" cy="1221142"/>
      </dsp:txXfrm>
    </dsp:sp>
    <dsp:sp modelId="{CD532653-8F16-4AE5-8BA7-8DE87342D6F0}">
      <dsp:nvSpPr>
        <dsp:cNvPr id="0" name=""/>
        <dsp:cNvSpPr/>
      </dsp:nvSpPr>
      <dsp:spPr>
        <a:xfrm rot="10800000">
          <a:off x="5411926" y="3225133"/>
          <a:ext cx="458317" cy="536145"/>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10800000">
        <a:off x="5549421" y="3332362"/>
        <a:ext cx="320822" cy="321687"/>
      </dsp:txXfrm>
    </dsp:sp>
    <dsp:sp modelId="{EF935BDF-A0D1-4C92-BE7D-D64FD89283E4}">
      <dsp:nvSpPr>
        <dsp:cNvPr id="0" name=""/>
        <dsp:cNvSpPr/>
      </dsp:nvSpPr>
      <dsp:spPr>
        <a:xfrm>
          <a:off x="3033861" y="2844643"/>
          <a:ext cx="2161877" cy="1297126"/>
        </a:xfrm>
        <a:prstGeom prst="roundRect">
          <a:avLst>
            <a:gd name="adj" fmla="val 10000"/>
          </a:avLst>
        </a:prstGeom>
        <a:solidFill>
          <a:schemeClr val="accent5">
            <a:hueOff val="-9933876"/>
            <a:satOff val="39811"/>
            <a:lumOff val="8628"/>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務實的調整學校</a:t>
          </a:r>
          <a:r>
            <a:rPr lang="en-US" altLang="zh-TW" sz="2800" b="1" kern="1200" dirty="0">
              <a:solidFill>
                <a:schemeClr val="tx1"/>
              </a:solidFill>
              <a:latin typeface="微軟正黑體" panose="020B0604030504040204" pitchFamily="34" charset="-120"/>
              <a:ea typeface="微軟正黑體" panose="020B0604030504040204" pitchFamily="34" charset="-120"/>
            </a:rPr>
            <a:t>/</a:t>
          </a:r>
          <a:r>
            <a:rPr lang="zh-TW" altLang="en-US" sz="2800" b="1" kern="1200" dirty="0">
              <a:solidFill>
                <a:schemeClr val="tx1"/>
              </a:solidFill>
              <a:latin typeface="微軟正黑體" panose="020B0604030504040204" pitchFamily="34" charset="-120"/>
              <a:ea typeface="微軟正黑體" panose="020B0604030504040204" pitchFamily="34" charset="-120"/>
            </a:rPr>
            <a:t>科系</a:t>
          </a:r>
        </a:p>
      </dsp:txBody>
      <dsp:txXfrm>
        <a:off x="3071853" y="2882635"/>
        <a:ext cx="2085893" cy="1221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2BE55-4726-4D03-BE34-325D41182EE7}">
      <dsp:nvSpPr>
        <dsp:cNvPr id="0" name=""/>
        <dsp:cNvSpPr/>
      </dsp:nvSpPr>
      <dsp:spPr>
        <a:xfrm rot="21300000">
          <a:off x="26327" y="1774766"/>
          <a:ext cx="8526641" cy="976429"/>
        </a:xfrm>
        <a:prstGeom prst="mathMinus">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DF54F6-E519-43CE-A207-513E5A3B0283}">
      <dsp:nvSpPr>
        <dsp:cNvPr id="0" name=""/>
        <dsp:cNvSpPr/>
      </dsp:nvSpPr>
      <dsp:spPr>
        <a:xfrm>
          <a:off x="1029515" y="226298"/>
          <a:ext cx="2573788" cy="1810385"/>
        </a:xfrm>
        <a:prstGeom prst="downArrow">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14E57-5A6E-42D8-B933-E3450C278F82}">
      <dsp:nvSpPr>
        <dsp:cNvPr id="0" name=""/>
        <dsp:cNvSpPr/>
      </dsp:nvSpPr>
      <dsp:spPr>
        <a:xfrm>
          <a:off x="4547026" y="0"/>
          <a:ext cx="2745374"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zh-TW" altLang="en-US" sz="4200" kern="1200" dirty="0" smtClean="0">
              <a:solidFill>
                <a:schemeClr val="accent5">
                  <a:lumMod val="75000"/>
                </a:schemeClr>
              </a:solidFill>
              <a:latin typeface="華康兒風體W4(P)" panose="020F0400000000000000" pitchFamily="34" charset="-120"/>
              <a:ea typeface="華康兒風體W4(P)" panose="020F0400000000000000" pitchFamily="34" charset="-120"/>
            </a:rPr>
            <a:t>性向：擅不擅長</a:t>
          </a:r>
          <a:endParaRPr lang="zh-TW" altLang="en-US" sz="4200" kern="1200" dirty="0">
            <a:solidFill>
              <a:schemeClr val="accent5">
                <a:lumMod val="75000"/>
              </a:schemeClr>
            </a:solidFill>
            <a:latin typeface="華康兒風體W4(P)" panose="020F0400000000000000" pitchFamily="34" charset="-120"/>
            <a:ea typeface="華康兒風體W4(P)" panose="020F0400000000000000" pitchFamily="34" charset="-120"/>
          </a:endParaRPr>
        </a:p>
      </dsp:txBody>
      <dsp:txXfrm>
        <a:off x="4547026" y="0"/>
        <a:ext cx="2745374" cy="1900904"/>
      </dsp:txXfrm>
    </dsp:sp>
    <dsp:sp modelId="{936ADBBB-1F9C-4DE9-AA8A-474EA3E6864A}">
      <dsp:nvSpPr>
        <dsp:cNvPr id="0" name=""/>
        <dsp:cNvSpPr/>
      </dsp:nvSpPr>
      <dsp:spPr>
        <a:xfrm>
          <a:off x="4975991" y="2489279"/>
          <a:ext cx="2573788" cy="1810385"/>
        </a:xfrm>
        <a:prstGeom prst="upArrow">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34802-9E14-411D-81A3-EC1208067D21}">
      <dsp:nvSpPr>
        <dsp:cNvPr id="0" name=""/>
        <dsp:cNvSpPr/>
      </dsp:nvSpPr>
      <dsp:spPr>
        <a:xfrm>
          <a:off x="1286894" y="2625058"/>
          <a:ext cx="2745374" cy="190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zh-TW" altLang="en-US" sz="4200" kern="1200" dirty="0" smtClean="0">
              <a:solidFill>
                <a:schemeClr val="accent6">
                  <a:lumMod val="75000"/>
                </a:schemeClr>
              </a:solidFill>
              <a:latin typeface="華康兒風體W4(P)" panose="020F0400000000000000" pitchFamily="34" charset="-120"/>
              <a:ea typeface="華康兒風體W4(P)" panose="020F0400000000000000" pitchFamily="34" charset="-120"/>
            </a:rPr>
            <a:t>興趣：喜不喜歡</a:t>
          </a:r>
          <a:endParaRPr lang="zh-TW" altLang="en-US" sz="4200" kern="1200" dirty="0">
            <a:solidFill>
              <a:schemeClr val="accent6">
                <a:lumMod val="75000"/>
              </a:schemeClr>
            </a:solidFill>
            <a:latin typeface="華康兒風體W4(P)" panose="020F0400000000000000" pitchFamily="34" charset="-120"/>
            <a:ea typeface="華康兒風體W4(P)" panose="020F0400000000000000" pitchFamily="34" charset="-120"/>
          </a:endParaRPr>
        </a:p>
      </dsp:txBody>
      <dsp:txXfrm>
        <a:off x="1286894" y="2625058"/>
        <a:ext cx="2745374" cy="19009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830" cy="493474"/>
          </a:xfrm>
          <a:prstGeom prst="rect">
            <a:avLst/>
          </a:prstGeom>
        </p:spPr>
        <p:txBody>
          <a:bodyPr vert="horz" lIns="90782" tIns="45391" rIns="90782" bIns="45391" rtlCol="0"/>
          <a:lstStyle>
            <a:lvl1pPr algn="l">
              <a:defRPr sz="1200"/>
            </a:lvl1pPr>
          </a:lstStyle>
          <a:p>
            <a:endParaRPr lang="zh-TW" altLang="en-US"/>
          </a:p>
        </p:txBody>
      </p:sp>
      <p:sp>
        <p:nvSpPr>
          <p:cNvPr id="3" name="日期版面配置區 2"/>
          <p:cNvSpPr>
            <a:spLocks noGrp="1"/>
          </p:cNvSpPr>
          <p:nvPr>
            <p:ph type="dt" sz="quarter" idx="1"/>
          </p:nvPr>
        </p:nvSpPr>
        <p:spPr>
          <a:xfrm>
            <a:off x="3815375" y="0"/>
            <a:ext cx="2918830" cy="493474"/>
          </a:xfrm>
          <a:prstGeom prst="rect">
            <a:avLst/>
          </a:prstGeom>
        </p:spPr>
        <p:txBody>
          <a:bodyPr vert="horz" lIns="90782" tIns="45391" rIns="90782" bIns="45391" rtlCol="0"/>
          <a:lstStyle>
            <a:lvl1pPr algn="r">
              <a:defRPr sz="1200"/>
            </a:lvl1pPr>
          </a:lstStyle>
          <a:p>
            <a:endParaRPr lang="zh-TW" altLang="en-US"/>
          </a:p>
        </p:txBody>
      </p:sp>
      <p:sp>
        <p:nvSpPr>
          <p:cNvPr id="4" name="頁尾版面配置區 3"/>
          <p:cNvSpPr>
            <a:spLocks noGrp="1"/>
          </p:cNvSpPr>
          <p:nvPr>
            <p:ph type="ftr" sz="quarter" idx="2"/>
          </p:nvPr>
        </p:nvSpPr>
        <p:spPr>
          <a:xfrm>
            <a:off x="1" y="9374301"/>
            <a:ext cx="2918830" cy="493474"/>
          </a:xfrm>
          <a:prstGeom prst="rect">
            <a:avLst/>
          </a:prstGeom>
        </p:spPr>
        <p:txBody>
          <a:bodyPr vert="horz" lIns="90782" tIns="45391" rIns="90782" bIns="45391"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5375" y="9374301"/>
            <a:ext cx="2918830" cy="493474"/>
          </a:xfrm>
          <a:prstGeom prst="rect">
            <a:avLst/>
          </a:prstGeom>
        </p:spPr>
        <p:txBody>
          <a:bodyPr vert="horz" lIns="90782" tIns="45391" rIns="90782" bIns="45391" rtlCol="0" anchor="b"/>
          <a:lstStyle>
            <a:lvl1pPr algn="r">
              <a:defRPr sz="1200"/>
            </a:lvl1pPr>
          </a:lstStyle>
          <a:p>
            <a:fld id="{44CE445F-A599-4A5C-8E29-A65B0AEE4B8E}" type="slidenum">
              <a:rPr lang="zh-TW" altLang="en-US" smtClean="0"/>
              <a:t>‹#›</a:t>
            </a:fld>
            <a:endParaRPr lang="zh-TW" altLang="en-US"/>
          </a:p>
        </p:txBody>
      </p:sp>
    </p:spTree>
    <p:extLst>
      <p:ext uri="{BB962C8B-B14F-4D97-AF65-F5344CB8AC3E}">
        <p14:creationId xmlns:p14="http://schemas.microsoft.com/office/powerpoint/2010/main" val="76277590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830" cy="493474"/>
          </a:xfrm>
          <a:prstGeom prst="rect">
            <a:avLst/>
          </a:prstGeom>
        </p:spPr>
        <p:txBody>
          <a:bodyPr vert="horz" lIns="90782" tIns="45391" rIns="90782" bIns="45391" rtlCol="0"/>
          <a:lstStyle>
            <a:lvl1pPr algn="l">
              <a:defRPr sz="1200"/>
            </a:lvl1pPr>
          </a:lstStyle>
          <a:p>
            <a:endParaRPr lang="zh-TW" altLang="en-US"/>
          </a:p>
        </p:txBody>
      </p:sp>
      <p:sp>
        <p:nvSpPr>
          <p:cNvPr id="3" name="日期版面配置區 2"/>
          <p:cNvSpPr>
            <a:spLocks noGrp="1"/>
          </p:cNvSpPr>
          <p:nvPr>
            <p:ph type="dt" idx="1"/>
          </p:nvPr>
        </p:nvSpPr>
        <p:spPr>
          <a:xfrm>
            <a:off x="3815375" y="0"/>
            <a:ext cx="2918830" cy="493474"/>
          </a:xfrm>
          <a:prstGeom prst="rect">
            <a:avLst/>
          </a:prstGeom>
        </p:spPr>
        <p:txBody>
          <a:bodyPr vert="horz" lIns="90782" tIns="45391" rIns="90782" bIns="45391" rtlCol="0"/>
          <a:lstStyle>
            <a:lvl1pPr algn="r">
              <a:defRPr sz="1200"/>
            </a:lvl1pPr>
          </a:lstStyle>
          <a:p>
            <a:endParaRPr lang="zh-TW" altLang="en-US"/>
          </a:p>
        </p:txBody>
      </p:sp>
      <p:sp>
        <p:nvSpPr>
          <p:cNvPr id="4" name="投影片圖像版面配置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0782" tIns="45391" rIns="90782" bIns="45391" rtlCol="0" anchor="ctr"/>
          <a:lstStyle/>
          <a:p>
            <a:endParaRPr lang="zh-TW" altLang="en-US"/>
          </a:p>
        </p:txBody>
      </p:sp>
      <p:sp>
        <p:nvSpPr>
          <p:cNvPr id="5" name="備忘稿版面配置區 4"/>
          <p:cNvSpPr>
            <a:spLocks noGrp="1"/>
          </p:cNvSpPr>
          <p:nvPr>
            <p:ph type="body" sz="quarter" idx="3"/>
          </p:nvPr>
        </p:nvSpPr>
        <p:spPr>
          <a:xfrm>
            <a:off x="673577" y="4688007"/>
            <a:ext cx="5388610" cy="4441270"/>
          </a:xfrm>
          <a:prstGeom prst="rect">
            <a:avLst/>
          </a:prstGeom>
        </p:spPr>
        <p:txBody>
          <a:bodyPr vert="horz" lIns="90782" tIns="45391" rIns="90782" bIns="45391"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374301"/>
            <a:ext cx="2918830" cy="493474"/>
          </a:xfrm>
          <a:prstGeom prst="rect">
            <a:avLst/>
          </a:prstGeom>
        </p:spPr>
        <p:txBody>
          <a:bodyPr vert="horz" lIns="90782" tIns="45391" rIns="90782" bIns="4539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375" y="9374301"/>
            <a:ext cx="2918830" cy="493474"/>
          </a:xfrm>
          <a:prstGeom prst="rect">
            <a:avLst/>
          </a:prstGeom>
        </p:spPr>
        <p:txBody>
          <a:bodyPr vert="horz" lIns="90782" tIns="45391" rIns="90782" bIns="45391" rtlCol="0" anchor="b"/>
          <a:lstStyle>
            <a:lvl1pPr algn="r">
              <a:defRPr sz="1200"/>
            </a:lvl1pPr>
          </a:lstStyle>
          <a:p>
            <a:fld id="{CCA85343-A583-4420-94C0-E3A3848D9B46}" type="slidenum">
              <a:rPr lang="zh-TW" altLang="en-US" smtClean="0"/>
              <a:t>‹#›</a:t>
            </a:fld>
            <a:endParaRPr lang="zh-TW" altLang="en-US"/>
          </a:p>
        </p:txBody>
      </p:sp>
    </p:spTree>
    <p:extLst>
      <p:ext uri="{BB962C8B-B14F-4D97-AF65-F5344CB8AC3E}">
        <p14:creationId xmlns:p14="http://schemas.microsoft.com/office/powerpoint/2010/main" val="29077375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141771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18</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18</a:t>
            </a:fld>
            <a:endParaRPr lang="zh-TW" altLang="en-US">
              <a:solidFill>
                <a:prstClr val="black"/>
              </a:solidFill>
            </a:endParaRPr>
          </a:p>
        </p:txBody>
      </p:sp>
    </p:spTree>
    <p:extLst>
      <p:ext uri="{BB962C8B-B14F-4D97-AF65-F5344CB8AC3E}">
        <p14:creationId xmlns:p14="http://schemas.microsoft.com/office/powerpoint/2010/main" val="418870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20</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20</a:t>
            </a:fld>
            <a:endParaRPr lang="zh-TW" altLang="en-US">
              <a:solidFill>
                <a:prstClr val="black"/>
              </a:solidFill>
            </a:endParaRPr>
          </a:p>
        </p:txBody>
      </p:sp>
    </p:spTree>
    <p:extLst>
      <p:ext uri="{BB962C8B-B14F-4D97-AF65-F5344CB8AC3E}">
        <p14:creationId xmlns:p14="http://schemas.microsoft.com/office/powerpoint/2010/main" val="3852597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21</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21</a:t>
            </a:fld>
            <a:endParaRPr lang="zh-TW" altLang="en-US">
              <a:solidFill>
                <a:prstClr val="black"/>
              </a:solidFill>
            </a:endParaRPr>
          </a:p>
        </p:txBody>
      </p:sp>
    </p:spTree>
    <p:extLst>
      <p:ext uri="{BB962C8B-B14F-4D97-AF65-F5344CB8AC3E}">
        <p14:creationId xmlns:p14="http://schemas.microsoft.com/office/powerpoint/2010/main" val="27659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22</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22</a:t>
            </a:fld>
            <a:endParaRPr lang="zh-TW" altLang="en-US">
              <a:solidFill>
                <a:prstClr val="black"/>
              </a:solidFill>
            </a:endParaRPr>
          </a:p>
        </p:txBody>
      </p:sp>
    </p:spTree>
    <p:extLst>
      <p:ext uri="{BB962C8B-B14F-4D97-AF65-F5344CB8AC3E}">
        <p14:creationId xmlns:p14="http://schemas.microsoft.com/office/powerpoint/2010/main" val="387059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23</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3238187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25</a:t>
            </a:fld>
            <a:endParaRPr lang="zh-TW" altLang="en-US"/>
          </a:p>
        </p:txBody>
      </p:sp>
    </p:spTree>
    <p:extLst>
      <p:ext uri="{BB962C8B-B14F-4D97-AF65-F5344CB8AC3E}">
        <p14:creationId xmlns:p14="http://schemas.microsoft.com/office/powerpoint/2010/main" val="3945101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E7AA55E-44B4-4A70-A9D9-253A23F73685}" type="slidenum">
              <a:rPr lang="zh-TW" altLang="en-US" smtClean="0"/>
              <a:pPr/>
              <a:t>30</a:t>
            </a:fld>
            <a:endParaRPr lang="zh-TW" altLang="en-US"/>
          </a:p>
        </p:txBody>
      </p:sp>
    </p:spTree>
    <p:extLst>
      <p:ext uri="{BB962C8B-B14F-4D97-AF65-F5344CB8AC3E}">
        <p14:creationId xmlns:p14="http://schemas.microsoft.com/office/powerpoint/2010/main" val="277661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E7AA55E-44B4-4A70-A9D9-253A23F73685}" type="slidenum">
              <a:rPr lang="zh-TW" altLang="en-US" smtClean="0"/>
              <a:pPr/>
              <a:t>36</a:t>
            </a:fld>
            <a:endParaRPr lang="zh-TW" altLang="en-US"/>
          </a:p>
        </p:txBody>
      </p:sp>
    </p:spTree>
    <p:extLst>
      <p:ext uri="{BB962C8B-B14F-4D97-AF65-F5344CB8AC3E}">
        <p14:creationId xmlns:p14="http://schemas.microsoft.com/office/powerpoint/2010/main" val="2124013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890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208554-8A3C-4C63-B681-6562AAFD9378}" type="slidenum">
              <a:rPr lang="zh-TW" altLang="en-US" smtClean="0"/>
              <a:pPr fontAlgn="base">
                <a:spcBef>
                  <a:spcPct val="0"/>
                </a:spcBef>
                <a:spcAft>
                  <a:spcPct val="0"/>
                </a:spcAft>
                <a:defRPr/>
              </a:pPr>
              <a:t>37</a:t>
            </a:fld>
            <a:endParaRPr lang="en-US" altLang="zh-TW"/>
          </a:p>
        </p:txBody>
      </p:sp>
      <p:sp>
        <p:nvSpPr>
          <p:cNvPr id="2" name="日期版面配置區 1"/>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val="238568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39</a:t>
            </a:fld>
            <a:endParaRPr lang="zh-TW" altLang="en-US"/>
          </a:p>
        </p:txBody>
      </p:sp>
    </p:spTree>
    <p:extLst>
      <p:ext uri="{BB962C8B-B14F-4D97-AF65-F5344CB8AC3E}">
        <p14:creationId xmlns:p14="http://schemas.microsoft.com/office/powerpoint/2010/main" val="317313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A1AB5FC-3BD0-4179-8E81-D85346A6123C}" type="slidenum">
              <a:rPr lang="zh-TW" altLang="en-US" sz="1200"/>
              <a:pPr algn="r" eaLnBrk="1" hangingPunct="1"/>
              <a:t>3</a:t>
            </a:fld>
            <a:endParaRPr lang="en-US" altLang="zh-TW" sz="1200"/>
          </a:p>
        </p:txBody>
      </p:sp>
      <p:sp>
        <p:nvSpPr>
          <p:cNvPr id="156675" name="投影片圖像版面配置區 1"/>
          <p:cNvSpPr>
            <a:spLocks noGrp="1" noRot="1" noChangeAspect="1" noTextEdit="1"/>
          </p:cNvSpPr>
          <p:nvPr>
            <p:ph type="sldImg"/>
          </p:nvPr>
        </p:nvSpPr>
        <p:spPr>
          <a:xfrm>
            <a:off x="900113" y="739775"/>
            <a:ext cx="4935537" cy="3703638"/>
          </a:xfrm>
          <a:ln/>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itchFamily="34" charset="0"/>
              </a:rPr>
              <a:t>1.</a:t>
            </a:r>
            <a:r>
              <a:rPr lang="zh-TW" altLang="en-US" dirty="0">
                <a:latin typeface="Arial" pitchFamily="34" charset="0"/>
              </a:rPr>
              <a:t>聯考入學、多元入學均為以</a:t>
            </a:r>
            <a:r>
              <a:rPr lang="en-US" altLang="zh-TW" dirty="0">
                <a:latin typeface="Arial" pitchFamily="34" charset="0"/>
              </a:rPr>
              <a:t>『</a:t>
            </a:r>
            <a:r>
              <a:rPr lang="zh-TW" altLang="en-US" dirty="0">
                <a:latin typeface="Arial" pitchFamily="34" charset="0"/>
              </a:rPr>
              <a:t>考試</a:t>
            </a:r>
            <a:r>
              <a:rPr lang="en-US" altLang="zh-TW" dirty="0">
                <a:latin typeface="Arial" pitchFamily="34" charset="0"/>
              </a:rPr>
              <a:t>』</a:t>
            </a:r>
            <a:r>
              <a:rPr lang="zh-TW" altLang="en-US" dirty="0">
                <a:latin typeface="Arial" pitchFamily="34" charset="0"/>
              </a:rPr>
              <a:t>為主的入學，形成考試引導教學，獨尊</a:t>
            </a:r>
            <a:r>
              <a:rPr lang="en-US" altLang="zh-TW" dirty="0">
                <a:latin typeface="Arial" pitchFamily="34" charset="0"/>
              </a:rPr>
              <a:t>『</a:t>
            </a:r>
            <a:r>
              <a:rPr lang="zh-TW" altLang="en-US" dirty="0">
                <a:latin typeface="Arial" pitchFamily="34" charset="0"/>
              </a:rPr>
              <a:t>智育</a:t>
            </a:r>
            <a:r>
              <a:rPr lang="en-US" altLang="zh-TW" dirty="0">
                <a:latin typeface="Arial" pitchFamily="34" charset="0"/>
              </a:rPr>
              <a:t>』</a:t>
            </a:r>
            <a:r>
              <a:rPr lang="zh-TW" altLang="en-US" dirty="0">
                <a:latin typeface="Arial" pitchFamily="34" charset="0"/>
              </a:rPr>
              <a:t>發展，導致學生有過度升學壓力；教師被迫以考試引導教學；學校無法正常教學，課程產生主科、副科區分。</a:t>
            </a:r>
            <a:endParaRPr lang="en-US" altLang="zh-TW" dirty="0">
              <a:latin typeface="Arial" pitchFamily="34" charset="0"/>
            </a:endParaRPr>
          </a:p>
          <a:p>
            <a:r>
              <a:rPr lang="en-US" altLang="zh-TW" dirty="0">
                <a:latin typeface="Arial" pitchFamily="34" charset="0"/>
              </a:rPr>
              <a:t>2.</a:t>
            </a:r>
            <a:r>
              <a:rPr lang="zh-TW" altLang="en-US" dirty="0">
                <a:latin typeface="Arial"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itchFamily="34" charset="0"/>
                <a:ea typeface="新細明體" pitchFamily="18" charset="-120"/>
              </a:defRPr>
            </a:lvl1pPr>
            <a:lvl2pPr marL="742950" indent="-285750" defTabSz="911225" eaLnBrk="0" hangingPunct="0">
              <a:defRPr kumimoji="1">
                <a:solidFill>
                  <a:schemeClr val="tx1"/>
                </a:solidFill>
                <a:latin typeface="Arial" pitchFamily="34" charset="0"/>
                <a:ea typeface="新細明體" pitchFamily="18" charset="-120"/>
              </a:defRPr>
            </a:lvl2pPr>
            <a:lvl3pPr marL="1143000" indent="-228600" defTabSz="911225" eaLnBrk="0" hangingPunct="0">
              <a:defRPr kumimoji="1">
                <a:solidFill>
                  <a:schemeClr val="tx1"/>
                </a:solidFill>
                <a:latin typeface="Arial" pitchFamily="34" charset="0"/>
                <a:ea typeface="新細明體" pitchFamily="18" charset="-120"/>
              </a:defRPr>
            </a:lvl3pPr>
            <a:lvl4pPr marL="1600200" indent="-228600" defTabSz="911225" eaLnBrk="0" hangingPunct="0">
              <a:defRPr kumimoji="1">
                <a:solidFill>
                  <a:schemeClr val="tx1"/>
                </a:solidFill>
                <a:latin typeface="Arial" pitchFamily="34" charset="0"/>
                <a:ea typeface="新細明體" pitchFamily="18" charset="-120"/>
              </a:defRPr>
            </a:lvl4pPr>
            <a:lvl5pPr marL="2057400" indent="-228600" defTabSz="911225" eaLnBrk="0" hangingPunct="0">
              <a:defRPr kumimoji="1">
                <a:solidFill>
                  <a:schemeClr val="tx1"/>
                </a:solidFill>
                <a:latin typeface="Arial" pitchFamily="34" charset="0"/>
                <a:ea typeface="新細明體" pitchFamily="18" charset="-120"/>
              </a:defRPr>
            </a:lvl5pPr>
            <a:lvl6pPr marL="25146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21F2F4F-D71A-4768-BA09-B18B49CEB051}" type="slidenum">
              <a:rPr lang="en-US" altLang="zh-TW" sz="1200"/>
              <a:pPr algn="r" eaLnBrk="1" hangingPunct="1"/>
              <a:t>3</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3</a:t>
            </a:fld>
            <a:endParaRPr lang="zh-TW" altLang="en-US"/>
          </a:p>
        </p:txBody>
      </p:sp>
    </p:spTree>
    <p:extLst>
      <p:ext uri="{BB962C8B-B14F-4D97-AF65-F5344CB8AC3E}">
        <p14:creationId xmlns:p14="http://schemas.microsoft.com/office/powerpoint/2010/main" val="4113739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40</a:t>
            </a:fld>
            <a:endParaRPr lang="zh-TW" altLang="en-US"/>
          </a:p>
        </p:txBody>
      </p:sp>
    </p:spTree>
    <p:extLst>
      <p:ext uri="{BB962C8B-B14F-4D97-AF65-F5344CB8AC3E}">
        <p14:creationId xmlns:p14="http://schemas.microsoft.com/office/powerpoint/2010/main" val="3008160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錄取門檻需確認</a:t>
            </a:r>
            <a:endParaRPr lang="en-US" altLang="zh-TW"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41</a:t>
            </a:fld>
            <a:endParaRPr lang="zh-TW" altLang="en-US"/>
          </a:p>
        </p:txBody>
      </p:sp>
    </p:spTree>
    <p:extLst>
      <p:ext uri="{BB962C8B-B14F-4D97-AF65-F5344CB8AC3E}">
        <p14:creationId xmlns:p14="http://schemas.microsoft.com/office/powerpoint/2010/main" val="3371608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42</a:t>
            </a:fld>
            <a:endParaRPr lang="zh-TW" altLang="en-US"/>
          </a:p>
        </p:txBody>
      </p:sp>
    </p:spTree>
    <p:extLst>
      <p:ext uri="{BB962C8B-B14F-4D97-AF65-F5344CB8AC3E}">
        <p14:creationId xmlns:p14="http://schemas.microsoft.com/office/powerpoint/2010/main" val="3474613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43</a:t>
            </a:fld>
            <a:endParaRPr lang="zh-TW" altLang="en-US"/>
          </a:p>
        </p:txBody>
      </p:sp>
    </p:spTree>
    <p:extLst>
      <p:ext uri="{BB962C8B-B14F-4D97-AF65-F5344CB8AC3E}">
        <p14:creationId xmlns:p14="http://schemas.microsoft.com/office/powerpoint/2010/main" val="3411729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44</a:t>
            </a:fld>
            <a:endParaRPr lang="zh-TW" altLang="en-US"/>
          </a:p>
        </p:txBody>
      </p:sp>
    </p:spTree>
    <p:extLst>
      <p:ext uri="{BB962C8B-B14F-4D97-AF65-F5344CB8AC3E}">
        <p14:creationId xmlns:p14="http://schemas.microsoft.com/office/powerpoint/2010/main" val="3781549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45</a:t>
            </a:fld>
            <a:endParaRPr lang="zh-TW" altLang="en-US"/>
          </a:p>
        </p:txBody>
      </p:sp>
    </p:spTree>
    <p:extLst>
      <p:ext uri="{BB962C8B-B14F-4D97-AF65-F5344CB8AC3E}">
        <p14:creationId xmlns:p14="http://schemas.microsoft.com/office/powerpoint/2010/main" val="253387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46</a:t>
            </a:fld>
            <a:endParaRPr lang="zh-TW" altLang="en-US"/>
          </a:p>
        </p:txBody>
      </p:sp>
    </p:spTree>
    <p:extLst>
      <p:ext uri="{BB962C8B-B14F-4D97-AF65-F5344CB8AC3E}">
        <p14:creationId xmlns:p14="http://schemas.microsoft.com/office/powerpoint/2010/main" val="312912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47</a:t>
            </a:fld>
            <a:endParaRPr lang="zh-TW" altLang="en-US"/>
          </a:p>
        </p:txBody>
      </p:sp>
    </p:spTree>
    <p:extLst>
      <p:ext uri="{BB962C8B-B14F-4D97-AF65-F5344CB8AC3E}">
        <p14:creationId xmlns:p14="http://schemas.microsoft.com/office/powerpoint/2010/main" val="3114511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48</a:t>
            </a:fld>
            <a:endParaRPr lang="zh-TW" altLang="en-US"/>
          </a:p>
        </p:txBody>
      </p:sp>
    </p:spTree>
    <p:extLst>
      <p:ext uri="{BB962C8B-B14F-4D97-AF65-F5344CB8AC3E}">
        <p14:creationId xmlns:p14="http://schemas.microsoft.com/office/powerpoint/2010/main" val="844535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49</a:t>
            </a:fld>
            <a:endParaRPr lang="zh-TW" altLang="en-US"/>
          </a:p>
        </p:txBody>
      </p:sp>
    </p:spTree>
    <p:extLst>
      <p:ext uri="{BB962C8B-B14F-4D97-AF65-F5344CB8AC3E}">
        <p14:creationId xmlns:p14="http://schemas.microsoft.com/office/powerpoint/2010/main" val="166262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85813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50</a:t>
            </a:fld>
            <a:endParaRPr lang="zh-TW" altLang="en-US"/>
          </a:p>
        </p:txBody>
      </p:sp>
    </p:spTree>
    <p:extLst>
      <p:ext uri="{BB962C8B-B14F-4D97-AF65-F5344CB8AC3E}">
        <p14:creationId xmlns:p14="http://schemas.microsoft.com/office/powerpoint/2010/main" val="2278990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51</a:t>
            </a:fld>
            <a:endParaRPr lang="zh-TW" altLang="en-US"/>
          </a:p>
        </p:txBody>
      </p:sp>
    </p:spTree>
    <p:extLst>
      <p:ext uri="{BB962C8B-B14F-4D97-AF65-F5344CB8AC3E}">
        <p14:creationId xmlns:p14="http://schemas.microsoft.com/office/powerpoint/2010/main" val="1489918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52</a:t>
            </a:fld>
            <a:endParaRPr lang="zh-TW" altLang="en-US"/>
          </a:p>
        </p:txBody>
      </p:sp>
    </p:spTree>
    <p:extLst>
      <p:ext uri="{BB962C8B-B14F-4D97-AF65-F5344CB8AC3E}">
        <p14:creationId xmlns:p14="http://schemas.microsoft.com/office/powerpoint/2010/main" val="2349730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53</a:t>
            </a:fld>
            <a:endParaRPr lang="zh-TW" altLang="en-US"/>
          </a:p>
        </p:txBody>
      </p:sp>
    </p:spTree>
    <p:extLst>
      <p:ext uri="{BB962C8B-B14F-4D97-AF65-F5344CB8AC3E}">
        <p14:creationId xmlns:p14="http://schemas.microsoft.com/office/powerpoint/2010/main" val="1845488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54</a:t>
            </a:fld>
            <a:endParaRPr lang="zh-TW" altLang="en-US"/>
          </a:p>
        </p:txBody>
      </p:sp>
    </p:spTree>
    <p:extLst>
      <p:ext uri="{BB962C8B-B14F-4D97-AF65-F5344CB8AC3E}">
        <p14:creationId xmlns:p14="http://schemas.microsoft.com/office/powerpoint/2010/main" val="107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56</a:t>
            </a:fld>
            <a:endParaRPr lang="zh-TW" altLang="en-US"/>
          </a:p>
        </p:txBody>
      </p:sp>
    </p:spTree>
    <p:extLst>
      <p:ext uri="{BB962C8B-B14F-4D97-AF65-F5344CB8AC3E}">
        <p14:creationId xmlns:p14="http://schemas.microsoft.com/office/powerpoint/2010/main" val="3363207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ok</a:t>
            </a:r>
            <a:endParaRPr lang="zh-TW" altLang="en-US"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57</a:t>
            </a:fld>
            <a:endParaRPr lang="zh-TW" altLang="en-US"/>
          </a:p>
        </p:txBody>
      </p:sp>
    </p:spTree>
    <p:extLst>
      <p:ext uri="{BB962C8B-B14F-4D97-AF65-F5344CB8AC3E}">
        <p14:creationId xmlns:p14="http://schemas.microsoft.com/office/powerpoint/2010/main" val="2621922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58</a:t>
            </a:fld>
            <a:endParaRPr lang="zh-TW" altLang="en-US"/>
          </a:p>
        </p:txBody>
      </p:sp>
    </p:spTree>
    <p:extLst>
      <p:ext uri="{BB962C8B-B14F-4D97-AF65-F5344CB8AC3E}">
        <p14:creationId xmlns:p14="http://schemas.microsoft.com/office/powerpoint/2010/main" val="2904587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59</a:t>
            </a:fld>
            <a:endParaRPr lang="zh-TW" altLang="en-US"/>
          </a:p>
        </p:txBody>
      </p:sp>
    </p:spTree>
    <p:extLst>
      <p:ext uri="{BB962C8B-B14F-4D97-AF65-F5344CB8AC3E}">
        <p14:creationId xmlns:p14="http://schemas.microsoft.com/office/powerpoint/2010/main" val="2004691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60</a:t>
            </a:fld>
            <a:endParaRPr lang="zh-TW" altLang="en-US"/>
          </a:p>
        </p:txBody>
      </p:sp>
    </p:spTree>
    <p:extLst>
      <p:ext uri="{BB962C8B-B14F-4D97-AF65-F5344CB8AC3E}">
        <p14:creationId xmlns:p14="http://schemas.microsoft.com/office/powerpoint/2010/main" val="404519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2426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4BCF4C-AE2D-4B1F-BC23-65509292D8A3}" type="slidenum">
              <a:rPr lang="zh-TW" altLang="en-US" smtClean="0"/>
              <a:pPr fontAlgn="base">
                <a:spcBef>
                  <a:spcPct val="0"/>
                </a:spcBef>
                <a:spcAft>
                  <a:spcPct val="0"/>
                </a:spcAft>
                <a:defRPr/>
              </a:pPr>
              <a:t>6</a:t>
            </a:fld>
            <a:endParaRPr lang="en-US" altLang="zh-TW"/>
          </a:p>
        </p:txBody>
      </p:sp>
      <p:sp>
        <p:nvSpPr>
          <p:cNvPr id="2" name="日期版面配置區 1"/>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val="1689877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61</a:t>
            </a:fld>
            <a:endParaRPr lang="zh-TW" altLang="en-US"/>
          </a:p>
        </p:txBody>
      </p:sp>
    </p:spTree>
    <p:extLst>
      <p:ext uri="{BB962C8B-B14F-4D97-AF65-F5344CB8AC3E}">
        <p14:creationId xmlns:p14="http://schemas.microsoft.com/office/powerpoint/2010/main" val="2986654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bwMode="auto">
          <a:xfrm>
            <a:off x="904875" y="739775"/>
            <a:ext cx="49339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Rectangle 3"/>
          <p:cNvSpPr>
            <a:spLocks noGrp="1" noChangeArrowheads="1"/>
          </p:cNvSpPr>
          <p:nvPr>
            <p:ph type="body" idx="1"/>
          </p:nvPr>
        </p:nvSpPr>
        <p:spPr bwMode="auto">
          <a:xfrm>
            <a:off x="671689" y="4688561"/>
            <a:ext cx="5392386" cy="44407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04" tIns="45302" rIns="90604" bIns="45302" numCol="1" anchor="t" anchorCtr="0" compatLnSpc="1">
            <a:prstTxWarp prst="textNoShape">
              <a:avLst/>
            </a:prstTxWarp>
          </a:bodyPr>
          <a:lstStyle/>
          <a:p>
            <a:pPr eaLnBrk="1" hangingPunct="1">
              <a:spcBef>
                <a:spcPct val="0"/>
              </a:spcBef>
            </a:pPr>
            <a:endParaRPr lang="zh-TW" altLang="en-US"/>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62</a:t>
            </a:fld>
            <a:endParaRPr lang="zh-TW" altLang="en-US"/>
          </a:p>
        </p:txBody>
      </p:sp>
    </p:spTree>
    <p:extLst>
      <p:ext uri="{BB962C8B-B14F-4D97-AF65-F5344CB8AC3E}">
        <p14:creationId xmlns:p14="http://schemas.microsoft.com/office/powerpoint/2010/main" val="2902729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Shape 624"/>
          <p:cNvSpPr>
            <a:spLocks noGrp="1" noRot="1" noChangeAspect="1" noTextEdit="1"/>
          </p:cNvSpPr>
          <p:nvPr>
            <p:ph type="sldImg" idx="2"/>
          </p:nvPr>
        </p:nvSpPr>
        <p:spPr bwMode="auto">
          <a:xfrm>
            <a:off x="901700" y="741363"/>
            <a:ext cx="4933950" cy="37004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0531" name="Shape 625"/>
          <p:cNvSpPr>
            <a:spLocks noGrp="1"/>
          </p:cNvSpPr>
          <p:nvPr>
            <p:ph type="body" idx="1"/>
          </p:nvPr>
        </p:nvSpPr>
        <p:spPr bwMode="auto">
          <a:xfrm>
            <a:off x="670906" y="4686472"/>
            <a:ext cx="5393951" cy="44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52" tIns="45427" rIns="90852" bIns="45427" numCol="1" anchor="t" anchorCtr="0" compatLnSpc="1">
            <a:prstTxWarp prst="textNoShape">
              <a:avLst/>
            </a:prstTxWarp>
          </a:bodyPr>
          <a:lstStyle/>
          <a:p>
            <a:pPr eaLnBrk="1" hangingPunct="1">
              <a:spcBef>
                <a:spcPct val="0"/>
              </a:spcBef>
            </a:pPr>
            <a:endParaRPr lang="zh-TW" altLang="zh-TW"/>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67</a:t>
            </a:fld>
            <a:endParaRPr lang="zh-TW" altLang="en-US"/>
          </a:p>
        </p:txBody>
      </p:sp>
    </p:spTree>
    <p:extLst>
      <p:ext uri="{BB962C8B-B14F-4D97-AF65-F5344CB8AC3E}">
        <p14:creationId xmlns:p14="http://schemas.microsoft.com/office/powerpoint/2010/main" val="3410711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2" y="9374516"/>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pPr algn="r" eaLnBrk="1" hangingPunct="1"/>
              <a:t>68</a:t>
            </a:fld>
            <a:endParaRPr lang="en-US" altLang="zh-TW" sz="1200"/>
          </a:p>
        </p:txBody>
      </p:sp>
    </p:spTree>
    <p:extLst>
      <p:ext uri="{BB962C8B-B14F-4D97-AF65-F5344CB8AC3E}">
        <p14:creationId xmlns:p14="http://schemas.microsoft.com/office/powerpoint/2010/main" val="3753528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69</a:t>
            </a:fld>
            <a:endParaRPr lang="zh-TW" altLang="en-US"/>
          </a:p>
        </p:txBody>
      </p:sp>
    </p:spTree>
    <p:extLst>
      <p:ext uri="{BB962C8B-B14F-4D97-AF65-F5344CB8AC3E}">
        <p14:creationId xmlns:p14="http://schemas.microsoft.com/office/powerpoint/2010/main" val="2016357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a:ln/>
        </p:spPr>
      </p:sp>
      <p:sp>
        <p:nvSpPr>
          <p:cNvPr id="10752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https://udn.com/news/story/6928/4350865</a:t>
            </a:r>
          </a:p>
          <a:p>
            <a:r>
              <a:rPr lang="en-US" altLang="zh-TW" dirty="0"/>
              <a:t>https://www.gvm.com.tw/article/71064</a:t>
            </a:r>
            <a:endParaRPr lang="zh-TW" altLang="en-US" dirty="0"/>
          </a:p>
        </p:txBody>
      </p:sp>
      <p:sp>
        <p:nvSpPr>
          <p:cNvPr id="2" name="投影片編號版面配置區 1"/>
          <p:cNvSpPr>
            <a:spLocks noGrp="1"/>
          </p:cNvSpPr>
          <p:nvPr>
            <p:ph type="sldNum" sz="quarter" idx="10"/>
          </p:nvPr>
        </p:nvSpPr>
        <p:spPr/>
        <p:txBody>
          <a:bodyPr/>
          <a:lstStyle/>
          <a:p>
            <a:pPr>
              <a:defRPr/>
            </a:pPr>
            <a:fld id="{C8832C17-C546-418E-B823-AD0D56BE8FFF}" type="slidenum">
              <a:rPr lang="zh-TW" altLang="en-US" smtClean="0"/>
              <a:pPr>
                <a:defRPr/>
              </a:pPr>
              <a:t>76</a:t>
            </a:fld>
            <a:endParaRPr lang="en-US" altLang="zh-TW"/>
          </a:p>
        </p:txBody>
      </p:sp>
      <p:sp>
        <p:nvSpPr>
          <p:cNvPr id="3" name="日期版面配置區 2"/>
          <p:cNvSpPr>
            <a:spLocks noGrp="1"/>
          </p:cNvSpPr>
          <p:nvPr>
            <p:ph type="dt" idx="11"/>
          </p:nvPr>
        </p:nvSpPr>
        <p:spPr/>
        <p:txBody>
          <a:bodyPr/>
          <a:lstStyle/>
          <a:p>
            <a:pPr>
              <a:defRPr/>
            </a:pPr>
            <a:endParaRPr lang="en-US" altLang="zh-TW"/>
          </a:p>
        </p:txBody>
      </p:sp>
    </p:spTree>
    <p:extLst>
      <p:ext uri="{BB962C8B-B14F-4D97-AF65-F5344CB8AC3E}">
        <p14:creationId xmlns:p14="http://schemas.microsoft.com/office/powerpoint/2010/main" val="2227487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ok</a:t>
            </a:r>
            <a:endParaRPr kumimoji="1"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77</a:t>
            </a:fld>
            <a:endParaRPr lang="zh-TW" altLang="en-US"/>
          </a:p>
        </p:txBody>
      </p:sp>
    </p:spTree>
    <p:extLst>
      <p:ext uri="{BB962C8B-B14F-4D97-AF65-F5344CB8AC3E}">
        <p14:creationId xmlns:p14="http://schemas.microsoft.com/office/powerpoint/2010/main" val="198151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分析內容參照心測中心說明修改</a:t>
            </a:r>
            <a:endParaRPr lang="en-US" altLang="zh-TW"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8</a:t>
            </a:fld>
            <a:endParaRPr lang="zh-TW" altLang="en-US"/>
          </a:p>
        </p:txBody>
      </p:sp>
    </p:spTree>
    <p:extLst>
      <p:ext uri="{BB962C8B-B14F-4D97-AF65-F5344CB8AC3E}">
        <p14:creationId xmlns:p14="http://schemas.microsoft.com/office/powerpoint/2010/main" val="405690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增加懷孕學生申請特殊試場應考服務</a:t>
            </a:r>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a:t>
            </a:fld>
            <a:endParaRPr lang="zh-TW" altLang="en-US"/>
          </a:p>
        </p:txBody>
      </p:sp>
    </p:spTree>
    <p:extLst>
      <p:ext uri="{BB962C8B-B14F-4D97-AF65-F5344CB8AC3E}">
        <p14:creationId xmlns:p14="http://schemas.microsoft.com/office/powerpoint/2010/main" val="187395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399904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加入完全免試入學</a:t>
            </a:r>
            <a:r>
              <a:rPr lang="en-US" altLang="zh-TW" dirty="0"/>
              <a:t>,</a:t>
            </a:r>
            <a:r>
              <a:rPr lang="zh-TW" altLang="en-US" dirty="0"/>
              <a:t>並註明本區無辦理特色招生考試分發</a:t>
            </a:r>
            <a:endParaRPr lang="en-US" altLang="zh-TW"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15</a:t>
            </a:fld>
            <a:endParaRPr lang="zh-TW" altLang="en-US"/>
          </a:p>
        </p:txBody>
      </p:sp>
    </p:spTree>
    <p:extLst>
      <p:ext uri="{BB962C8B-B14F-4D97-AF65-F5344CB8AC3E}">
        <p14:creationId xmlns:p14="http://schemas.microsoft.com/office/powerpoint/2010/main" val="409173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16</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16</a:t>
            </a:fld>
            <a:endParaRPr lang="zh-TW" altLang="en-US">
              <a:solidFill>
                <a:prstClr val="black"/>
              </a:solidFill>
            </a:endParaRPr>
          </a:p>
        </p:txBody>
      </p:sp>
    </p:spTree>
    <p:extLst>
      <p:ext uri="{BB962C8B-B14F-4D97-AF65-F5344CB8AC3E}">
        <p14:creationId xmlns:p14="http://schemas.microsoft.com/office/powerpoint/2010/main" val="418870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365845-9E9F-411E-AE11-10B221FE0709}"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14D7A16-8D9F-4607-8A2C-35A3D30702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96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47C5F92-24E5-4A23-99C5-62229A391F69}"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7120351-023D-4D08-9E57-9603BECEC62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0427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E3DF6F2-9C3C-478D-918B-EC8EA99F69A6}"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2440455-C142-4E01-B818-6F31F8CEC6E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6407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356350"/>
            <a:ext cx="2133600" cy="365125"/>
          </a:xfrm>
        </p:spPr>
        <p:txBody>
          <a:bodyPr/>
          <a:lstStyle>
            <a:lvl1pPr>
              <a:defRPr smtClean="0"/>
            </a:lvl1pPr>
          </a:lstStyle>
          <a:p>
            <a:pPr>
              <a:defRPr/>
            </a:pPr>
            <a:fld id="{FBC00525-AC9A-4407-B5F0-75C5575C36E9}"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a:xfrm>
            <a:off x="3124200" y="6356350"/>
            <a:ext cx="2895600" cy="365125"/>
          </a:xfrm>
        </p:spPr>
        <p:txBody>
          <a:bodyPr/>
          <a:lstStyle>
            <a:lvl1pPr>
              <a:defRPr/>
            </a:lvl1p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a:xfrm>
            <a:off x="6553200" y="6356350"/>
            <a:ext cx="2133600" cy="365125"/>
          </a:xfrm>
        </p:spPr>
        <p:txBody>
          <a:bodyPr/>
          <a:lstStyle>
            <a:lvl1pPr>
              <a:defRPr smtClean="0"/>
            </a:lvl1pPr>
          </a:lstStyle>
          <a:p>
            <a:pPr>
              <a:defRPr/>
            </a:pPr>
            <a:fld id="{C01ECEE5-CADA-4B3E-AA2B-1EB093FA6C3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2704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879368"/>
            <a:ext cx="8229600" cy="4525963"/>
          </a:xfrm>
        </p:spPr>
        <p:txBody>
          <a:bodyPr/>
          <a:lstStyle>
            <a:lvl1pPr>
              <a:defRPr/>
            </a:lvl1pPr>
          </a:lstStyle>
          <a:p>
            <a:pPr lvl="0"/>
            <a:r>
              <a:rPr lang="zh-TW" altLang="en-US"/>
              <a:t>按一下以編輯母片文字樣式</a:t>
            </a:r>
          </a:p>
        </p:txBody>
      </p:sp>
      <p:sp>
        <p:nvSpPr>
          <p:cNvPr id="7" name="Title 1"/>
          <p:cNvSpPr>
            <a:spLocks noGrp="1"/>
          </p:cNvSpPr>
          <p:nvPr>
            <p:ph type="title"/>
          </p:nvPr>
        </p:nvSpPr>
        <p:spPr>
          <a:xfrm>
            <a:off x="457200" y="553805"/>
            <a:ext cx="8229600" cy="1143000"/>
          </a:xfrm>
        </p:spPr>
        <p:txBody>
          <a:bodyPr/>
          <a:lstStyle>
            <a:lvl1pPr>
              <a:defRPr>
                <a:solidFill>
                  <a:schemeClr val="tx2"/>
                </a:solidFill>
              </a:defRPr>
            </a:lvl1pPr>
          </a:lstStyle>
          <a:p>
            <a:r>
              <a:rPr lang="zh-TW" altLang="en-US"/>
              <a:t>按一下以編輯母片標題樣式</a:t>
            </a:r>
            <a:endParaRPr lang="fr-CA" dirty="0"/>
          </a:p>
        </p:txBody>
      </p:sp>
    </p:spTree>
    <p:extLst>
      <p:ext uri="{BB962C8B-B14F-4D97-AF65-F5344CB8AC3E}">
        <p14:creationId xmlns:p14="http://schemas.microsoft.com/office/powerpoint/2010/main" val="166150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714375"/>
            <a:ext cx="8153400" cy="5610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77"/>
          <p:cNvSpPr>
            <a:spLocks noGrp="1" noChangeArrowheads="1"/>
          </p:cNvSpPr>
          <p:nvPr>
            <p:ph type="sldNum" sz="quarter" idx="10"/>
          </p:nvPr>
        </p:nvSpPr>
        <p:spPr/>
        <p:txBody>
          <a:bodyPr/>
          <a:lstStyle>
            <a:lvl1pPr>
              <a:defRPr/>
            </a:lvl1pPr>
          </a:lstStyle>
          <a:p>
            <a:pPr>
              <a:defRPr/>
            </a:pPr>
            <a:fld id="{731E8EA0-7927-4149-8AAE-E8E80BF4AD48}"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69293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3"/>
          </a:xfrm>
        </p:spPr>
        <p:txBody>
          <a:bodyPr>
            <a:normAutofit/>
          </a:bodyPr>
          <a:lstStyle/>
          <a:p>
            <a:pPr lvl="0"/>
            <a:endParaRPr lang="zh-TW" altLang="en-US" noProof="0"/>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pPr>
              <a:defRPr/>
            </a:pPr>
            <a:fld id="{05B9377F-8F73-4BC2-8118-B2D7F2BA9BFB}" type="datetime1">
              <a:rPr lang="zh-TW" altLang="en-US" smtClean="0"/>
              <a:t>2021/3/16</a:t>
            </a:fld>
            <a:endParaRPr lang="en-US" altLang="zh-TW"/>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pPr>
              <a:defRPr/>
            </a:pPr>
            <a:fld id="{E19D8310-4614-4CC3-A6D0-2D2AC9741477}" type="slidenum">
              <a:rPr lang="en-US" altLang="zh-TW"/>
              <a:pPr>
                <a:defRPr/>
              </a:pPr>
              <a:t>‹#›</a:t>
            </a:fld>
            <a:endParaRPr lang="en-US" altLang="zh-TW"/>
          </a:p>
        </p:txBody>
      </p:sp>
    </p:spTree>
    <p:extLst>
      <p:ext uri="{BB962C8B-B14F-4D97-AF65-F5344CB8AC3E}">
        <p14:creationId xmlns:p14="http://schemas.microsoft.com/office/powerpoint/2010/main" val="229959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6237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1112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79368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3128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060A4F14-5941-47E6-A395-BBEEFB08AAE6}"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0E7D0FD-EE13-44ED-ACB2-D7993CD4191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76212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5981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18477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05872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45243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72286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340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32020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5152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99728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163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3D55202-D3BF-49FD-A885-01DED76A355E}"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4024379-499E-448B-AEE5-776A8FDC1EB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78006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47407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0322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25935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251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8453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10374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90028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95983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06432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8537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2B3895BF-B338-451A-A53E-EBBDDFFF7405}"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B768B969-5AA1-4637-B090-4E9CD0C043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2416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377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6553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60064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26518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23917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94847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47004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87905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7055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A5380E9-A3E0-4C8A-B451-6D0C58552A42}"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E62865D2-FA59-4DBA-973F-A2E9CBF2DE6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104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BB634041-7AB9-4AF5-918D-5FC3555AE76E}"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5AC055F6-56DF-49B0-AF81-E2291C04F18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740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E99D04B-36A4-4D8F-B444-38F177204377}"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4C41AD94-AEC2-4269-8437-AE8ADE699CC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6216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8620202-631C-4261-91CE-8CA36220C849}"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DC3522D-00B2-4773-BC80-1249D350494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7113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B07122F-A743-4212-95C9-9B5279B2FA26}"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D863E64F-F64A-4411-88F3-1D9F5A6D06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86593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BC5439F3-53D7-4852-87DB-E2B56BE0DAE5}" type="datetime1">
              <a:rPr lang="zh-TW" altLang="en-US" smtClean="0">
                <a:solidFill>
                  <a:prstClr val="black">
                    <a:tint val="75000"/>
                  </a:prstClr>
                </a:solidFill>
              </a:rPr>
              <a:t>2021/3/16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337B06C7-1CBF-4E74-9E35-D3F4AE7B4611}" type="slidenum">
              <a:rPr lang="zh-TW" altLang="en-US">
                <a:solidFill>
                  <a:prstClr val="black">
                    <a:tint val="75000"/>
                  </a:prstClr>
                </a:solidFill>
              </a:rPr>
              <a:pPr>
                <a:defRPr/>
              </a:pPr>
              <a:t>‹#›</a:t>
            </a:fld>
            <a:endParaRPr lang="zh-TW" altLang="en-US">
              <a:solidFill>
                <a:prstClr val="black">
                  <a:tint val="75000"/>
                </a:prstClr>
              </a:solidFill>
            </a:endParaRPr>
          </a:p>
        </p:txBody>
      </p:sp>
      <p:pic>
        <p:nvPicPr>
          <p:cNvPr id="1031" name="圖片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99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 id="2147483695"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1358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816678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BE6D4-4319-4EAB-BF5F-71285996984C}" type="datetimeFigureOut">
              <a:rPr lang="zh-TW" altLang="en-US" smtClean="0">
                <a:solidFill>
                  <a:prstClr val="black">
                    <a:tint val="75000"/>
                  </a:prstClr>
                </a:solidFill>
              </a:rPr>
              <a:pPr/>
              <a:t>2021/3/16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E8E05-D827-4755-B325-3E495BF9B21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946420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32.xml"/><Relationship Id="rId7" Type="http://schemas.openxmlformats.org/officeDocument/2006/relationships/slide" Target="slide45.xml"/><Relationship Id="rId12"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slide" Target="slide41.xml"/><Relationship Id="rId11" Type="http://schemas.openxmlformats.org/officeDocument/2006/relationships/slide" Target="slide46.xml"/><Relationship Id="rId5" Type="http://schemas.openxmlformats.org/officeDocument/2006/relationships/slide" Target="slide39.xml"/><Relationship Id="rId10" Type="http://schemas.openxmlformats.org/officeDocument/2006/relationships/slide" Target="slide49.xml"/><Relationship Id="rId4" Type="http://schemas.openxmlformats.org/officeDocument/2006/relationships/slide" Target="slide25.xml"/><Relationship Id="rId9" Type="http://schemas.openxmlformats.org/officeDocument/2006/relationships/slide" Target="slide48.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slide" Target="slide17.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0.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image" Target="../media/image1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1.xml"/><Relationship Id="rId16" Type="http://schemas.openxmlformats.org/officeDocument/2006/relationships/diagramColors" Target="../diagrams/colors10.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image" Target="../media/image14.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12.xml"/><Relationship Id="rId16" Type="http://schemas.openxmlformats.org/officeDocument/2006/relationships/diagramColors" Target="../diagrams/colors13.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image" Target="../media/image15.png"/><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18" Type="http://schemas.openxmlformats.org/officeDocument/2006/relationships/image" Target="../media/image14.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notesSlide" Target="../notesSlides/notesSlide13.xml"/><Relationship Id="rId16" Type="http://schemas.openxmlformats.org/officeDocument/2006/relationships/diagramColors" Target="../diagrams/colors16.xml"/><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19" Type="http://schemas.openxmlformats.org/officeDocument/2006/relationships/image" Target="../media/image16.png"/><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18" Type="http://schemas.openxmlformats.org/officeDocument/2006/relationships/image" Target="../media/image14.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 Type="http://schemas.openxmlformats.org/officeDocument/2006/relationships/notesSlide" Target="../notesSlides/notesSlide14.xml"/><Relationship Id="rId16" Type="http://schemas.openxmlformats.org/officeDocument/2006/relationships/diagramColors" Target="../diagrams/colors19.xml"/><Relationship Id="rId1" Type="http://schemas.openxmlformats.org/officeDocument/2006/relationships/slideLayout" Target="../slideLayouts/slideLayout7.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7.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6.wmf"/></Relationships>
</file>

<file path=ppt/slides/_rels/slide4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5.wmf"/><Relationship Id="rId4" Type="http://schemas.openxmlformats.org/officeDocument/2006/relationships/image" Target="../media/image26.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15.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diagramData" Target="../diagrams/data31.xml"/><Relationship Id="rId18" Type="http://schemas.openxmlformats.org/officeDocument/2006/relationships/image" Target="../media/image33.png"/><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17" Type="http://schemas.microsoft.com/office/2007/relationships/diagramDrawing" Target="../diagrams/drawing31.xml"/><Relationship Id="rId2" Type="http://schemas.openxmlformats.org/officeDocument/2006/relationships/notesSlide" Target="../notesSlides/notesSlide43.xml"/><Relationship Id="rId16" Type="http://schemas.openxmlformats.org/officeDocument/2006/relationships/diagramColors" Target="../diagrams/colors31.xml"/><Relationship Id="rId1" Type="http://schemas.openxmlformats.org/officeDocument/2006/relationships/slideLayout" Target="../slideLayouts/slideLayout7.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5" Type="http://schemas.openxmlformats.org/officeDocument/2006/relationships/diagramQuickStyle" Target="../diagrams/quickStyle31.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 Id="rId14" Type="http://schemas.openxmlformats.org/officeDocument/2006/relationships/diagramLayout" Target="../diagrams/layout31.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35.xml"/><Relationship Id="rId3" Type="http://schemas.openxmlformats.org/officeDocument/2006/relationships/diagramLayout" Target="../diagrams/layout34.xml"/><Relationship Id="rId7" Type="http://schemas.openxmlformats.org/officeDocument/2006/relationships/diagramData" Target="../diagrams/data35.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11" Type="http://schemas.microsoft.com/office/2007/relationships/diagramDrawing" Target="../diagrams/drawing35.xml"/><Relationship Id="rId5" Type="http://schemas.openxmlformats.org/officeDocument/2006/relationships/diagramColors" Target="../diagrams/colors34.xml"/><Relationship Id="rId10" Type="http://schemas.openxmlformats.org/officeDocument/2006/relationships/diagramColors" Target="../diagrams/colors35.xml"/><Relationship Id="rId4" Type="http://schemas.openxmlformats.org/officeDocument/2006/relationships/diagramQuickStyle" Target="../diagrams/quickStyle34.xml"/><Relationship Id="rId9" Type="http://schemas.openxmlformats.org/officeDocument/2006/relationships/diagramQuickStyle" Target="../diagrams/quickStyle3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34.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73.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36.png"/><Relationship Id="rId7" Type="http://schemas.openxmlformats.org/officeDocument/2006/relationships/diagramColors" Target="../diagrams/colors38.xml"/><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diagramLayout" Target="../diagrams/layout39.xml"/><Relationship Id="rId7" Type="http://schemas.openxmlformats.org/officeDocument/2006/relationships/diagramData" Target="../diagrams/data40.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37.jpe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1440225-D6DA-4B83-BB7B-BB8BDAE421FD}" type="slidenum">
              <a:rPr lang="zh-TW" altLang="en-US">
                <a:solidFill>
                  <a:prstClr val="black">
                    <a:tint val="75000"/>
                  </a:prstClr>
                </a:solidFill>
              </a:rPr>
              <a:pPr>
                <a:defRPr/>
              </a:pPr>
              <a:t>1</a:t>
            </a:fld>
            <a:endParaRPr lang="zh-TW" altLang="en-US" dirty="0">
              <a:solidFill>
                <a:prstClr val="black">
                  <a:tint val="75000"/>
                </a:prstClr>
              </a:solidFill>
            </a:endParaRPr>
          </a:p>
        </p:txBody>
      </p:sp>
      <p:sp>
        <p:nvSpPr>
          <p:cNvPr id="6" name="標題 1"/>
          <p:cNvSpPr>
            <a:spLocks noGrp="1"/>
          </p:cNvSpPr>
          <p:nvPr>
            <p:ph type="ctrTitle"/>
          </p:nvPr>
        </p:nvSpPr>
        <p:spPr>
          <a:xfrm>
            <a:off x="251520" y="1412776"/>
            <a:ext cx="8748464" cy="2304256"/>
          </a:xfrm>
          <a:ln>
            <a:miter lim="800000"/>
            <a:headEnd/>
            <a:tailEnd/>
          </a:ln>
        </p:spPr>
        <p:txBody>
          <a:bodyPr rtlCol="0">
            <a:normAutofit fontScale="90000"/>
          </a:bodyPr>
          <a:lstStyle/>
          <a:p>
            <a:pPr eaLnBrk="1" fontAlgn="auto" hangingPunct="1">
              <a:lnSpc>
                <a:spcPct val="150000"/>
              </a:lnSpc>
              <a:spcAft>
                <a:spcPts val="0"/>
              </a:spcAft>
              <a:defRPr/>
            </a:pPr>
            <a:r>
              <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十二年國民基本教育</a:t>
            </a: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a:t>
            </a:r>
            <a:b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b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110</a:t>
            </a:r>
            <a:r>
              <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年彰化區適性入學宣導</a:t>
            </a: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
            </a:r>
            <a:b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br>
            <a:endPar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p:txBody>
      </p:sp>
      <p:sp>
        <p:nvSpPr>
          <p:cNvPr id="8" name="副標題 2"/>
          <p:cNvSpPr txBox="1">
            <a:spLocks/>
          </p:cNvSpPr>
          <p:nvPr/>
        </p:nvSpPr>
        <p:spPr>
          <a:xfrm>
            <a:off x="2943048" y="4293097"/>
            <a:ext cx="5733408" cy="2203048"/>
          </a:xfrm>
          <a:prstGeom prst="rect">
            <a:avLst/>
          </a:prstGeom>
        </p:spPr>
        <p:txBody>
          <a:bodyPr vert="horz" lIns="91440" tIns="9144" rIns="91440" bIns="45720" rtlCol="0">
            <a:noAutofit/>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a:lnSpc>
                <a:spcPct val="150000"/>
              </a:lnSpc>
              <a:defRPr/>
            </a:pPr>
            <a:r>
              <a:rPr lang="zh-TW" altLang="en-US" sz="2800" b="1" dirty="0">
                <a:solidFill>
                  <a:srgbClr val="000099"/>
                </a:solidFill>
                <a:effectLst>
                  <a:outerShdw blurRad="38100" dist="38100" dir="2700000" algn="tl">
                    <a:srgbClr val="C0C0C0"/>
                  </a:outerShdw>
                </a:effectLst>
                <a:latin typeface="微軟正黑體" pitchFamily="34" charset="-120"/>
                <a:ea typeface="微軟正黑體" pitchFamily="34" charset="-120"/>
              </a:rPr>
              <a:t>彰化縣十二年國教宣導團</a:t>
            </a:r>
          </a:p>
          <a:p>
            <a:pPr>
              <a:lnSpc>
                <a:spcPct val="150000"/>
              </a:lnSpc>
              <a:defRPr/>
            </a:pPr>
            <a:r>
              <a:rPr lang="zh-TW" altLang="en-US" sz="2800" b="1" dirty="0">
                <a:solidFill>
                  <a:srgbClr val="000099"/>
                </a:solidFill>
                <a:effectLst>
                  <a:outerShdw blurRad="38100" dist="38100" dir="2700000" algn="tl">
                    <a:srgbClr val="C0C0C0"/>
                  </a:outerShdw>
                </a:effectLst>
                <a:latin typeface="微軟正黑體" pitchFamily="34" charset="-120"/>
                <a:ea typeface="微軟正黑體" pitchFamily="34" charset="-120"/>
              </a:rPr>
              <a:t>講師</a:t>
            </a:r>
            <a:r>
              <a:rPr lang="en-US" altLang="zh-TW"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a:t>
            </a:r>
            <a:r>
              <a:rPr lang="zh-TW" altLang="en-US"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 蔡 俊 旭  課程督學</a:t>
            </a:r>
            <a:endParaRPr lang="en-US" altLang="zh-TW"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endParaRPr>
          </a:p>
          <a:p>
            <a:pPr>
              <a:lnSpc>
                <a:spcPct val="150000"/>
              </a:lnSpc>
              <a:defRPr/>
            </a:pPr>
            <a:r>
              <a:rPr lang="zh-TW" altLang="en-US"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時間</a:t>
            </a:r>
            <a:r>
              <a:rPr lang="en-US" altLang="zh-TW" sz="2800" b="1" dirty="0">
                <a:solidFill>
                  <a:srgbClr val="000099"/>
                </a:solidFill>
                <a:effectLst>
                  <a:outerShdw blurRad="38100" dist="38100" dir="2700000" algn="tl">
                    <a:srgbClr val="C0C0C0"/>
                  </a:outerShdw>
                </a:effectLst>
                <a:latin typeface="微軟正黑體" pitchFamily="34" charset="-120"/>
                <a:ea typeface="微軟正黑體" pitchFamily="34" charset="-120"/>
              </a:rPr>
              <a:t>:110</a:t>
            </a:r>
            <a:r>
              <a:rPr lang="zh-TW" altLang="en-US"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年</a:t>
            </a:r>
            <a:r>
              <a:rPr lang="en-US" altLang="zh-TW"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3</a:t>
            </a:r>
            <a:r>
              <a:rPr lang="zh-TW" altLang="en-US"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月</a:t>
            </a:r>
            <a:r>
              <a:rPr lang="en-US" altLang="zh-TW"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16</a:t>
            </a:r>
            <a:r>
              <a:rPr lang="zh-TW" altLang="en-US" sz="2800" b="1" dirty="0" smtClean="0">
                <a:solidFill>
                  <a:srgbClr val="000099"/>
                </a:solidFill>
                <a:effectLst>
                  <a:outerShdw blurRad="38100" dist="38100" dir="2700000" algn="tl">
                    <a:srgbClr val="C0C0C0"/>
                  </a:outerShdw>
                </a:effectLst>
                <a:latin typeface="微軟正黑體" pitchFamily="34" charset="-120"/>
                <a:ea typeface="微軟正黑體" pitchFamily="34" charset="-120"/>
              </a:rPr>
              <a:t>日</a:t>
            </a:r>
            <a:endParaRPr lang="en-US" altLang="zh-TW" sz="2800" b="1" dirty="0">
              <a:solidFill>
                <a:srgbClr val="000099"/>
              </a:solidFill>
              <a:effectLst>
                <a:outerShdw blurRad="38100" dist="38100" dir="2700000" algn="tl">
                  <a:srgbClr val="C0C0C0"/>
                </a:outerShdw>
              </a:effectLst>
              <a:latin typeface="微軟正黑體" pitchFamily="34" charset="-120"/>
              <a:ea typeface="微軟正黑體" pitchFamily="34" charset="-120"/>
            </a:endParaRPr>
          </a:p>
          <a:p>
            <a:pPr>
              <a:lnSpc>
                <a:spcPct val="150000"/>
              </a:lnSpc>
              <a:defRPr/>
            </a:pPr>
            <a:endParaRPr lang="en-US" altLang="zh-TW" sz="2800" b="1" dirty="0">
              <a:solidFill>
                <a:srgbClr val="000099"/>
              </a:solidFill>
              <a:effectLst>
                <a:outerShdw blurRad="38100" dist="38100" dir="2700000" algn="tl">
                  <a:srgbClr val="C0C0C0"/>
                </a:outerShdw>
              </a:effectLst>
              <a:latin typeface="微軟正黑體" pitchFamily="34" charset="-120"/>
              <a:ea typeface="微軟正黑體" pitchFamily="34"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 y="3501007"/>
            <a:ext cx="2943048" cy="2304256"/>
          </a:xfrm>
          <a:prstGeom prst="rect">
            <a:avLst/>
          </a:prstGeom>
        </p:spPr>
      </p:pic>
    </p:spTree>
    <p:extLst>
      <p:ext uri="{BB962C8B-B14F-4D97-AF65-F5344CB8AC3E}">
        <p14:creationId xmlns:p14="http://schemas.microsoft.com/office/powerpoint/2010/main" val="3590264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違規</a:t>
            </a:r>
            <a:r>
              <a:rPr lang="zh-TW" altLang="en-US" dirty="0" smtClean="0"/>
              <a:t>懲處</a:t>
            </a:r>
            <a:r>
              <a:rPr lang="en-US" altLang="zh-TW" dirty="0" smtClean="0"/>
              <a:t>1</a:t>
            </a:r>
            <a:endParaRPr lang="zh-TW" altLang="en-US" dirty="0"/>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10</a:t>
            </a:fld>
            <a:endParaRPr lang="zh-TW" altLang="en-US">
              <a:solidFill>
                <a:prstClr val="black">
                  <a:tint val="75000"/>
                </a:prstClr>
              </a:solidFill>
            </a:endParaRPr>
          </a:p>
        </p:txBody>
      </p:sp>
      <p:pic>
        <p:nvPicPr>
          <p:cNvPr id="1026" name="Picture 2" descr="C:\Users\USER\Desktop\學測違規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09237"/>
            <a:ext cx="6696744" cy="551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81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違規懲處</a:t>
            </a:r>
            <a:r>
              <a:rPr lang="en-US" altLang="zh-TW" dirty="0" smtClean="0"/>
              <a:t>2</a:t>
            </a:r>
            <a:endParaRPr lang="zh-TW" altLang="en-US" dirty="0"/>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11</a:t>
            </a:fld>
            <a:endParaRPr lang="zh-TW" altLang="en-US">
              <a:solidFill>
                <a:prstClr val="black">
                  <a:tint val="75000"/>
                </a:prstClr>
              </a:solidFill>
            </a:endParaRPr>
          </a:p>
        </p:txBody>
      </p:sp>
      <p:pic>
        <p:nvPicPr>
          <p:cNvPr id="2050" name="Picture 2" descr="C:\Users\USER\Desktop\學測違規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556792"/>
            <a:ext cx="6936445" cy="515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472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692697"/>
            <a:ext cx="7772400" cy="1008111"/>
          </a:xfrm>
        </p:spPr>
        <p:txBody>
          <a:bodyPr/>
          <a:lstStyle/>
          <a:p>
            <a:r>
              <a:rPr lang="zh-TW" altLang="en-US" dirty="0"/>
              <a:t>違規</a:t>
            </a:r>
            <a:r>
              <a:rPr lang="zh-TW" altLang="en-US" dirty="0" smtClean="0"/>
              <a:t>懲處</a:t>
            </a:r>
            <a:r>
              <a:rPr lang="en-US" altLang="zh-TW" dirty="0" smtClean="0"/>
              <a:t>3</a:t>
            </a:r>
            <a:endParaRPr lang="zh-TW" altLang="en-US" dirty="0"/>
          </a:p>
        </p:txBody>
      </p:sp>
      <p:sp>
        <p:nvSpPr>
          <p:cNvPr id="3" name="副標題 2"/>
          <p:cNvSpPr>
            <a:spLocks noGrp="1"/>
          </p:cNvSpPr>
          <p:nvPr>
            <p:ph type="subTitle"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414D7A16-8D9F-4607-8A2C-35A3D307028B}" type="slidenum">
              <a:rPr lang="zh-TW" altLang="en-US" smtClean="0">
                <a:solidFill>
                  <a:prstClr val="black">
                    <a:tint val="75000"/>
                  </a:prstClr>
                </a:solidFill>
              </a:rPr>
              <a:pPr>
                <a:defRPr/>
              </a:pPr>
              <a:t>12</a:t>
            </a:fld>
            <a:endParaRPr lang="zh-TW" altLang="en-US">
              <a:solidFill>
                <a:prstClr val="black">
                  <a:tint val="75000"/>
                </a:prstClr>
              </a:solidFill>
            </a:endParaRPr>
          </a:p>
        </p:txBody>
      </p:sp>
      <p:pic>
        <p:nvPicPr>
          <p:cNvPr id="1026" name="Picture 2" descr="C:\Users\USER\Desktop\學測違規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72816"/>
            <a:ext cx="7244938"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76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考場新規定</a:t>
            </a:r>
            <a:endParaRPr lang="zh-TW" altLang="en-US" dirty="0"/>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13</a:t>
            </a:fld>
            <a:endParaRPr lang="zh-TW" altLang="en-US">
              <a:solidFill>
                <a:prstClr val="black">
                  <a:tint val="75000"/>
                </a:prstClr>
              </a:solidFill>
            </a:endParaRPr>
          </a:p>
        </p:txBody>
      </p:sp>
      <p:pic>
        <p:nvPicPr>
          <p:cNvPr id="3074" name="Picture 2" descr="C:\Users\USER\Desktop\考場規定.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77317"/>
            <a:ext cx="4824536" cy="535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2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1440225-D6DA-4B83-BB7B-BB8BDAE421FD}" type="slidenum">
              <a:rPr lang="zh-TW" altLang="en-US">
                <a:solidFill>
                  <a:prstClr val="black">
                    <a:tint val="75000"/>
                  </a:prstClr>
                </a:solidFill>
              </a:rPr>
              <a:pPr>
                <a:defRPr/>
              </a:pPr>
              <a:t>14</a:t>
            </a:fld>
            <a:endParaRPr lang="zh-TW" altLang="en-US">
              <a:solidFill>
                <a:prstClr val="black">
                  <a:tint val="75000"/>
                </a:prstClr>
              </a:solidFill>
            </a:endParaRPr>
          </a:p>
        </p:txBody>
      </p:sp>
      <p:sp>
        <p:nvSpPr>
          <p:cNvPr id="7" name="矩形 6"/>
          <p:cNvSpPr/>
          <p:nvPr/>
        </p:nvSpPr>
        <p:spPr>
          <a:xfrm>
            <a:off x="730170" y="3284984"/>
            <a:ext cx="7802137" cy="923330"/>
          </a:xfrm>
          <a:prstGeom prst="rect">
            <a:avLst/>
          </a:prstGeom>
          <a:noFill/>
        </p:spPr>
        <p:txBody>
          <a:bodyPr wrap="none">
            <a:spAutoFit/>
          </a:bodyPr>
          <a:lstStyle/>
          <a:p>
            <a:pPr algn="ctr" fontAlgn="auto">
              <a:spcBef>
                <a:spcPts val="0"/>
              </a:spcBef>
              <a:spcAft>
                <a:spcPts val="0"/>
              </a:spcAft>
              <a:defRPr/>
            </a:pPr>
            <a:r>
              <a:rPr lang="zh-TW" altLang="en-US" sz="5400" b="1" dirty="0">
                <a:ln w="10541" cmpd="sng">
                  <a:noFill/>
                  <a:prstDash val="solid"/>
                </a:ln>
                <a:solidFill>
                  <a:srgbClr val="C00000"/>
                </a:solidFill>
                <a:effectLst>
                  <a:outerShdw blurRad="50800" dist="38100" dir="2700000" algn="tl" rotWithShape="0">
                    <a:prstClr val="black">
                      <a:alpha val="40000"/>
                    </a:prstClr>
                  </a:outerShdw>
                </a:effectLst>
                <a:latin typeface="微軟正黑體" pitchFamily="34" charset="-120"/>
                <a:ea typeface="微軟正黑體" pitchFamily="34" charset="-120"/>
              </a:rPr>
              <a:t>十二年國教入學方案說明</a:t>
            </a:r>
            <a:endParaRPr kumimoji="0" lang="zh-TW" altLang="en-US" sz="5400" b="1" dirty="0">
              <a:ln w="10541" cmpd="sng">
                <a:noFill/>
                <a:prstDash val="solid"/>
              </a:ln>
              <a:solidFill>
                <a:srgbClr val="C00000"/>
              </a:solidFill>
              <a:effectLst>
                <a:outerShdw blurRad="50800" dist="38100" dir="2700000" algn="tl" rotWithShape="0">
                  <a:prstClr val="black">
                    <a:alpha val="40000"/>
                  </a:prst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837539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1772816"/>
            <a:ext cx="8713093" cy="453650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1" dirty="0"/>
          </a:p>
        </p:txBody>
      </p:sp>
      <p:grpSp>
        <p:nvGrpSpPr>
          <p:cNvPr id="4" name="群組 3">
            <a:extLst>
              <a:ext uri="{FF2B5EF4-FFF2-40B4-BE49-F238E27FC236}">
                <a16:creationId xmlns="" xmlns:a16="http://schemas.microsoft.com/office/drawing/2014/main" id="{C9031593-9CA2-43C2-A612-16BCB9801009}"/>
              </a:ext>
            </a:extLst>
          </p:cNvPr>
          <p:cNvGrpSpPr/>
          <p:nvPr/>
        </p:nvGrpSpPr>
        <p:grpSpPr>
          <a:xfrm>
            <a:off x="421040" y="1901056"/>
            <a:ext cx="8374052" cy="4280024"/>
            <a:chOff x="426930" y="1901056"/>
            <a:chExt cx="8374052" cy="4280024"/>
          </a:xfrm>
        </p:grpSpPr>
        <p:sp>
          <p:nvSpPr>
            <p:cNvPr id="5" name="手繪多邊形: 圖案 4">
              <a:extLst>
                <a:ext uri="{FF2B5EF4-FFF2-40B4-BE49-F238E27FC236}">
                  <a16:creationId xmlns="" xmlns:a16="http://schemas.microsoft.com/office/drawing/2014/main" id="{8B21828E-1B8E-4368-9AAD-35E583F558DA}"/>
                </a:ext>
              </a:extLst>
            </p:cNvPr>
            <p:cNvSpPr/>
            <p:nvPr/>
          </p:nvSpPr>
          <p:spPr>
            <a:xfrm>
              <a:off x="426930"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a:solidFill>
              <a:schemeClr val="accent6">
                <a:lumMod val="40000"/>
                <a:lumOff val="60000"/>
              </a:schemeClr>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免試入學</a:t>
              </a:r>
            </a:p>
          </p:txBody>
        </p:sp>
        <p:sp>
          <p:nvSpPr>
            <p:cNvPr id="6" name="手繪多邊形: 圖案 5">
              <a:hlinkClick r:id="rId3" action="ppaction://hlinksldjump"/>
              <a:extLst>
                <a:ext uri="{FF2B5EF4-FFF2-40B4-BE49-F238E27FC236}">
                  <a16:creationId xmlns="" xmlns:a16="http://schemas.microsoft.com/office/drawing/2014/main" id="{D11EE713-27DA-4F2D-AE52-417F70659060}"/>
                </a:ext>
              </a:extLst>
            </p:cNvPr>
            <p:cNvSpPr/>
            <p:nvPr/>
          </p:nvSpPr>
          <p:spPr>
            <a:xfrm>
              <a:off x="599457" y="5490240"/>
              <a:ext cx="2296066" cy="471134"/>
            </a:xfrm>
            <a:custGeom>
              <a:avLst/>
              <a:gdLst>
                <a:gd name="connsiteX0" fmla="*/ 0 w 2304692"/>
                <a:gd name="connsiteY0" fmla="*/ 47113 h 471134"/>
                <a:gd name="connsiteX1" fmla="*/ 47113 w 2304692"/>
                <a:gd name="connsiteY1" fmla="*/ 0 h 471134"/>
                <a:gd name="connsiteX2" fmla="*/ 2257579 w 2304692"/>
                <a:gd name="connsiteY2" fmla="*/ 0 h 471134"/>
                <a:gd name="connsiteX3" fmla="*/ 2304692 w 2304692"/>
                <a:gd name="connsiteY3" fmla="*/ 47113 h 471134"/>
                <a:gd name="connsiteX4" fmla="*/ 2304692 w 2304692"/>
                <a:gd name="connsiteY4" fmla="*/ 424021 h 471134"/>
                <a:gd name="connsiteX5" fmla="*/ 2257579 w 2304692"/>
                <a:gd name="connsiteY5" fmla="*/ 471134 h 471134"/>
                <a:gd name="connsiteX6" fmla="*/ 47113 w 2304692"/>
                <a:gd name="connsiteY6" fmla="*/ 471134 h 471134"/>
                <a:gd name="connsiteX7" fmla="*/ 0 w 2304692"/>
                <a:gd name="connsiteY7" fmla="*/ 424021 h 471134"/>
                <a:gd name="connsiteX8" fmla="*/ 0 w 2304692"/>
                <a:gd name="connsiteY8" fmla="*/ 47113 h 47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71134">
                  <a:moveTo>
                    <a:pt x="0" y="47113"/>
                  </a:moveTo>
                  <a:cubicBezTo>
                    <a:pt x="0" y="21093"/>
                    <a:pt x="21093" y="0"/>
                    <a:pt x="47113" y="0"/>
                  </a:cubicBezTo>
                  <a:lnTo>
                    <a:pt x="2257579" y="0"/>
                  </a:lnTo>
                  <a:cubicBezTo>
                    <a:pt x="2283599" y="0"/>
                    <a:pt x="2304692" y="21093"/>
                    <a:pt x="2304692" y="47113"/>
                  </a:cubicBezTo>
                  <a:lnTo>
                    <a:pt x="2304692" y="424021"/>
                  </a:lnTo>
                  <a:cubicBezTo>
                    <a:pt x="2304692" y="450041"/>
                    <a:pt x="2283599" y="471134"/>
                    <a:pt x="2257579" y="471134"/>
                  </a:cubicBezTo>
                  <a:lnTo>
                    <a:pt x="47113" y="471134"/>
                  </a:lnTo>
                  <a:cubicBezTo>
                    <a:pt x="21093" y="471134"/>
                    <a:pt x="0" y="450041"/>
                    <a:pt x="0" y="424021"/>
                  </a:cubicBezTo>
                  <a:lnTo>
                    <a:pt x="0" y="47113"/>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4759" tIns="59519" rIns="74759" bIns="59519" numCol="1" spcCol="1270" anchor="ctr" anchorCtr="0">
              <a:noAutofit/>
            </a:bodyPr>
            <a:lstStyle/>
            <a:p>
              <a:pPr algn="ctr" defTabSz="1066800">
                <a:lnSpc>
                  <a:spcPct val="90000"/>
                </a:lnSpc>
                <a:spcBef>
                  <a:spcPct val="0"/>
                </a:spcBef>
                <a:spcAft>
                  <a:spcPct val="35000"/>
                </a:spcAft>
              </a:pPr>
              <a:r>
                <a:rPr lang="zh-TW" altLang="en-US" sz="2400" b="1" dirty="0">
                  <a:latin typeface="微軟正黑體" panose="020B0604030504040204" pitchFamily="34" charset="-120"/>
                  <a:ea typeface="微軟正黑體" panose="020B0604030504040204" pitchFamily="34" charset="-120"/>
                </a:rPr>
                <a:t>免試入學</a:t>
              </a:r>
            </a:p>
          </p:txBody>
        </p:sp>
        <p:sp>
          <p:nvSpPr>
            <p:cNvPr id="8" name="手繪多邊形: 圖案 7">
              <a:hlinkClick r:id="rId4" action="ppaction://hlinksldjump"/>
              <a:extLst>
                <a:ext uri="{FF2B5EF4-FFF2-40B4-BE49-F238E27FC236}">
                  <a16:creationId xmlns="" xmlns:a16="http://schemas.microsoft.com/office/drawing/2014/main" id="{89B3FE93-1CC5-44A8-AF46-D7F920F39B42}"/>
                </a:ext>
              </a:extLst>
            </p:cNvPr>
            <p:cNvSpPr/>
            <p:nvPr/>
          </p:nvSpPr>
          <p:spPr>
            <a:xfrm>
              <a:off x="599457" y="4250728"/>
              <a:ext cx="2304692" cy="497674"/>
            </a:xfrm>
            <a:custGeom>
              <a:avLst/>
              <a:gdLst>
                <a:gd name="connsiteX0" fmla="*/ 0 w 2304692"/>
                <a:gd name="connsiteY0" fmla="*/ 49767 h 497674"/>
                <a:gd name="connsiteX1" fmla="*/ 49767 w 2304692"/>
                <a:gd name="connsiteY1" fmla="*/ 0 h 497674"/>
                <a:gd name="connsiteX2" fmla="*/ 2254925 w 2304692"/>
                <a:gd name="connsiteY2" fmla="*/ 0 h 497674"/>
                <a:gd name="connsiteX3" fmla="*/ 2304692 w 2304692"/>
                <a:gd name="connsiteY3" fmla="*/ 49767 h 497674"/>
                <a:gd name="connsiteX4" fmla="*/ 2304692 w 2304692"/>
                <a:gd name="connsiteY4" fmla="*/ 447907 h 497674"/>
                <a:gd name="connsiteX5" fmla="*/ 2254925 w 2304692"/>
                <a:gd name="connsiteY5" fmla="*/ 497674 h 497674"/>
                <a:gd name="connsiteX6" fmla="*/ 49767 w 2304692"/>
                <a:gd name="connsiteY6" fmla="*/ 497674 h 497674"/>
                <a:gd name="connsiteX7" fmla="*/ 0 w 2304692"/>
                <a:gd name="connsiteY7" fmla="*/ 447907 h 497674"/>
                <a:gd name="connsiteX8" fmla="*/ 0 w 2304692"/>
                <a:gd name="connsiteY8" fmla="*/ 49767 h 49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97674">
                  <a:moveTo>
                    <a:pt x="0" y="49767"/>
                  </a:moveTo>
                  <a:cubicBezTo>
                    <a:pt x="0" y="22281"/>
                    <a:pt x="22281" y="0"/>
                    <a:pt x="49767" y="0"/>
                  </a:cubicBezTo>
                  <a:lnTo>
                    <a:pt x="2254925" y="0"/>
                  </a:lnTo>
                  <a:cubicBezTo>
                    <a:pt x="2282411" y="0"/>
                    <a:pt x="2304692" y="22281"/>
                    <a:pt x="2304692" y="49767"/>
                  </a:cubicBezTo>
                  <a:lnTo>
                    <a:pt x="2304692" y="447907"/>
                  </a:lnTo>
                  <a:cubicBezTo>
                    <a:pt x="2304692" y="475393"/>
                    <a:pt x="2282411" y="497674"/>
                    <a:pt x="2254925" y="497674"/>
                  </a:cubicBezTo>
                  <a:lnTo>
                    <a:pt x="49767" y="497674"/>
                  </a:lnTo>
                  <a:cubicBezTo>
                    <a:pt x="22281" y="497674"/>
                    <a:pt x="0" y="475393"/>
                    <a:pt x="0" y="447907"/>
                  </a:cubicBezTo>
                  <a:lnTo>
                    <a:pt x="0" y="49767"/>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536" tIns="60296" rIns="75536" bIns="60296"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校內直升</a:t>
              </a:r>
            </a:p>
          </p:txBody>
        </p:sp>
        <p:sp>
          <p:nvSpPr>
            <p:cNvPr id="9" name="手繪多邊形: 圖案 8">
              <a:hlinkClick r:id="rId4" action="ppaction://hlinksldjump"/>
              <a:extLst>
                <a:ext uri="{FF2B5EF4-FFF2-40B4-BE49-F238E27FC236}">
                  <a16:creationId xmlns="" xmlns:a16="http://schemas.microsoft.com/office/drawing/2014/main" id="{EF3F559C-ED79-4309-935F-FDF691FD90A1}"/>
                </a:ext>
              </a:extLst>
            </p:cNvPr>
            <p:cNvSpPr/>
            <p:nvPr/>
          </p:nvSpPr>
          <p:spPr>
            <a:xfrm>
              <a:off x="590831" y="3681012"/>
              <a:ext cx="2304692" cy="489579"/>
            </a:xfrm>
            <a:custGeom>
              <a:avLst/>
              <a:gdLst>
                <a:gd name="connsiteX0" fmla="*/ 0 w 2304692"/>
                <a:gd name="connsiteY0" fmla="*/ 48958 h 489579"/>
                <a:gd name="connsiteX1" fmla="*/ 48958 w 2304692"/>
                <a:gd name="connsiteY1" fmla="*/ 0 h 489579"/>
                <a:gd name="connsiteX2" fmla="*/ 2255734 w 2304692"/>
                <a:gd name="connsiteY2" fmla="*/ 0 h 489579"/>
                <a:gd name="connsiteX3" fmla="*/ 2304692 w 2304692"/>
                <a:gd name="connsiteY3" fmla="*/ 48958 h 489579"/>
                <a:gd name="connsiteX4" fmla="*/ 2304692 w 2304692"/>
                <a:gd name="connsiteY4" fmla="*/ 440621 h 489579"/>
                <a:gd name="connsiteX5" fmla="*/ 2255734 w 2304692"/>
                <a:gd name="connsiteY5" fmla="*/ 489579 h 489579"/>
                <a:gd name="connsiteX6" fmla="*/ 48958 w 2304692"/>
                <a:gd name="connsiteY6" fmla="*/ 489579 h 489579"/>
                <a:gd name="connsiteX7" fmla="*/ 0 w 2304692"/>
                <a:gd name="connsiteY7" fmla="*/ 440621 h 489579"/>
                <a:gd name="connsiteX8" fmla="*/ 0 w 2304692"/>
                <a:gd name="connsiteY8" fmla="*/ 48958 h 48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89579">
                  <a:moveTo>
                    <a:pt x="0" y="48958"/>
                  </a:moveTo>
                  <a:cubicBezTo>
                    <a:pt x="0" y="21919"/>
                    <a:pt x="21919" y="0"/>
                    <a:pt x="48958" y="0"/>
                  </a:cubicBezTo>
                  <a:lnTo>
                    <a:pt x="2255734" y="0"/>
                  </a:lnTo>
                  <a:cubicBezTo>
                    <a:pt x="2282773" y="0"/>
                    <a:pt x="2304692" y="21919"/>
                    <a:pt x="2304692" y="48958"/>
                  </a:cubicBezTo>
                  <a:lnTo>
                    <a:pt x="2304692" y="440621"/>
                  </a:lnTo>
                  <a:cubicBezTo>
                    <a:pt x="2304692" y="467660"/>
                    <a:pt x="2282773" y="489579"/>
                    <a:pt x="2255734" y="489579"/>
                  </a:cubicBezTo>
                  <a:lnTo>
                    <a:pt x="48958" y="489579"/>
                  </a:lnTo>
                  <a:cubicBezTo>
                    <a:pt x="21919" y="489579"/>
                    <a:pt x="0" y="467660"/>
                    <a:pt x="0" y="440621"/>
                  </a:cubicBezTo>
                  <a:lnTo>
                    <a:pt x="0" y="4895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299" tIns="60059" rIns="75299" bIns="60059"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技優甄審</a:t>
              </a:r>
            </a:p>
          </p:txBody>
        </p:sp>
        <p:sp>
          <p:nvSpPr>
            <p:cNvPr id="13" name="手繪多邊形: 圖案 12">
              <a:extLst>
                <a:ext uri="{FF2B5EF4-FFF2-40B4-BE49-F238E27FC236}">
                  <a16:creationId xmlns="" xmlns:a16="http://schemas.microsoft.com/office/drawing/2014/main" id="{0A3730F8-D283-4171-AAB4-0498B1AF27AB}"/>
                </a:ext>
              </a:extLst>
            </p:cNvPr>
            <p:cNvSpPr/>
            <p:nvPr/>
          </p:nvSpPr>
          <p:spPr>
            <a:xfrm>
              <a:off x="3252579"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a:solidFill>
              <a:schemeClr val="accent2">
                <a:lumMod val="20000"/>
                <a:lumOff val="80000"/>
              </a:schemeClr>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特色招生</a:t>
              </a:r>
            </a:p>
          </p:txBody>
        </p:sp>
        <p:sp>
          <p:nvSpPr>
            <p:cNvPr id="14" name="手繪多邊形: 圖案 13">
              <a:hlinkClick r:id="rId5" action="ppaction://hlinksldjump"/>
              <a:extLst>
                <a:ext uri="{FF2B5EF4-FFF2-40B4-BE49-F238E27FC236}">
                  <a16:creationId xmlns="" xmlns:a16="http://schemas.microsoft.com/office/drawing/2014/main" id="{CD01D2D6-B8F3-44CB-A1C5-5D68765CE927}"/>
                </a:ext>
              </a:extLst>
            </p:cNvPr>
            <p:cNvSpPr/>
            <p:nvPr/>
          </p:nvSpPr>
          <p:spPr>
            <a:xfrm>
              <a:off x="3403786" y="3154268"/>
              <a:ext cx="2438816" cy="771533"/>
            </a:xfrm>
            <a:custGeom>
              <a:avLst/>
              <a:gdLst>
                <a:gd name="connsiteX0" fmla="*/ 0 w 2438816"/>
                <a:gd name="connsiteY0" fmla="*/ 54355 h 543549"/>
                <a:gd name="connsiteX1" fmla="*/ 54355 w 2438816"/>
                <a:gd name="connsiteY1" fmla="*/ 0 h 543549"/>
                <a:gd name="connsiteX2" fmla="*/ 2384461 w 2438816"/>
                <a:gd name="connsiteY2" fmla="*/ 0 h 543549"/>
                <a:gd name="connsiteX3" fmla="*/ 2438816 w 2438816"/>
                <a:gd name="connsiteY3" fmla="*/ 54355 h 543549"/>
                <a:gd name="connsiteX4" fmla="*/ 2438816 w 2438816"/>
                <a:gd name="connsiteY4" fmla="*/ 489194 h 543549"/>
                <a:gd name="connsiteX5" fmla="*/ 2384461 w 2438816"/>
                <a:gd name="connsiteY5" fmla="*/ 543549 h 543549"/>
                <a:gd name="connsiteX6" fmla="*/ 54355 w 2438816"/>
                <a:gd name="connsiteY6" fmla="*/ 543549 h 543549"/>
                <a:gd name="connsiteX7" fmla="*/ 0 w 2438816"/>
                <a:gd name="connsiteY7" fmla="*/ 489194 h 543549"/>
                <a:gd name="connsiteX8" fmla="*/ 0 w 2438816"/>
                <a:gd name="connsiteY8" fmla="*/ 54355 h 5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816" h="543549">
                  <a:moveTo>
                    <a:pt x="0" y="54355"/>
                  </a:moveTo>
                  <a:cubicBezTo>
                    <a:pt x="0" y="24336"/>
                    <a:pt x="24336" y="0"/>
                    <a:pt x="54355" y="0"/>
                  </a:cubicBezTo>
                  <a:lnTo>
                    <a:pt x="2384461" y="0"/>
                  </a:lnTo>
                  <a:cubicBezTo>
                    <a:pt x="2414480" y="0"/>
                    <a:pt x="2438816" y="24336"/>
                    <a:pt x="2438816" y="54355"/>
                  </a:cubicBezTo>
                  <a:lnTo>
                    <a:pt x="2438816" y="489194"/>
                  </a:lnTo>
                  <a:cubicBezTo>
                    <a:pt x="2438816" y="519213"/>
                    <a:pt x="2414480" y="543549"/>
                    <a:pt x="2384461" y="543549"/>
                  </a:cubicBezTo>
                  <a:lnTo>
                    <a:pt x="54355" y="543549"/>
                  </a:lnTo>
                  <a:cubicBezTo>
                    <a:pt x="24336" y="543549"/>
                    <a:pt x="0" y="519213"/>
                    <a:pt x="0" y="489194"/>
                  </a:cubicBezTo>
                  <a:lnTo>
                    <a:pt x="0" y="54355"/>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880" tIns="61640" rIns="76880" bIns="616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考試分發</a:t>
              </a:r>
              <a:r>
                <a:rPr lang="zh-TW" altLang="en-US" sz="2400" b="1" kern="1200" dirty="0">
                  <a:solidFill>
                    <a:schemeClr val="tx1"/>
                  </a:solidFill>
                  <a:latin typeface="微軟正黑體" panose="020B0604030504040204" pitchFamily="34" charset="-120"/>
                  <a:ea typeface="微軟正黑體" panose="020B0604030504040204" pitchFamily="34" charset="-120"/>
                </a:rPr>
                <a:t>入學</a:t>
              </a:r>
              <a:endParaRPr lang="en-US" altLang="zh-TW" sz="24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066800">
                <a:lnSpc>
                  <a:spcPct val="20000"/>
                </a:lnSpc>
                <a:spcBef>
                  <a:spcPct val="0"/>
                </a:spcBef>
                <a:spcAft>
                  <a:spcPct val="35000"/>
                </a:spcAft>
                <a:buNone/>
              </a:pPr>
              <a:r>
                <a:rPr lang="en-US" altLang="zh-TW" sz="1400" b="1" kern="1200" dirty="0">
                  <a:solidFill>
                    <a:srgbClr val="FF0000"/>
                  </a:solidFill>
                  <a:latin typeface="微軟正黑體" panose="020B0604030504040204" pitchFamily="34" charset="-120"/>
                  <a:ea typeface="微軟正黑體" panose="020B0604030504040204" pitchFamily="34" charset="-120"/>
                </a:rPr>
                <a:t>(</a:t>
              </a:r>
              <a:r>
                <a:rPr lang="zh-TW" altLang="en-US" sz="1400" b="1" kern="1200" dirty="0">
                  <a:solidFill>
                    <a:srgbClr val="FF0000"/>
                  </a:solidFill>
                  <a:latin typeface="微軟正黑體" panose="020B0604030504040204" pitchFamily="34" charset="-120"/>
                  <a:ea typeface="微軟正黑體" panose="020B0604030504040204" pitchFamily="34" charset="-120"/>
                </a:rPr>
                <a:t>本區</a:t>
              </a:r>
              <a:r>
                <a:rPr lang="zh-TW" altLang="en-US" sz="1400" b="1" dirty="0">
                  <a:solidFill>
                    <a:srgbClr val="FF0000"/>
                  </a:solidFill>
                  <a:latin typeface="微軟正黑體" panose="020B0604030504040204" pitchFamily="34" charset="-120"/>
                  <a:ea typeface="微軟正黑體" panose="020B0604030504040204" pitchFamily="34" charset="-120"/>
                </a:rPr>
                <a:t>無辦理</a:t>
              </a:r>
              <a:r>
                <a:rPr lang="en-US" altLang="zh-TW" sz="1400" b="1" dirty="0">
                  <a:solidFill>
                    <a:srgbClr val="FF0000"/>
                  </a:solidFill>
                  <a:latin typeface="微軟正黑體" panose="020B0604030504040204" pitchFamily="34" charset="-120"/>
                  <a:ea typeface="微軟正黑體" panose="020B0604030504040204" pitchFamily="34" charset="-120"/>
                </a:rPr>
                <a:t>)</a:t>
              </a:r>
            </a:p>
          </p:txBody>
        </p:sp>
        <p:sp>
          <p:nvSpPr>
            <p:cNvPr id="15" name="手繪多邊形: 圖案 14">
              <a:hlinkClick r:id="rId6" action="ppaction://hlinksldjump"/>
              <a:extLst>
                <a:ext uri="{FF2B5EF4-FFF2-40B4-BE49-F238E27FC236}">
                  <a16:creationId xmlns="" xmlns:a16="http://schemas.microsoft.com/office/drawing/2014/main" id="{DDC99330-DA9A-4421-9BCD-38DF8D05FD48}"/>
                </a:ext>
              </a:extLst>
            </p:cNvPr>
            <p:cNvSpPr/>
            <p:nvPr/>
          </p:nvSpPr>
          <p:spPr>
            <a:xfrm>
              <a:off x="3418228" y="4004756"/>
              <a:ext cx="2391455" cy="1895142"/>
            </a:xfrm>
            <a:custGeom>
              <a:avLst/>
              <a:gdLst>
                <a:gd name="connsiteX0" fmla="*/ 0 w 2391455"/>
                <a:gd name="connsiteY0" fmla="*/ 205664 h 2056636"/>
                <a:gd name="connsiteX1" fmla="*/ 205664 w 2391455"/>
                <a:gd name="connsiteY1" fmla="*/ 0 h 2056636"/>
                <a:gd name="connsiteX2" fmla="*/ 2185791 w 2391455"/>
                <a:gd name="connsiteY2" fmla="*/ 0 h 2056636"/>
                <a:gd name="connsiteX3" fmla="*/ 2391455 w 2391455"/>
                <a:gd name="connsiteY3" fmla="*/ 205664 h 2056636"/>
                <a:gd name="connsiteX4" fmla="*/ 2391455 w 2391455"/>
                <a:gd name="connsiteY4" fmla="*/ 1850972 h 2056636"/>
                <a:gd name="connsiteX5" fmla="*/ 2185791 w 2391455"/>
                <a:gd name="connsiteY5" fmla="*/ 2056636 h 2056636"/>
                <a:gd name="connsiteX6" fmla="*/ 205664 w 2391455"/>
                <a:gd name="connsiteY6" fmla="*/ 2056636 h 2056636"/>
                <a:gd name="connsiteX7" fmla="*/ 0 w 2391455"/>
                <a:gd name="connsiteY7" fmla="*/ 1850972 h 2056636"/>
                <a:gd name="connsiteX8" fmla="*/ 0 w 2391455"/>
                <a:gd name="connsiteY8" fmla="*/ 205664 h 205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5" h="2056636">
                  <a:moveTo>
                    <a:pt x="0" y="205664"/>
                  </a:moveTo>
                  <a:cubicBezTo>
                    <a:pt x="0" y="92079"/>
                    <a:pt x="92079" y="0"/>
                    <a:pt x="205664" y="0"/>
                  </a:cubicBezTo>
                  <a:lnTo>
                    <a:pt x="2185791" y="0"/>
                  </a:lnTo>
                  <a:cubicBezTo>
                    <a:pt x="2299376" y="0"/>
                    <a:pt x="2391455" y="92079"/>
                    <a:pt x="2391455" y="205664"/>
                  </a:cubicBezTo>
                  <a:lnTo>
                    <a:pt x="2391455" y="1850972"/>
                  </a:lnTo>
                  <a:cubicBezTo>
                    <a:pt x="2391455" y="1964557"/>
                    <a:pt x="2299376" y="2056636"/>
                    <a:pt x="2185791" y="2056636"/>
                  </a:cubicBezTo>
                  <a:lnTo>
                    <a:pt x="205664" y="2056636"/>
                  </a:lnTo>
                  <a:cubicBezTo>
                    <a:pt x="92079" y="2056636"/>
                    <a:pt x="0" y="1964557"/>
                    <a:pt x="0" y="1850972"/>
                  </a:cubicBezTo>
                  <a:lnTo>
                    <a:pt x="0" y="20566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197" tIns="105957" rIns="121197" bIns="105957" numCol="1" spcCol="1270" anchor="t" anchorCtr="0">
              <a:noAutofit/>
            </a:bodyPr>
            <a:lstStyle/>
            <a:p>
              <a:pPr marL="0" lvl="0" indent="0" algn="ctr" defTabSz="1066800">
                <a:lnSpc>
                  <a:spcPct val="90000"/>
                </a:lnSpc>
                <a:spcBef>
                  <a:spcPct val="0"/>
                </a:spcBef>
                <a:spcAft>
                  <a:spcPts val="600"/>
                </a:spcAft>
                <a:buNone/>
              </a:pPr>
              <a:r>
                <a:rPr lang="zh-TW" altLang="en-US" sz="2400" b="1" kern="1200" dirty="0">
                  <a:latin typeface="微軟正黑體" panose="020B0604030504040204" pitchFamily="34" charset="-120"/>
                  <a:ea typeface="微軟正黑體" panose="020B0604030504040204" pitchFamily="34" charset="-120"/>
                </a:rPr>
                <a:t>甄選入學</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高職職業類科</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藝才班</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體育班</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科學班</a:t>
              </a:r>
            </a:p>
            <a:p>
              <a:pPr marL="171450" lvl="1" indent="0" algn="ctr" defTabSz="800100">
                <a:lnSpc>
                  <a:spcPts val="2400"/>
                </a:lnSpc>
                <a:spcBef>
                  <a:spcPct val="0"/>
                </a:spcBef>
                <a:spcAft>
                  <a:spcPts val="0"/>
                </a:spcAft>
                <a:buNone/>
              </a:pPr>
              <a:endParaRPr lang="zh-TW" altLang="en-US" sz="1800" b="1" kern="1200" dirty="0">
                <a:latin typeface="微軟正黑體" panose="020B0604030504040204" pitchFamily="34" charset="-120"/>
                <a:ea typeface="微軟正黑體" panose="020B0604030504040204" pitchFamily="34" charset="-120"/>
              </a:endParaRPr>
            </a:p>
          </p:txBody>
        </p:sp>
        <p:sp>
          <p:nvSpPr>
            <p:cNvPr id="16" name="手繪多邊形: 圖案 15">
              <a:extLst>
                <a:ext uri="{FF2B5EF4-FFF2-40B4-BE49-F238E27FC236}">
                  <a16:creationId xmlns="" xmlns:a16="http://schemas.microsoft.com/office/drawing/2014/main" id="{E7980D54-F094-4015-AB82-0FC331B9BE57}"/>
                </a:ext>
              </a:extLst>
            </p:cNvPr>
            <p:cNvSpPr/>
            <p:nvPr/>
          </p:nvSpPr>
          <p:spPr>
            <a:xfrm>
              <a:off x="6127053"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其他方式</a:t>
              </a:r>
            </a:p>
          </p:txBody>
        </p:sp>
        <p:sp>
          <p:nvSpPr>
            <p:cNvPr id="17" name="手繪多邊形: 圖案 16">
              <a:hlinkClick r:id="rId7" action="ppaction://hlinksldjump"/>
              <a:extLst>
                <a:ext uri="{FF2B5EF4-FFF2-40B4-BE49-F238E27FC236}">
                  <a16:creationId xmlns="" xmlns:a16="http://schemas.microsoft.com/office/drawing/2014/main" id="{5E9D4370-D0F3-4116-A56F-A3349A0AAA29}"/>
                </a:ext>
              </a:extLst>
            </p:cNvPr>
            <p:cNvSpPr/>
            <p:nvPr/>
          </p:nvSpPr>
          <p:spPr>
            <a:xfrm>
              <a:off x="6394446" y="3185873"/>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實用技</a:t>
              </a:r>
              <a:r>
                <a:rPr lang="zh-TW" altLang="en-US" sz="2000" b="1" dirty="0">
                  <a:latin typeface="微軟正黑體" panose="020B0604030504040204" pitchFamily="34" charset="-120"/>
                  <a:ea typeface="微軟正黑體" panose="020B0604030504040204" pitchFamily="34" charset="-120"/>
                </a:rPr>
                <a:t>能學程</a:t>
              </a:r>
              <a:endParaRPr lang="zh-TW" altLang="en-US" sz="2000" b="1" kern="1200" dirty="0">
                <a:latin typeface="微軟正黑體" panose="020B0604030504040204" pitchFamily="34" charset="-120"/>
                <a:ea typeface="微軟正黑體" panose="020B0604030504040204" pitchFamily="34" charset="-120"/>
              </a:endParaRPr>
            </a:p>
          </p:txBody>
        </p:sp>
        <p:sp>
          <p:nvSpPr>
            <p:cNvPr id="18" name="手繪多邊形: 圖案 17">
              <a:hlinkClick r:id="rId8" action="ppaction://hlinksldjump"/>
              <a:extLst>
                <a:ext uri="{FF2B5EF4-FFF2-40B4-BE49-F238E27FC236}">
                  <a16:creationId xmlns="" xmlns:a16="http://schemas.microsoft.com/office/drawing/2014/main" id="{0C422A40-FA25-48F0-8735-2C6AEABBA218}"/>
                </a:ext>
              </a:extLst>
            </p:cNvPr>
            <p:cNvSpPr/>
            <p:nvPr/>
          </p:nvSpPr>
          <p:spPr>
            <a:xfrm>
              <a:off x="6394446" y="3757187"/>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建教合作班</a:t>
              </a:r>
            </a:p>
          </p:txBody>
        </p:sp>
        <p:sp>
          <p:nvSpPr>
            <p:cNvPr id="19" name="手繪多邊形: 圖案 18">
              <a:hlinkClick r:id="rId9" action="ppaction://hlinksldjump"/>
              <a:extLst>
                <a:ext uri="{FF2B5EF4-FFF2-40B4-BE49-F238E27FC236}">
                  <a16:creationId xmlns="" xmlns:a16="http://schemas.microsoft.com/office/drawing/2014/main" id="{29B9C658-9193-4DF3-AB4A-F46654F84550}"/>
                </a:ext>
              </a:extLst>
            </p:cNvPr>
            <p:cNvSpPr/>
            <p:nvPr/>
          </p:nvSpPr>
          <p:spPr>
            <a:xfrm>
              <a:off x="6394446" y="4328501"/>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運動績優生獨招</a:t>
              </a:r>
            </a:p>
          </p:txBody>
        </p:sp>
        <p:sp>
          <p:nvSpPr>
            <p:cNvPr id="20" name="手繪多邊形: 圖案 19">
              <a:hlinkClick r:id="rId10" action="ppaction://hlinksldjump"/>
              <a:extLst>
                <a:ext uri="{FF2B5EF4-FFF2-40B4-BE49-F238E27FC236}">
                  <a16:creationId xmlns="" xmlns:a16="http://schemas.microsoft.com/office/drawing/2014/main" id="{C9BB0F39-FC88-4FD6-8E19-896BEBE03B1F}"/>
                </a:ext>
              </a:extLst>
            </p:cNvPr>
            <p:cNvSpPr/>
            <p:nvPr/>
          </p:nvSpPr>
          <p:spPr>
            <a:xfrm>
              <a:off x="6394446" y="4899815"/>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0222" tIns="48792" rIns="60222" bIns="48792"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身障適性輔導安置</a:t>
              </a:r>
            </a:p>
          </p:txBody>
        </p:sp>
        <p:sp>
          <p:nvSpPr>
            <p:cNvPr id="21" name="手繪多邊形: 圖案 20">
              <a:hlinkClick r:id="rId11" action="ppaction://hlinksldjump"/>
              <a:extLst>
                <a:ext uri="{FF2B5EF4-FFF2-40B4-BE49-F238E27FC236}">
                  <a16:creationId xmlns="" xmlns:a16="http://schemas.microsoft.com/office/drawing/2014/main" id="{E536AFD1-2325-4EAB-AB89-315BD18DC886}"/>
                </a:ext>
              </a:extLst>
            </p:cNvPr>
            <p:cNvSpPr/>
            <p:nvPr/>
          </p:nvSpPr>
          <p:spPr>
            <a:xfrm>
              <a:off x="6394446" y="5471129"/>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0222" tIns="48792" rIns="60222" bIns="48792"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其他獨招</a:t>
              </a:r>
            </a:p>
          </p:txBody>
        </p:sp>
      </p:grpSp>
      <p:sp>
        <p:nvSpPr>
          <p:cNvPr id="7" name="標題 1"/>
          <p:cNvSpPr txBox="1">
            <a:spLocks/>
          </p:cNvSpPr>
          <p:nvPr/>
        </p:nvSpPr>
        <p:spPr bwMode="auto">
          <a:xfrm>
            <a:off x="0" y="0"/>
            <a:ext cx="9144000" cy="958102"/>
          </a:xfrm>
          <a:prstGeom prst="rect">
            <a:avLst/>
          </a:prstGeom>
          <a:solidFill>
            <a:schemeClr val="accent4">
              <a:lumMod val="75000"/>
            </a:schemeClr>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4800" b="1" dirty="0">
                <a:solidFill>
                  <a:schemeClr val="bg1"/>
                </a:solidFill>
                <a:effectLst>
                  <a:outerShdw blurRad="38100" dist="38100" dir="2700000" algn="tl">
                    <a:srgbClr val="C0C0C0"/>
                  </a:outerShdw>
                </a:effectLst>
                <a:latin typeface="微軟正黑體" pitchFamily="34" charset="-120"/>
                <a:ea typeface="微軟正黑體" pitchFamily="34" charset="-120"/>
              </a:rPr>
              <a:t>彰化區高中職適性入學管道</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grpSp>
        <p:nvGrpSpPr>
          <p:cNvPr id="10" name="群組 9"/>
          <p:cNvGrpSpPr/>
          <p:nvPr/>
        </p:nvGrpSpPr>
        <p:grpSpPr>
          <a:xfrm>
            <a:off x="575045" y="4856829"/>
            <a:ext cx="2304692" cy="497674"/>
            <a:chOff x="219907" y="1949852"/>
            <a:chExt cx="2304692" cy="497674"/>
          </a:xfrm>
        </p:grpSpPr>
        <p:sp>
          <p:nvSpPr>
            <p:cNvPr id="11" name="圓角矩形 10">
              <a:hlinkClick r:id="rId4" action="ppaction://hlinksldjump"/>
            </p:cNvPr>
            <p:cNvSpPr/>
            <p:nvPr/>
          </p:nvSpPr>
          <p:spPr>
            <a:xfrm>
              <a:off x="219907" y="1949852"/>
              <a:ext cx="2304692" cy="497674"/>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圓角矩形 4">
              <a:hlinkClick r:id="rId12" action="ppaction://hlinksldjump"/>
            </p:cNvPr>
            <p:cNvSpPr txBox="1"/>
            <p:nvPr/>
          </p:nvSpPr>
          <p:spPr>
            <a:xfrm>
              <a:off x="249059" y="2035199"/>
              <a:ext cx="2275540" cy="4110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zh-TW" altLang="en-US" sz="2400" b="1" dirty="0">
                  <a:solidFill>
                    <a:srgbClr val="FF0000"/>
                  </a:solidFill>
                  <a:latin typeface="微軟正黑體" panose="020B0604030504040204" pitchFamily="34" charset="-120"/>
                  <a:ea typeface="微軟正黑體" panose="020B0604030504040204" pitchFamily="34" charset="-120"/>
                </a:rPr>
                <a:t>優先免試</a:t>
              </a:r>
              <a:endParaRPr lang="zh-TW" altLang="en-US" sz="2400" b="1" kern="1200" dirty="0">
                <a:solidFill>
                  <a:srgbClr val="FF0000"/>
                </a:solidFill>
                <a:latin typeface="微軟正黑體" panose="020B0604030504040204" pitchFamily="34" charset="-120"/>
                <a:ea typeface="微軟正黑體" panose="020B0604030504040204" pitchFamily="34" charset="-120"/>
              </a:endParaRPr>
            </a:p>
          </p:txBody>
        </p:sp>
      </p:grpSp>
      <p:sp>
        <p:nvSpPr>
          <p:cNvPr id="22" name="手繪多邊形: 圖案 21">
            <a:hlinkClick r:id="rId4" action="ppaction://hlinksldjump"/>
            <a:extLst>
              <a:ext uri="{FF2B5EF4-FFF2-40B4-BE49-F238E27FC236}">
                <a16:creationId xmlns="" xmlns:a16="http://schemas.microsoft.com/office/drawing/2014/main" id="{7E523D09-E58D-449F-A0C2-EC2D5AFCDEEF}"/>
              </a:ext>
            </a:extLst>
          </p:cNvPr>
          <p:cNvSpPr/>
          <p:nvPr/>
        </p:nvSpPr>
        <p:spPr>
          <a:xfrm>
            <a:off x="558517" y="3104981"/>
            <a:ext cx="2304692" cy="489579"/>
          </a:xfrm>
          <a:custGeom>
            <a:avLst/>
            <a:gdLst>
              <a:gd name="connsiteX0" fmla="*/ 0 w 2304692"/>
              <a:gd name="connsiteY0" fmla="*/ 48958 h 489579"/>
              <a:gd name="connsiteX1" fmla="*/ 48958 w 2304692"/>
              <a:gd name="connsiteY1" fmla="*/ 0 h 489579"/>
              <a:gd name="connsiteX2" fmla="*/ 2255734 w 2304692"/>
              <a:gd name="connsiteY2" fmla="*/ 0 h 489579"/>
              <a:gd name="connsiteX3" fmla="*/ 2304692 w 2304692"/>
              <a:gd name="connsiteY3" fmla="*/ 48958 h 489579"/>
              <a:gd name="connsiteX4" fmla="*/ 2304692 w 2304692"/>
              <a:gd name="connsiteY4" fmla="*/ 440621 h 489579"/>
              <a:gd name="connsiteX5" fmla="*/ 2255734 w 2304692"/>
              <a:gd name="connsiteY5" fmla="*/ 489579 h 489579"/>
              <a:gd name="connsiteX6" fmla="*/ 48958 w 2304692"/>
              <a:gd name="connsiteY6" fmla="*/ 489579 h 489579"/>
              <a:gd name="connsiteX7" fmla="*/ 0 w 2304692"/>
              <a:gd name="connsiteY7" fmla="*/ 440621 h 489579"/>
              <a:gd name="connsiteX8" fmla="*/ 0 w 2304692"/>
              <a:gd name="connsiteY8" fmla="*/ 48958 h 48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89579">
                <a:moveTo>
                  <a:pt x="0" y="48958"/>
                </a:moveTo>
                <a:cubicBezTo>
                  <a:pt x="0" y="21919"/>
                  <a:pt x="21919" y="0"/>
                  <a:pt x="48958" y="0"/>
                </a:cubicBezTo>
                <a:lnTo>
                  <a:pt x="2255734" y="0"/>
                </a:lnTo>
                <a:cubicBezTo>
                  <a:pt x="2282773" y="0"/>
                  <a:pt x="2304692" y="21919"/>
                  <a:pt x="2304692" y="48958"/>
                </a:cubicBezTo>
                <a:lnTo>
                  <a:pt x="2304692" y="440621"/>
                </a:lnTo>
                <a:cubicBezTo>
                  <a:pt x="2304692" y="467660"/>
                  <a:pt x="2282773" y="489579"/>
                  <a:pt x="2255734" y="489579"/>
                </a:cubicBezTo>
                <a:lnTo>
                  <a:pt x="48958" y="489579"/>
                </a:lnTo>
                <a:cubicBezTo>
                  <a:pt x="21919" y="489579"/>
                  <a:pt x="0" y="467660"/>
                  <a:pt x="0" y="440621"/>
                </a:cubicBezTo>
                <a:lnTo>
                  <a:pt x="0" y="4895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299" tIns="60059" rIns="75299" bIns="60059"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0000"/>
                </a:solidFill>
                <a:latin typeface="微軟正黑體" panose="020B0604030504040204" pitchFamily="34" charset="-120"/>
                <a:ea typeface="微軟正黑體" panose="020B0604030504040204" pitchFamily="34" charset="-120"/>
              </a:rPr>
              <a:t>完全免試</a:t>
            </a:r>
          </a:p>
        </p:txBody>
      </p:sp>
      <p:sp>
        <p:nvSpPr>
          <p:cNvPr id="2" name="矩形 1">
            <a:extLst>
              <a:ext uri="{FF2B5EF4-FFF2-40B4-BE49-F238E27FC236}">
                <a16:creationId xmlns="" xmlns:a16="http://schemas.microsoft.com/office/drawing/2014/main" id="{D6AC42F4-3022-4BDE-8D11-31CEC3665B64}"/>
              </a:ext>
            </a:extLst>
          </p:cNvPr>
          <p:cNvSpPr/>
          <p:nvPr/>
        </p:nvSpPr>
        <p:spPr>
          <a:xfrm>
            <a:off x="3362362" y="3075609"/>
            <a:ext cx="2558256" cy="928849"/>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966241459"/>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35496" y="1145783"/>
            <a:ext cx="892899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一</a:t>
            </a:r>
            <a:r>
              <a:rPr lang="zh-TW" altLang="en-US" sz="2800" b="1" dirty="0" smtClean="0">
                <a:solidFill>
                  <a:srgbClr val="002060"/>
                </a:solidFill>
                <a:latin typeface="微軟正黑體" pitchFamily="34" charset="-120"/>
                <a:ea typeface="微軟正黑體" pitchFamily="34" charset="-120"/>
                <a:cs typeface="華康儷粗圓"/>
              </a:rPr>
              <a:t>、因應疫情：</a:t>
            </a:r>
            <a:endParaRPr lang="en-US" altLang="zh-TW" sz="28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 </a:t>
            </a:r>
            <a:r>
              <a:rPr lang="zh-TW" altLang="en-US" sz="2800" b="1" dirty="0" smtClean="0">
                <a:solidFill>
                  <a:srgbClr val="002060"/>
                </a:solidFill>
                <a:latin typeface="微軟正黑體" pitchFamily="34" charset="-120"/>
                <a:ea typeface="微軟正黑體" pitchFamily="34" charset="-120"/>
                <a:cs typeface="華康儷粗圓"/>
              </a:rPr>
              <a:t>       </a:t>
            </a:r>
            <a:r>
              <a:rPr lang="zh-TW" altLang="en-US" sz="3200" b="1" dirty="0" smtClean="0">
                <a:solidFill>
                  <a:srgbClr val="002060"/>
                </a:solidFill>
                <a:latin typeface="微軟正黑體" pitchFamily="34" charset="-120"/>
                <a:ea typeface="微軟正黑體" pitchFamily="34" charset="-120"/>
                <a:cs typeface="華康儷粗圓"/>
              </a:rPr>
              <a:t>考試日期</a:t>
            </a:r>
            <a:r>
              <a:rPr lang="zh-TW" altLang="en-US" sz="3200" b="1" dirty="0" smtClean="0">
                <a:solidFill>
                  <a:srgbClr val="FF0000"/>
                </a:solidFill>
                <a:latin typeface="微軟正黑體" pitchFamily="34" charset="-120"/>
                <a:ea typeface="微軟正黑體" pitchFamily="34" charset="-120"/>
                <a:cs typeface="華康儷粗圓"/>
              </a:rPr>
              <a:t>維持不變</a:t>
            </a:r>
            <a:r>
              <a:rPr lang="zh-TW" altLang="en-US" sz="3200" b="1" dirty="0" smtClean="0">
                <a:solidFill>
                  <a:srgbClr val="002060"/>
                </a:solidFill>
                <a:latin typeface="微軟正黑體" pitchFamily="34" charset="-120"/>
                <a:ea typeface="微軟正黑體" pitchFamily="34" charset="-120"/>
                <a:cs typeface="華康儷粗圓"/>
              </a:rPr>
              <a:t>，</a:t>
            </a:r>
            <a:r>
              <a:rPr lang="zh-TW" altLang="en-US" sz="3200" b="1" dirty="0" smtClean="0">
                <a:solidFill>
                  <a:srgbClr val="002060"/>
                </a:solidFill>
                <a:latin typeface="微軟正黑體" pitchFamily="34" charset="-120"/>
                <a:ea typeface="微軟正黑體" pitchFamily="34" charset="-120"/>
                <a:cs typeface="華康儷粗圓"/>
                <a:hlinkClick r:id="rId18" action="ppaction://hlinksldjump"/>
              </a:rPr>
              <a:t>考試範圍配合調整</a:t>
            </a:r>
            <a:r>
              <a:rPr lang="zh-TW" altLang="en-US" sz="3200" b="1" dirty="0" smtClean="0">
                <a:solidFill>
                  <a:srgbClr val="002060"/>
                </a:solidFill>
                <a:latin typeface="微軟正黑體" pitchFamily="34" charset="-120"/>
                <a:ea typeface="微軟正黑體" pitchFamily="34" charset="-120"/>
                <a:cs typeface="華康儷粗圓"/>
              </a:rPr>
              <a:t>。</a:t>
            </a:r>
            <a:endParaRPr lang="en-US" altLang="zh-TW" sz="32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endParaRPr lang="en-US" altLang="zh-TW" sz="28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smtClean="0">
                <a:solidFill>
                  <a:srgbClr val="002060"/>
                </a:solidFill>
                <a:latin typeface="微軟正黑體" pitchFamily="34" charset="-120"/>
                <a:ea typeface="微軟正黑體" pitchFamily="34" charset="-120"/>
                <a:cs typeface="華康儷粗圓"/>
              </a:rPr>
              <a:t>二</a:t>
            </a:r>
            <a:r>
              <a:rPr lang="zh-TW" altLang="en-US" sz="2800" b="1" dirty="0">
                <a:solidFill>
                  <a:srgbClr val="002060"/>
                </a:solidFill>
                <a:latin typeface="微軟正黑體" pitchFamily="34" charset="-120"/>
                <a:ea typeface="微軟正黑體" pitchFamily="34" charset="-120"/>
                <a:cs typeface="華康儷粗圓"/>
              </a:rPr>
              <a:t>、務必注意各管道放榜、報到及放棄錄取等重要</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en-US" altLang="zh-TW" sz="2800" b="1" dirty="0">
                <a:solidFill>
                  <a:srgbClr val="002060"/>
                </a:solidFill>
                <a:latin typeface="微軟正黑體" pitchFamily="34" charset="-120"/>
                <a:ea typeface="微軟正黑體" pitchFamily="34" charset="-120"/>
                <a:cs typeface="華康儷粗圓"/>
              </a:rPr>
              <a:t>        </a:t>
            </a:r>
            <a:r>
              <a:rPr lang="zh-TW" altLang="en-US" sz="2800" b="1" dirty="0">
                <a:solidFill>
                  <a:srgbClr val="002060"/>
                </a:solidFill>
                <a:latin typeface="微軟正黑體" pitchFamily="34" charset="-120"/>
                <a:ea typeface="微軟正黑體" pitchFamily="34" charset="-120"/>
                <a:cs typeface="華康儷粗圓"/>
              </a:rPr>
              <a:t>日程</a:t>
            </a:r>
            <a:r>
              <a:rPr lang="zh-TW" altLang="en-US" sz="2800" b="1" dirty="0" smtClean="0">
                <a:solidFill>
                  <a:srgbClr val="002060"/>
                </a:solidFill>
                <a:latin typeface="微軟正黑體" pitchFamily="34" charset="-120"/>
                <a:ea typeface="微軟正黑體" pitchFamily="34" charset="-120"/>
                <a:cs typeface="華康儷粗圓"/>
              </a:rPr>
              <a:t>。</a:t>
            </a:r>
            <a:endParaRPr lang="en-US" altLang="zh-TW" sz="28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endParaRPr lang="en-US" altLang="zh-TW" sz="2800" b="1" dirty="0">
              <a:solidFill>
                <a:srgbClr val="002060"/>
              </a:solidFill>
              <a:latin typeface="微軟正黑體" pitchFamily="34" charset="-120"/>
              <a:ea typeface="微軟正黑體" pitchFamily="34" charset="-120"/>
              <a:cs typeface="華康儷粗圓"/>
            </a:endParaRPr>
          </a:p>
          <a:p>
            <a:pPr marL="1165225" lvl="1" indent="-717550" algn="just" eaLnBrk="1" hangingPunct="1">
              <a:lnSpc>
                <a:spcPct val="110000"/>
              </a:lnSpc>
              <a:spcAft>
                <a:spcPts val="1200"/>
              </a:spcAft>
              <a:buClr>
                <a:srgbClr val="C0504D"/>
              </a:buClr>
              <a:buSzPct val="85000"/>
            </a:pPr>
            <a:r>
              <a:rPr lang="zh-TW" altLang="en-US" sz="2800" b="1" dirty="0" smtClean="0">
                <a:solidFill>
                  <a:srgbClr val="002060"/>
                </a:solidFill>
                <a:latin typeface="微軟正黑體" pitchFamily="34" charset="-120"/>
                <a:ea typeface="微軟正黑體" pitchFamily="34" charset="-120"/>
                <a:cs typeface="華康儷粗圓"/>
              </a:rPr>
              <a:t>三、</a:t>
            </a:r>
            <a:r>
              <a:rPr lang="zh-TW" altLang="en-US" sz="3600" b="1" u="sng" dirty="0">
                <a:solidFill>
                  <a:srgbClr val="FF0000"/>
                </a:solidFill>
                <a:latin typeface="微軟正黑體" pitchFamily="34" charset="-120"/>
                <a:ea typeface="微軟正黑體" pitchFamily="34" charset="-120"/>
                <a:cs typeface="華康儷粗圓"/>
              </a:rPr>
              <a:t>各管道錄取報到後，如未於期限內放棄錄取資格者將不得報名其他入學管道</a:t>
            </a:r>
            <a:r>
              <a:rPr lang="zh-TW" altLang="en-US" sz="3600" b="1" dirty="0" smtClean="0">
                <a:solidFill>
                  <a:srgbClr val="FF0000"/>
                </a:solidFill>
                <a:latin typeface="微軟正黑體" pitchFamily="34" charset="-120"/>
                <a:ea typeface="微軟正黑體" pitchFamily="34" charset="-120"/>
                <a:cs typeface="華康儷粗圓"/>
              </a:rPr>
              <a:t>。</a:t>
            </a:r>
            <a:endParaRPr lang="en-US" altLang="zh-TW" sz="3600" b="1" dirty="0">
              <a:solidFill>
                <a:srgbClr val="FF000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11435" y="0"/>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年免試入學注意事項</a:t>
            </a:r>
            <a:endParaRPr kumimoji="1" lang="zh-TW" altLang="en-US" sz="4400" b="1" dirty="0">
              <a:solidFill>
                <a:prstClr val="white"/>
              </a:solidFill>
              <a:latin typeface="微軟正黑體" pitchFamily="34" charset="-120"/>
              <a:ea typeface="微軟正黑體" pitchFamily="34" charset="-120"/>
            </a:endParaRPr>
          </a:p>
        </p:txBody>
      </p:sp>
      <p:sp>
        <p:nvSpPr>
          <p:cNvPr id="2" name="投影片編號版面配置區 1">
            <a:extLst>
              <a:ext uri="{FF2B5EF4-FFF2-40B4-BE49-F238E27FC236}">
                <a16:creationId xmlns="" xmlns:a16="http://schemas.microsoft.com/office/drawing/2014/main" id="{54BC7FF5-EDF6-4535-AB9A-F5A2A9470345}"/>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16</a:t>
            </a:fld>
            <a:endParaRPr lang="zh-TW" altLang="en-US">
              <a:solidFill>
                <a:prstClr val="black">
                  <a:tint val="75000"/>
                </a:prstClr>
              </a:solidFill>
            </a:endParaRPr>
          </a:p>
        </p:txBody>
      </p:sp>
    </p:spTree>
    <p:extLst>
      <p:ext uri="{BB962C8B-B14F-4D97-AF65-F5344CB8AC3E}">
        <p14:creationId xmlns:p14="http://schemas.microsoft.com/office/powerpoint/2010/main" val="34131348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xEl>
                                              <p:pRg st="6" end="6"/>
                                            </p:txEl>
                                          </p:spTgt>
                                        </p:tgtEl>
                                        <p:attrNameLst>
                                          <p:attrName>r</p:attrName>
                                        </p:attrNameLst>
                                      </p:cBhvr>
                                    </p:animRot>
                                    <p:animRot by="-240000">
                                      <p:cBhvr>
                                        <p:cTn id="7" dur="200" fill="hold">
                                          <p:stCondLst>
                                            <p:cond delay="200"/>
                                          </p:stCondLst>
                                        </p:cTn>
                                        <p:tgtEl>
                                          <p:spTgt spid="9">
                                            <p:txEl>
                                              <p:pRg st="6" end="6"/>
                                            </p:txEl>
                                          </p:spTgt>
                                        </p:tgtEl>
                                        <p:attrNameLst>
                                          <p:attrName>r</p:attrName>
                                        </p:attrNameLst>
                                      </p:cBhvr>
                                    </p:animRot>
                                    <p:animRot by="240000">
                                      <p:cBhvr>
                                        <p:cTn id="8" dur="200" fill="hold">
                                          <p:stCondLst>
                                            <p:cond delay="400"/>
                                          </p:stCondLst>
                                        </p:cTn>
                                        <p:tgtEl>
                                          <p:spTgt spid="9">
                                            <p:txEl>
                                              <p:pRg st="6" end="6"/>
                                            </p:txEl>
                                          </p:spTgt>
                                        </p:tgtEl>
                                        <p:attrNameLst>
                                          <p:attrName>r</p:attrName>
                                        </p:attrNameLst>
                                      </p:cBhvr>
                                    </p:animRot>
                                    <p:animRot by="-240000">
                                      <p:cBhvr>
                                        <p:cTn id="9" dur="200" fill="hold">
                                          <p:stCondLst>
                                            <p:cond delay="600"/>
                                          </p:stCondLst>
                                        </p:cTn>
                                        <p:tgtEl>
                                          <p:spTgt spid="9">
                                            <p:txEl>
                                              <p:pRg st="6" end="6"/>
                                            </p:txEl>
                                          </p:spTgt>
                                        </p:tgtEl>
                                        <p:attrNameLst>
                                          <p:attrName>r</p:attrName>
                                        </p:attrNameLst>
                                      </p:cBhvr>
                                    </p:animRot>
                                    <p:animRot by="120000">
                                      <p:cBhvr>
                                        <p:cTn id="10" dur="200" fill="hold">
                                          <p:stCondLst>
                                            <p:cond delay="800"/>
                                          </p:stCondLst>
                                        </p:cTn>
                                        <p:tgtEl>
                                          <p:spTgt spid="9">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17</a:t>
            </a:fld>
            <a:endParaRPr lang="zh-TW" altLang="en-US">
              <a:solidFill>
                <a:prstClr val="black">
                  <a:tint val="75000"/>
                </a:prstClr>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561" y="548681"/>
            <a:ext cx="6479926" cy="6304556"/>
          </a:xfrm>
          <a:prstGeom prst="rect">
            <a:avLst/>
          </a:prstGeom>
        </p:spPr>
      </p:pic>
    </p:spTree>
    <p:extLst>
      <p:ext uri="{BB962C8B-B14F-4D97-AF65-F5344CB8AC3E}">
        <p14:creationId xmlns:p14="http://schemas.microsoft.com/office/powerpoint/2010/main" val="813719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35496" y="1145783"/>
            <a:ext cx="8928992" cy="370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457200" lvl="1" indent="0" algn="just" eaLnBrk="1" hangingPunct="1">
              <a:lnSpc>
                <a:spcPct val="110000"/>
              </a:lnSpc>
              <a:spcAft>
                <a:spcPts val="1200"/>
              </a:spcAft>
              <a:buClr>
                <a:srgbClr val="C0504D"/>
              </a:buClr>
              <a:buSzPct val="85000"/>
            </a:pPr>
            <a:endParaRPr lang="en-US" altLang="zh-TW" sz="28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smtClean="0">
                <a:solidFill>
                  <a:srgbClr val="002060"/>
                </a:solidFill>
                <a:latin typeface="微軟正黑體" pitchFamily="34" charset="-120"/>
                <a:ea typeface="微軟正黑體" pitchFamily="34" charset="-120"/>
                <a:cs typeface="華康儷粗圓"/>
              </a:rPr>
              <a:t>四、</a:t>
            </a:r>
            <a:r>
              <a:rPr lang="zh-TW" altLang="en-US" sz="2800" b="1" dirty="0">
                <a:solidFill>
                  <a:srgbClr val="002060"/>
                </a:solidFill>
                <a:latin typeface="微軟正黑體" pitchFamily="34" charset="-120"/>
                <a:ea typeface="微軟正黑體" pitchFamily="34" charset="-120"/>
                <a:cs typeface="華康儷粗圓"/>
              </a:rPr>
              <a:t>請依錄取學校規定於期限內繳交畢業證書等相</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        關資料</a:t>
            </a:r>
            <a:r>
              <a:rPr lang="zh-TW" altLang="en-US" sz="2800" b="1" dirty="0" smtClean="0">
                <a:solidFill>
                  <a:srgbClr val="002060"/>
                </a:solidFill>
                <a:latin typeface="微軟正黑體" pitchFamily="34" charset="-120"/>
                <a:ea typeface="微軟正黑體" pitchFamily="34" charset="-120"/>
                <a:cs typeface="華康儷粗圓"/>
              </a:rPr>
              <a:t>。</a:t>
            </a:r>
            <a:endParaRPr lang="en-US" altLang="zh-TW" sz="2800" b="1" dirty="0" smtClean="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smtClean="0">
                <a:solidFill>
                  <a:srgbClr val="002060"/>
                </a:solidFill>
                <a:latin typeface="微軟正黑體" pitchFamily="34" charset="-120"/>
                <a:ea typeface="微軟正黑體" pitchFamily="34" charset="-120"/>
                <a:cs typeface="華康儷粗圓"/>
              </a:rPr>
              <a:t>五、</a:t>
            </a:r>
            <a:r>
              <a:rPr lang="zh-TW" altLang="en-US" sz="2800" b="1" dirty="0">
                <a:solidFill>
                  <a:srgbClr val="002060"/>
                </a:solidFill>
                <a:latin typeface="微軟正黑體" pitchFamily="34" charset="-120"/>
                <a:ea typeface="微軟正黑體" pitchFamily="34" charset="-120"/>
                <a:cs typeface="華康儷粗圓"/>
              </a:rPr>
              <a:t>選校前請參考各校特色課程與選修科目如何安</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        排，以符應個人</a:t>
            </a:r>
            <a:r>
              <a:rPr lang="zh-TW" altLang="en-US" sz="2800" b="1" dirty="0">
                <a:solidFill>
                  <a:srgbClr val="FF0000"/>
                </a:solidFill>
                <a:latin typeface="微軟正黑體" pitchFamily="34" charset="-120"/>
                <a:ea typeface="微軟正黑體" pitchFamily="34" charset="-120"/>
                <a:cs typeface="華康儷粗圓"/>
              </a:rPr>
              <a:t>性向與興趣</a:t>
            </a:r>
            <a:r>
              <a:rPr lang="zh-TW" altLang="en-US" sz="2800" b="1" dirty="0">
                <a:solidFill>
                  <a:srgbClr val="002060"/>
                </a:solidFill>
                <a:latin typeface="微軟正黑體" pitchFamily="34" charset="-120"/>
                <a:ea typeface="微軟正黑體" pitchFamily="34" charset="-120"/>
                <a:cs typeface="華康儷粗圓"/>
              </a:rPr>
              <a:t>。</a:t>
            </a:r>
            <a:endParaRPr lang="en-US" altLang="zh-TW" sz="2800" b="1" dirty="0">
              <a:solidFill>
                <a:srgbClr val="00206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11435" y="0"/>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年免試入學注意事項</a:t>
            </a:r>
            <a:endParaRPr kumimoji="1" lang="zh-TW" altLang="en-US" sz="4400" b="1" dirty="0">
              <a:solidFill>
                <a:prstClr val="white"/>
              </a:solidFill>
              <a:latin typeface="微軟正黑體" pitchFamily="34" charset="-120"/>
              <a:ea typeface="微軟正黑體" pitchFamily="34" charset="-120"/>
            </a:endParaRPr>
          </a:p>
        </p:txBody>
      </p:sp>
      <p:sp>
        <p:nvSpPr>
          <p:cNvPr id="2" name="投影片編號版面配置區 1">
            <a:extLst>
              <a:ext uri="{FF2B5EF4-FFF2-40B4-BE49-F238E27FC236}">
                <a16:creationId xmlns="" xmlns:a16="http://schemas.microsoft.com/office/drawing/2014/main" id="{54BC7FF5-EDF6-4535-AB9A-F5A2A9470345}"/>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18</a:t>
            </a:fld>
            <a:endParaRPr lang="zh-TW" altLang="en-US">
              <a:solidFill>
                <a:prstClr val="black">
                  <a:tint val="75000"/>
                </a:prstClr>
              </a:solidFill>
            </a:endParaRPr>
          </a:p>
        </p:txBody>
      </p:sp>
    </p:spTree>
    <p:extLst>
      <p:ext uri="{BB962C8B-B14F-4D97-AF65-F5344CB8AC3E}">
        <p14:creationId xmlns:p14="http://schemas.microsoft.com/office/powerpoint/2010/main" val="348340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vert="horz" lIns="91440" tIns="45720" rIns="91440" bIns="45720" rtlCol="0" anchor="ctr">
            <a:normAutofit/>
          </a:bodyPr>
          <a:lstStyle/>
          <a:p>
            <a:r>
              <a:rPr lang="zh-TW" altLang="en-US" b="1" dirty="0">
                <a:latin typeface="華康兒風體W4(P)" panose="020F0400000000000000" pitchFamily="34" charset="-120"/>
                <a:ea typeface="華康兒風體W4(P)" panose="020F0400000000000000" pitchFamily="34" charset="-120"/>
              </a:rPr>
              <a:t>性向</a:t>
            </a:r>
            <a:r>
              <a:rPr lang="en-US" altLang="zh-TW" b="1" dirty="0">
                <a:latin typeface="華康兒風體W4(P)" panose="020F0400000000000000" pitchFamily="34" charset="-120"/>
                <a:ea typeface="華康兒風體W4(P)" panose="020F0400000000000000" pitchFamily="34" charset="-120"/>
              </a:rPr>
              <a:t>VS</a:t>
            </a:r>
            <a:r>
              <a:rPr lang="zh-TW" altLang="en-US" b="1" dirty="0">
                <a:latin typeface="華康兒風體W4(P)" panose="020F0400000000000000" pitchFamily="34" charset="-120"/>
                <a:ea typeface="華康兒風體W4(P)" panose="020F0400000000000000" pitchFamily="34" charset="-120"/>
              </a:rPr>
              <a:t>興趣</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820818566"/>
              </p:ext>
            </p:extLst>
          </p:nvPr>
        </p:nvGraphicFramePr>
        <p:xfrm>
          <a:off x="251520" y="1700808"/>
          <a:ext cx="85792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389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schemeClr val="bg1"/>
                </a:solidFill>
                <a:latin typeface="微軟正黑體" pitchFamily="34" charset="-120"/>
                <a:ea typeface="微軟正黑體" pitchFamily="34" charset="-120"/>
              </a:rPr>
              <a:t>十二年國教理念及教育會考說明</a:t>
            </a:r>
            <a:endParaRPr lang="en-US" altLang="zh-TW" sz="3600" b="1" dirty="0">
              <a:solidFill>
                <a:schemeClr val="bg1"/>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chemeClr val="accent4">
              <a:lumMod val="75000"/>
            </a:schemeClr>
          </a:solidFill>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schemeClr val="bg1"/>
                </a:solidFill>
                <a:latin typeface="微軟正黑體" pitchFamily="34" charset="-120"/>
                <a:ea typeface="微軟正黑體" pitchFamily="34" charset="-120"/>
              </a:rPr>
              <a:t>彰化區適性入學管道介紹與說明</a:t>
            </a:r>
            <a:endParaRPr lang="en-US" altLang="zh-TW" sz="3600" b="1" dirty="0">
              <a:solidFill>
                <a:schemeClr val="bg1"/>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chemeClr val="accent5">
              <a:lumMod val="50000"/>
            </a:schemeClr>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schemeClr val="bg1"/>
                </a:solidFill>
                <a:latin typeface="微軟正黑體" pitchFamily="34" charset="-120"/>
                <a:ea typeface="微軟正黑體" pitchFamily="34" charset="-120"/>
              </a:rPr>
              <a:t>高中、高職及五專群科介紹與說明</a:t>
            </a:r>
            <a:endParaRPr lang="en-US" altLang="zh-TW" sz="3600" b="1" dirty="0">
              <a:solidFill>
                <a:schemeClr val="bg1"/>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chemeClr val="tx2">
              <a:lumMod val="50000"/>
            </a:schemeClr>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schemeClr val="bg1"/>
                </a:solidFill>
                <a:latin typeface="微軟正黑體" pitchFamily="34" charset="-120"/>
                <a:ea typeface="微軟正黑體" pitchFamily="34" charset="-120"/>
              </a:rPr>
              <a:t>志願選填統計與輔導策略</a:t>
            </a:r>
            <a:endParaRPr lang="zh-TW" altLang="en-US" sz="3600" dirty="0">
              <a:solidFill>
                <a:schemeClr val="bg1"/>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a:t>
            </a:fld>
            <a:endParaRPr lang="zh-TW" altLang="en-US">
              <a:solidFill>
                <a:prstClr val="black">
                  <a:tint val="75000"/>
                </a:prstClr>
              </a:solidFill>
            </a:endParaRPr>
          </a:p>
        </p:txBody>
      </p:sp>
    </p:spTree>
    <p:extLst>
      <p:ext uri="{BB962C8B-B14F-4D97-AF65-F5344CB8AC3E}">
        <p14:creationId xmlns:p14="http://schemas.microsoft.com/office/powerpoint/2010/main" val="76460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226976" y="1340768"/>
            <a:ext cx="8571812" cy="490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cs typeface="華康儷粗圓"/>
              </a:rPr>
              <a:t>試辦學習區完全免試入學</a:t>
            </a:r>
            <a:endParaRPr lang="en-US" altLang="zh-TW" sz="3600" b="1" dirty="0">
              <a:solidFill>
                <a:srgbClr val="002060"/>
              </a:solidFill>
              <a:latin typeface="微軟正黑體" pitchFamily="34" charset="-120"/>
              <a:ea typeface="微軟正黑體" pitchFamily="34" charset="-120"/>
              <a:cs typeface="華康儷粗圓"/>
            </a:endParaRPr>
          </a:p>
          <a:p>
            <a:pPr lvl="1" algn="just" eaLnBrk="1" hangingPunct="1">
              <a:lnSpc>
                <a:spcPct val="110000"/>
              </a:lnSpc>
              <a:spcAft>
                <a:spcPts val="1200"/>
              </a:spcAft>
              <a:buClr>
                <a:srgbClr val="C0504D"/>
              </a:buClr>
              <a:buSzPct val="85000"/>
              <a:buFont typeface="Wingdings" pitchFamily="2" charset="2"/>
              <a:buChar char="l"/>
            </a:pPr>
            <a:r>
              <a:rPr lang="zh-TW" altLang="en-US" sz="2800" b="1" dirty="0">
                <a:solidFill>
                  <a:srgbClr val="002060"/>
                </a:solidFill>
                <a:latin typeface="微軟正黑體" pitchFamily="34" charset="-120"/>
                <a:ea typeface="微軟正黑體" pitchFamily="34" charset="-120"/>
                <a:cs typeface="華康儷粗圓"/>
              </a:rPr>
              <a:t>本縣</a:t>
            </a:r>
            <a:r>
              <a:rPr lang="zh-TW" altLang="en-US" sz="2800" b="1" u="sng" dirty="0">
                <a:solidFill>
                  <a:srgbClr val="002060"/>
                </a:solidFill>
                <a:latin typeface="微軟正黑體" pitchFamily="34" charset="-120"/>
                <a:ea typeface="微軟正黑體" pitchFamily="34" charset="-120"/>
                <a:cs typeface="華康儷粗圓"/>
              </a:rPr>
              <a:t>文興高中</a:t>
            </a:r>
            <a:r>
              <a:rPr lang="zh-TW" altLang="en-US" sz="2800" b="1" dirty="0">
                <a:solidFill>
                  <a:srgbClr val="002060"/>
                </a:solidFill>
                <a:latin typeface="微軟正黑體" pitchFamily="34" charset="-120"/>
                <a:ea typeface="微軟正黑體" pitchFamily="34" charset="-120"/>
                <a:cs typeface="華康儷粗圓"/>
              </a:rPr>
              <a:t>及</a:t>
            </a:r>
            <a:r>
              <a:rPr lang="zh-TW" altLang="en-US" sz="2800" b="1" u="sng" dirty="0">
                <a:solidFill>
                  <a:srgbClr val="002060"/>
                </a:solidFill>
                <a:latin typeface="微軟正黑體" pitchFamily="34" charset="-120"/>
                <a:ea typeface="微軟正黑體" pitchFamily="34" charset="-120"/>
                <a:cs typeface="華康儷粗圓"/>
              </a:rPr>
              <a:t>達德商工</a:t>
            </a:r>
            <a:r>
              <a:rPr lang="zh-TW" altLang="en-US" sz="2800" b="1" dirty="0">
                <a:solidFill>
                  <a:srgbClr val="002060"/>
                </a:solidFill>
                <a:latin typeface="微軟正黑體" pitchFamily="34" charset="-120"/>
                <a:ea typeface="微軟正黑體" pitchFamily="34" charset="-120"/>
                <a:cs typeface="華康儷粗圓"/>
              </a:rPr>
              <a:t>試辦學習區</a:t>
            </a:r>
            <a:r>
              <a:rPr lang="zh-TW" altLang="en-US" sz="2800" b="1" dirty="0">
                <a:solidFill>
                  <a:srgbClr val="FF0000"/>
                </a:solidFill>
                <a:latin typeface="微軟正黑體" pitchFamily="34" charset="-120"/>
                <a:ea typeface="微軟正黑體" pitchFamily="34" charset="-120"/>
                <a:cs typeface="華康儷粗圓"/>
              </a:rPr>
              <a:t>完全免試入學</a:t>
            </a:r>
            <a:r>
              <a:rPr lang="zh-TW" altLang="en-US" sz="2800" b="1" dirty="0">
                <a:solidFill>
                  <a:srgbClr val="002060"/>
                </a:solidFill>
                <a:latin typeface="微軟正黑體" pitchFamily="34" charset="-120"/>
                <a:ea typeface="微軟正黑體" pitchFamily="34" charset="-120"/>
                <a:cs typeface="華康儷粗圓"/>
              </a:rPr>
              <a:t>管道。</a:t>
            </a:r>
            <a:endParaRPr lang="en-US" altLang="zh-TW" sz="2800" b="1" dirty="0">
              <a:solidFill>
                <a:srgbClr val="002060"/>
              </a:solidFill>
              <a:latin typeface="微軟正黑體" pitchFamily="34" charset="-120"/>
              <a:ea typeface="微軟正黑體" pitchFamily="34" charset="-120"/>
              <a:cs typeface="華康儷粗圓"/>
            </a:endParaRPr>
          </a:p>
          <a:p>
            <a:pPr lvl="1" algn="just" eaLnBrk="1" hangingPunct="1">
              <a:lnSpc>
                <a:spcPct val="110000"/>
              </a:lnSpc>
              <a:spcAft>
                <a:spcPts val="1200"/>
              </a:spcAft>
              <a:buClr>
                <a:srgbClr val="C0504D"/>
              </a:buClr>
              <a:buSzPct val="85000"/>
              <a:buFont typeface="Wingdings" pitchFamily="2" charset="2"/>
              <a:buChar char="l"/>
            </a:pPr>
            <a:r>
              <a:rPr lang="zh-TW" altLang="en-US" sz="2800" b="1" dirty="0">
                <a:solidFill>
                  <a:srgbClr val="002060"/>
                </a:solidFill>
                <a:latin typeface="微軟正黑體" pitchFamily="34" charset="-120"/>
                <a:ea typeface="微軟正黑體" pitchFamily="34" charset="-120"/>
                <a:cs typeface="華康儷粗圓"/>
              </a:rPr>
              <a:t>報名日期：</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99FF"/>
                </a:solidFill>
                <a:latin typeface="微軟正黑體" pitchFamily="34" charset="-120"/>
                <a:ea typeface="微軟正黑體" pitchFamily="34" charset="-120"/>
                <a:cs typeface="華康儷粗圓"/>
              </a:rPr>
              <a:t>    </a:t>
            </a:r>
            <a:r>
              <a:rPr lang="en-US" altLang="zh-TW" sz="2800" b="1" dirty="0">
                <a:solidFill>
                  <a:srgbClr val="FF0000"/>
                </a:solidFill>
                <a:latin typeface="微軟正黑體" pitchFamily="34" charset="-120"/>
                <a:ea typeface="微軟正黑體" pitchFamily="34" charset="-120"/>
                <a:cs typeface="華康儷粗圓"/>
              </a:rPr>
              <a:t>5</a:t>
            </a:r>
            <a:r>
              <a:rPr lang="zh-TW" altLang="en-US" sz="2800" b="1" dirty="0">
                <a:solidFill>
                  <a:srgbClr val="FF0000"/>
                </a:solidFill>
                <a:latin typeface="微軟正黑體" pitchFamily="34" charset="-120"/>
                <a:ea typeface="微軟正黑體" pitchFamily="34" charset="-120"/>
                <a:cs typeface="華康儷粗圓"/>
              </a:rPr>
              <a:t>月</a:t>
            </a:r>
            <a:r>
              <a:rPr lang="en-US" altLang="zh-TW" sz="2800" b="1" dirty="0">
                <a:solidFill>
                  <a:srgbClr val="FF0000"/>
                </a:solidFill>
                <a:latin typeface="微軟正黑體" pitchFamily="34" charset="-120"/>
                <a:ea typeface="微軟正黑體" pitchFamily="34" charset="-120"/>
                <a:cs typeface="華康儷粗圓"/>
              </a:rPr>
              <a:t>6</a:t>
            </a:r>
            <a:r>
              <a:rPr lang="zh-TW" altLang="en-US" sz="2800" b="1" dirty="0">
                <a:solidFill>
                  <a:srgbClr val="FF0000"/>
                </a:solidFill>
                <a:latin typeface="微軟正黑體" pitchFamily="34" charset="-120"/>
                <a:ea typeface="微軟正黑體" pitchFamily="34" charset="-120"/>
                <a:cs typeface="華康儷粗圓"/>
              </a:rPr>
              <a:t>日至</a:t>
            </a:r>
            <a:r>
              <a:rPr lang="en-US" altLang="zh-TW" sz="2800" b="1" dirty="0">
                <a:solidFill>
                  <a:srgbClr val="FF0000"/>
                </a:solidFill>
                <a:latin typeface="微軟正黑體" pitchFamily="34" charset="-120"/>
                <a:ea typeface="微軟正黑體" pitchFamily="34" charset="-120"/>
                <a:cs typeface="華康儷粗圓"/>
              </a:rPr>
              <a:t>5</a:t>
            </a:r>
            <a:r>
              <a:rPr lang="zh-TW" altLang="en-US" sz="2800" b="1" dirty="0">
                <a:solidFill>
                  <a:srgbClr val="FF0000"/>
                </a:solidFill>
                <a:latin typeface="微軟正黑體" pitchFamily="34" charset="-120"/>
                <a:ea typeface="微軟正黑體" pitchFamily="34" charset="-120"/>
                <a:cs typeface="華康儷粗圓"/>
              </a:rPr>
              <a:t>月</a:t>
            </a:r>
            <a:r>
              <a:rPr lang="en-US" altLang="zh-TW" sz="2800" b="1" dirty="0">
                <a:solidFill>
                  <a:srgbClr val="FF0000"/>
                </a:solidFill>
                <a:latin typeface="微軟正黑體" pitchFamily="34" charset="-120"/>
                <a:ea typeface="微軟正黑體" pitchFamily="34" charset="-120"/>
                <a:cs typeface="華康儷粗圓"/>
              </a:rPr>
              <a:t>7</a:t>
            </a:r>
            <a:r>
              <a:rPr lang="zh-TW" altLang="en-US" sz="2800" b="1" dirty="0">
                <a:solidFill>
                  <a:srgbClr val="FF0000"/>
                </a:solidFill>
                <a:latin typeface="微軟正黑體" pitchFamily="34" charset="-120"/>
                <a:ea typeface="微軟正黑體" pitchFamily="34" charset="-120"/>
                <a:cs typeface="華康儷粗圓"/>
              </a:rPr>
              <a:t>日 </a:t>
            </a:r>
            <a:r>
              <a:rPr lang="zh-TW" altLang="en-US" sz="2800" b="1" dirty="0">
                <a:solidFill>
                  <a:srgbClr val="002060"/>
                </a:solidFill>
                <a:latin typeface="微軟正黑體" pitchFamily="34" charset="-120"/>
                <a:ea typeface="微軟正黑體" pitchFamily="34" charset="-120"/>
                <a:cs typeface="華康儷粗圓"/>
              </a:rPr>
              <a:t>報名</a:t>
            </a:r>
            <a:r>
              <a:rPr lang="en-US" altLang="zh-TW" sz="2800" b="1" dirty="0">
                <a:solidFill>
                  <a:srgbClr val="002060"/>
                </a:solidFill>
                <a:latin typeface="微軟正黑體" pitchFamily="34" charset="-120"/>
                <a:ea typeface="微軟正黑體" pitchFamily="34" charset="-120"/>
                <a:cs typeface="華康儷粗圓"/>
              </a:rPr>
              <a:t>(</a:t>
            </a:r>
            <a:r>
              <a:rPr lang="zh-TW" altLang="en-US" sz="2800" b="1" dirty="0">
                <a:solidFill>
                  <a:srgbClr val="FF0000"/>
                </a:solidFill>
                <a:latin typeface="微軟正黑體" pitchFamily="34" charset="-120"/>
                <a:ea typeface="微軟正黑體" pitchFamily="34" charset="-120"/>
                <a:cs typeface="華康儷粗圓"/>
              </a:rPr>
              <a:t>文興高中、達德商工收件</a:t>
            </a:r>
            <a:r>
              <a:rPr lang="zh-TW" altLang="en-US" sz="2800" b="1" dirty="0">
                <a:solidFill>
                  <a:srgbClr val="002060"/>
                </a:solidFill>
                <a:latin typeface="微軟正黑體" pitchFamily="34" charset="-120"/>
                <a:ea typeface="微軟正黑體" pitchFamily="34" charset="-120"/>
                <a:cs typeface="華康儷粗圓"/>
              </a:rPr>
              <a:t>）</a:t>
            </a:r>
            <a:endParaRPr lang="en-US" altLang="zh-TW" sz="2800" b="1" dirty="0">
              <a:solidFill>
                <a:srgbClr val="002060"/>
              </a:solidFill>
              <a:latin typeface="微軟正黑體" pitchFamily="34" charset="-120"/>
              <a:ea typeface="微軟正黑體" pitchFamily="34" charset="-120"/>
              <a:cs typeface="華康儷粗圓"/>
            </a:endParaRPr>
          </a:p>
          <a:p>
            <a:pPr lvl="1" algn="just" eaLnBrk="1" hangingPunct="1">
              <a:lnSpc>
                <a:spcPct val="110000"/>
              </a:lnSpc>
              <a:spcAft>
                <a:spcPts val="1200"/>
              </a:spcAft>
              <a:buClr>
                <a:srgbClr val="C0504D"/>
              </a:buClr>
              <a:buSzPct val="85000"/>
              <a:buFont typeface="Wingdings" pitchFamily="2" charset="2"/>
              <a:buChar char="l"/>
            </a:pPr>
            <a:r>
              <a:rPr lang="zh-TW" altLang="en-US" sz="2800" b="1" dirty="0">
                <a:solidFill>
                  <a:srgbClr val="002060"/>
                </a:solidFill>
                <a:latin typeface="微軟正黑體" pitchFamily="34" charset="-120"/>
                <a:ea typeface="微軟正黑體" pitchFamily="34" charset="-120"/>
              </a:rPr>
              <a:t>報名資格：</a:t>
            </a:r>
            <a:endParaRPr lang="en-US" altLang="zh-TW" sz="2800" b="1" dirty="0">
              <a:solidFill>
                <a:srgbClr val="002060"/>
              </a:solidFill>
              <a:latin typeface="微軟正黑體" pitchFamily="34" charset="-120"/>
              <a:ea typeface="微軟正黑體" pitchFamily="34" charset="-120"/>
            </a:endParaRP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2800" b="1" dirty="0">
                <a:solidFill>
                  <a:srgbClr val="002060"/>
                </a:solidFill>
                <a:latin typeface="微軟正黑體" pitchFamily="34" charset="-120"/>
                <a:ea typeface="微軟正黑體" pitchFamily="34" charset="-120"/>
                <a:cs typeface="華康儷粗圓"/>
              </a:rPr>
              <a:t>限彰化二區</a:t>
            </a:r>
            <a:r>
              <a:rPr lang="en-US" altLang="zh-TW" sz="2800" b="1" dirty="0">
                <a:solidFill>
                  <a:srgbClr val="002060"/>
                </a:solidFill>
                <a:latin typeface="微軟正黑體" pitchFamily="34" charset="-120"/>
                <a:ea typeface="微軟正黑體" pitchFamily="34" charset="-120"/>
                <a:cs typeface="華康儷粗圓"/>
              </a:rPr>
              <a:t>(</a:t>
            </a:r>
            <a:r>
              <a:rPr lang="zh-TW" altLang="en-US" sz="2800" b="1" dirty="0">
                <a:solidFill>
                  <a:srgbClr val="002060"/>
                </a:solidFill>
                <a:latin typeface="微軟正黑體" pitchFamily="34" charset="-120"/>
                <a:ea typeface="微軟正黑體" pitchFamily="34" charset="-120"/>
                <a:cs typeface="華康儷粗圓"/>
              </a:rPr>
              <a:t>南區</a:t>
            </a:r>
            <a:r>
              <a:rPr lang="en-US" altLang="zh-TW" sz="2800" b="1" dirty="0">
                <a:solidFill>
                  <a:srgbClr val="002060"/>
                </a:solidFill>
                <a:latin typeface="微軟正黑體" pitchFamily="34" charset="-120"/>
                <a:ea typeface="微軟正黑體" pitchFamily="34" charset="-120"/>
                <a:cs typeface="華康儷粗圓"/>
              </a:rPr>
              <a:t>)</a:t>
            </a:r>
            <a:r>
              <a:rPr lang="zh-TW" altLang="en-US" sz="2800" b="1" dirty="0">
                <a:solidFill>
                  <a:srgbClr val="002060"/>
                </a:solidFill>
                <a:latin typeface="微軟正黑體" pitchFamily="34" charset="-120"/>
                <a:ea typeface="微軟正黑體" pitchFamily="34" charset="-120"/>
                <a:cs typeface="華康儷粗圓"/>
              </a:rPr>
              <a:t>之國中應屆畢業生報名。</a:t>
            </a:r>
            <a:endParaRPr lang="en-US" altLang="zh-TW" sz="2800" b="1" dirty="0">
              <a:solidFill>
                <a:srgbClr val="002060"/>
              </a:solidFill>
              <a:latin typeface="微軟正黑體" pitchFamily="34" charset="-120"/>
              <a:ea typeface="微軟正黑體" pitchFamily="34" charset="-120"/>
              <a:cs typeface="華康儷粗圓"/>
            </a:endParaRP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2800" b="1" dirty="0">
                <a:solidFill>
                  <a:srgbClr val="002060"/>
                </a:solidFill>
                <a:latin typeface="微軟正黑體" pitchFamily="34" charset="-120"/>
                <a:ea typeface="微軟正黑體" pitchFamily="34" charset="-120"/>
                <a:cs typeface="華康儷粗圓"/>
              </a:rPr>
              <a:t>學生限選擇一校一科報名。</a:t>
            </a:r>
            <a:endParaRPr lang="en-US" altLang="zh-TW" sz="2800" b="1" dirty="0">
              <a:solidFill>
                <a:srgbClr val="00206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11435" y="-18303"/>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年彰化區入學</a:t>
            </a:r>
            <a:r>
              <a:rPr lang="en-US" altLang="zh-TW" sz="4400" b="1" dirty="0">
                <a:solidFill>
                  <a:prstClr val="white"/>
                </a:solidFill>
                <a:latin typeface="微軟正黑體" pitchFamily="34" charset="-120"/>
                <a:ea typeface="微軟正黑體" pitchFamily="34" charset="-120"/>
              </a:rPr>
              <a:t>-</a:t>
            </a:r>
            <a:r>
              <a:rPr lang="zh-TW" altLang="en-US" sz="4400" b="1" dirty="0">
                <a:solidFill>
                  <a:prstClr val="white"/>
                </a:solidFill>
                <a:latin typeface="微軟正黑體" pitchFamily="34" charset="-120"/>
                <a:ea typeface="微軟正黑體" pitchFamily="34" charset="-120"/>
              </a:rPr>
              <a:t>變革事項</a:t>
            </a:r>
            <a:r>
              <a:rPr lang="en-US" altLang="zh-TW" sz="3200" b="1" dirty="0">
                <a:solidFill>
                  <a:prstClr val="white"/>
                </a:solidFill>
                <a:latin typeface="微軟正黑體" pitchFamily="34" charset="-120"/>
                <a:ea typeface="微軟正黑體" pitchFamily="34" charset="-120"/>
              </a:rPr>
              <a:t>1/4</a:t>
            </a:r>
            <a:endParaRPr kumimoji="1" lang="zh-TW" altLang="en-US" sz="4400" b="1" dirty="0">
              <a:solidFill>
                <a:prstClr val="white"/>
              </a:solidFill>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99284" y="4809437"/>
            <a:ext cx="617740" cy="152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a:extLst>
              <a:ext uri="{FF2B5EF4-FFF2-40B4-BE49-F238E27FC236}">
                <a16:creationId xmlns="" xmlns:a16="http://schemas.microsoft.com/office/drawing/2014/main" id="{1EFB1C3D-79C7-4878-8DE7-73CCC5156D99}"/>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a:t>
            </a:fld>
            <a:endParaRPr lang="zh-TW" altLang="en-US">
              <a:solidFill>
                <a:prstClr val="black">
                  <a:tint val="75000"/>
                </a:prstClr>
              </a:solidFill>
            </a:endParaRPr>
          </a:p>
        </p:txBody>
      </p:sp>
    </p:spTree>
    <p:extLst>
      <p:ext uri="{BB962C8B-B14F-4D97-AF65-F5344CB8AC3E}">
        <p14:creationId xmlns:p14="http://schemas.microsoft.com/office/powerpoint/2010/main" val="2801978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251520" y="1058624"/>
            <a:ext cx="8453576" cy="59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ct val="110000"/>
              </a:lnSpc>
              <a:spcAft>
                <a:spcPts val="1200"/>
              </a:spcAft>
              <a:buClr>
                <a:srgbClr val="C0504D"/>
              </a:buClr>
              <a:buSzPct val="85000"/>
              <a:buFont typeface="Wingdings" pitchFamily="2" charset="2"/>
              <a:buChar char="l"/>
            </a:pPr>
            <a:r>
              <a:rPr lang="zh-TW" altLang="en-US" sz="3200" b="1" dirty="0">
                <a:solidFill>
                  <a:srgbClr val="002060"/>
                </a:solidFill>
                <a:latin typeface="微軟正黑體" pitchFamily="34" charset="-120"/>
                <a:ea typeface="微軟正黑體" pitchFamily="34" charset="-120"/>
                <a:cs typeface="華康儷粗圓"/>
              </a:rPr>
              <a:t>試辦學習區完全免試入學</a:t>
            </a:r>
            <a:r>
              <a:rPr lang="en-US" altLang="zh-TW" sz="3200" b="1" dirty="0">
                <a:solidFill>
                  <a:srgbClr val="002060"/>
                </a:solidFill>
                <a:latin typeface="微軟正黑體" pitchFamily="34" charset="-120"/>
                <a:ea typeface="微軟正黑體" pitchFamily="34" charset="-120"/>
                <a:cs typeface="華康儷粗圓"/>
              </a:rPr>
              <a:t>-</a:t>
            </a:r>
            <a:r>
              <a:rPr lang="zh-TW" altLang="en-US" sz="3200" b="1" dirty="0">
                <a:solidFill>
                  <a:srgbClr val="002060"/>
                </a:solidFill>
                <a:latin typeface="微軟正黑體" pitchFamily="34" charset="-120"/>
                <a:ea typeface="微軟正黑體" pitchFamily="34" charset="-120"/>
                <a:cs typeface="華康儷粗圓"/>
              </a:rPr>
              <a:t>彰化二區</a:t>
            </a:r>
            <a:endParaRPr lang="en-US" altLang="zh-TW" sz="3200" b="1" dirty="0">
              <a:solidFill>
                <a:srgbClr val="00206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0" y="-16330"/>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年彰化區入學</a:t>
            </a:r>
            <a:r>
              <a:rPr lang="en-US" altLang="zh-TW" sz="4400" b="1" dirty="0">
                <a:solidFill>
                  <a:prstClr val="white"/>
                </a:solidFill>
                <a:latin typeface="微軟正黑體" pitchFamily="34" charset="-120"/>
                <a:ea typeface="微軟正黑體" pitchFamily="34" charset="-120"/>
              </a:rPr>
              <a:t>-</a:t>
            </a:r>
            <a:r>
              <a:rPr lang="zh-TW" altLang="en-US" sz="4400" b="1" dirty="0">
                <a:solidFill>
                  <a:prstClr val="white"/>
                </a:solidFill>
                <a:latin typeface="微軟正黑體" pitchFamily="34" charset="-120"/>
                <a:ea typeface="微軟正黑體" pitchFamily="34" charset="-120"/>
              </a:rPr>
              <a:t>變革事項</a:t>
            </a:r>
            <a:r>
              <a:rPr lang="en-US" altLang="zh-TW" sz="3200" b="1" dirty="0">
                <a:solidFill>
                  <a:prstClr val="white"/>
                </a:solidFill>
                <a:latin typeface="微軟正黑體" pitchFamily="34" charset="-120"/>
                <a:ea typeface="微軟正黑體" pitchFamily="34" charset="-120"/>
              </a:rPr>
              <a:t>2/4</a:t>
            </a:r>
            <a:endParaRPr kumimoji="1" lang="zh-TW" altLang="en-US" sz="4400" b="1" dirty="0">
              <a:solidFill>
                <a:prstClr val="white"/>
              </a:solidFill>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97308" y="4581128"/>
            <a:ext cx="617740" cy="152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a:extLst>
              <a:ext uri="{FF2B5EF4-FFF2-40B4-BE49-F238E27FC236}">
                <a16:creationId xmlns="" xmlns:a16="http://schemas.microsoft.com/office/drawing/2014/main" id="{21E87A3C-093F-4144-A3BF-9061D1C4BBD2}"/>
              </a:ext>
            </a:extLst>
          </p:cNvPr>
          <p:cNvPicPr>
            <a:picLocks noChangeAspect="1"/>
          </p:cNvPicPr>
          <p:nvPr/>
        </p:nvPicPr>
        <p:blipFill rotWithShape="1">
          <a:blip r:embed="rId19"/>
          <a:srcRect l="15351" t="24801" r="39763" b="13601"/>
          <a:stretch/>
        </p:blipFill>
        <p:spPr>
          <a:xfrm>
            <a:off x="971600" y="1599693"/>
            <a:ext cx="6768752" cy="5072099"/>
          </a:xfrm>
          <a:prstGeom prst="rect">
            <a:avLst/>
          </a:prstGeom>
        </p:spPr>
      </p:pic>
      <p:sp>
        <p:nvSpPr>
          <p:cNvPr id="3" name="投影片編號版面配置區 2">
            <a:extLst>
              <a:ext uri="{FF2B5EF4-FFF2-40B4-BE49-F238E27FC236}">
                <a16:creationId xmlns="" xmlns:a16="http://schemas.microsoft.com/office/drawing/2014/main" id="{B2538DBC-58AE-4266-8EC4-F9ECB3E54209}"/>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21</a:t>
            </a:fld>
            <a:endParaRPr lang="zh-TW" altLang="en-US">
              <a:solidFill>
                <a:prstClr val="black">
                  <a:tint val="75000"/>
                </a:prstClr>
              </a:solidFill>
            </a:endParaRPr>
          </a:p>
        </p:txBody>
      </p:sp>
    </p:spTree>
    <p:extLst>
      <p:ext uri="{BB962C8B-B14F-4D97-AF65-F5344CB8AC3E}">
        <p14:creationId xmlns:p14="http://schemas.microsoft.com/office/powerpoint/2010/main" val="9038297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273554" y="1074294"/>
            <a:ext cx="8043212" cy="28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ct val="110000"/>
              </a:lnSpc>
              <a:spcAft>
                <a:spcPts val="1200"/>
              </a:spcAft>
              <a:buClr>
                <a:srgbClr val="C0504D"/>
              </a:buClr>
              <a:buSzPct val="85000"/>
              <a:buFont typeface="Wingdings" pitchFamily="2" charset="2"/>
              <a:buChar char="l"/>
            </a:pPr>
            <a:r>
              <a:rPr lang="zh-TW" altLang="en-US" sz="3200" b="1" dirty="0">
                <a:solidFill>
                  <a:srgbClr val="002060"/>
                </a:solidFill>
                <a:latin typeface="微軟正黑體" pitchFamily="34" charset="-120"/>
                <a:ea typeface="微軟正黑體" pitchFamily="34" charset="-120"/>
                <a:cs typeface="華康儷粗圓"/>
              </a:rPr>
              <a:t>超額比序積分調整</a:t>
            </a:r>
            <a:endParaRPr lang="en-US" altLang="zh-TW" sz="3200" b="1" dirty="0">
              <a:solidFill>
                <a:srgbClr val="002060"/>
              </a:solidFill>
              <a:latin typeface="微軟正黑體" pitchFamily="34" charset="-120"/>
              <a:ea typeface="微軟正黑體" pitchFamily="34" charset="-120"/>
              <a:cs typeface="華康儷粗圓"/>
            </a:endParaRP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2800" b="1" dirty="0">
                <a:solidFill>
                  <a:srgbClr val="002060"/>
                </a:solidFill>
                <a:latin typeface="微軟正黑體" pitchFamily="34" charset="-120"/>
                <a:ea typeface="微軟正黑體" pitchFamily="34" charset="-120"/>
                <a:cs typeface="華康儷粗圓"/>
              </a:rPr>
              <a:t>「社團參與」積分採計上限調整為</a:t>
            </a:r>
            <a:r>
              <a:rPr lang="en-US" altLang="zh-TW" sz="2800" b="1" dirty="0">
                <a:solidFill>
                  <a:srgbClr val="FF0000"/>
                </a:solidFill>
                <a:latin typeface="微軟正黑體" pitchFamily="34" charset="-120"/>
                <a:ea typeface="微軟正黑體" pitchFamily="34" charset="-120"/>
                <a:cs typeface="華康儷粗圓"/>
              </a:rPr>
              <a:t>4</a:t>
            </a:r>
            <a:r>
              <a:rPr lang="zh-TW" altLang="en-US" sz="2800" b="1" dirty="0" smtClean="0">
                <a:solidFill>
                  <a:srgbClr val="002060"/>
                </a:solidFill>
                <a:latin typeface="微軟正黑體" pitchFamily="34" charset="-120"/>
                <a:ea typeface="微軟正黑體" pitchFamily="34" charset="-120"/>
                <a:cs typeface="華康儷粗圓"/>
              </a:rPr>
              <a:t>分</a:t>
            </a:r>
            <a:r>
              <a:rPr lang="en-US" altLang="zh-TW" sz="2800" b="1" dirty="0" smtClean="0">
                <a:solidFill>
                  <a:srgbClr val="002060"/>
                </a:solidFill>
                <a:latin typeface="微軟正黑體" pitchFamily="34" charset="-120"/>
                <a:ea typeface="微軟正黑體" pitchFamily="34" charset="-120"/>
                <a:cs typeface="華康儷粗圓"/>
              </a:rPr>
              <a:t>(</a:t>
            </a:r>
            <a:r>
              <a:rPr lang="zh-TW" altLang="en-US" sz="2800" b="1" dirty="0" smtClean="0">
                <a:solidFill>
                  <a:srgbClr val="002060"/>
                </a:solidFill>
                <a:latin typeface="微軟正黑體" pitchFamily="34" charset="-120"/>
                <a:ea typeface="微軟正黑體" pitchFamily="34" charset="-120"/>
                <a:cs typeface="華康儷粗圓"/>
              </a:rPr>
              <a:t>去年為</a:t>
            </a:r>
            <a:r>
              <a:rPr lang="en-US" altLang="zh-TW" sz="2800" b="1" dirty="0" smtClean="0">
                <a:solidFill>
                  <a:srgbClr val="002060"/>
                </a:solidFill>
                <a:latin typeface="微軟正黑體" pitchFamily="34" charset="-120"/>
                <a:ea typeface="微軟正黑體" pitchFamily="34" charset="-120"/>
                <a:cs typeface="華康儷粗圓"/>
              </a:rPr>
              <a:t>2</a:t>
            </a:r>
            <a:r>
              <a:rPr lang="zh-TW" altLang="en-US" sz="2800" b="1" dirty="0" smtClean="0">
                <a:solidFill>
                  <a:srgbClr val="002060"/>
                </a:solidFill>
                <a:latin typeface="微軟正黑體" pitchFamily="34" charset="-120"/>
                <a:ea typeface="微軟正黑體" pitchFamily="34" charset="-120"/>
                <a:cs typeface="華康儷粗圓"/>
              </a:rPr>
              <a:t>分</a:t>
            </a:r>
            <a:r>
              <a:rPr lang="en-US" altLang="zh-TW" sz="2800" b="1" dirty="0" smtClean="0">
                <a:solidFill>
                  <a:srgbClr val="002060"/>
                </a:solidFill>
                <a:latin typeface="微軟正黑體" pitchFamily="34" charset="-120"/>
                <a:ea typeface="微軟正黑體" pitchFamily="34" charset="-120"/>
                <a:cs typeface="華康儷粗圓"/>
              </a:rPr>
              <a:t>)</a:t>
            </a:r>
            <a:endParaRPr lang="en-US" altLang="zh-TW" sz="2800" b="1" dirty="0">
              <a:solidFill>
                <a:srgbClr val="002060"/>
              </a:solidFill>
              <a:latin typeface="微軟正黑體" pitchFamily="34" charset="-120"/>
              <a:ea typeface="微軟正黑體" pitchFamily="34" charset="-120"/>
              <a:cs typeface="華康儷粗圓"/>
            </a:endParaRP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2800" b="1" dirty="0">
                <a:solidFill>
                  <a:srgbClr val="002060"/>
                </a:solidFill>
                <a:latin typeface="微軟正黑體" pitchFamily="34" charset="-120"/>
                <a:ea typeface="微軟正黑體" pitchFamily="34" charset="-120"/>
                <a:cs typeface="華康儷粗圓"/>
              </a:rPr>
              <a:t>「競賽表現」採計上限維持</a:t>
            </a:r>
            <a:r>
              <a:rPr lang="en-US" altLang="zh-TW" sz="2800" b="1" dirty="0">
                <a:solidFill>
                  <a:srgbClr val="002060"/>
                </a:solidFill>
                <a:latin typeface="微軟正黑體" pitchFamily="34" charset="-120"/>
                <a:ea typeface="微軟正黑體" pitchFamily="34" charset="-120"/>
                <a:cs typeface="華康儷粗圓"/>
              </a:rPr>
              <a:t>6</a:t>
            </a:r>
            <a:r>
              <a:rPr lang="zh-TW" altLang="en-US" sz="2800" b="1" dirty="0">
                <a:solidFill>
                  <a:srgbClr val="002060"/>
                </a:solidFill>
                <a:latin typeface="微軟正黑體" pitchFamily="34" charset="-120"/>
                <a:ea typeface="微軟正黑體" pitchFamily="34" charset="-120"/>
                <a:cs typeface="華康儷粗圓"/>
              </a:rPr>
              <a:t>分，積分相同時比序項目順序不變</a:t>
            </a:r>
            <a:endParaRPr lang="en-US" altLang="zh-TW" sz="2800" b="1" dirty="0">
              <a:solidFill>
                <a:srgbClr val="00206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11435" y="179"/>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年彰化區入學</a:t>
            </a:r>
            <a:r>
              <a:rPr lang="en-US" altLang="zh-TW" sz="4400" b="1" dirty="0">
                <a:solidFill>
                  <a:prstClr val="white"/>
                </a:solidFill>
                <a:latin typeface="微軟正黑體" pitchFamily="34" charset="-120"/>
                <a:ea typeface="微軟正黑體" pitchFamily="34" charset="-120"/>
              </a:rPr>
              <a:t>-</a:t>
            </a:r>
            <a:r>
              <a:rPr lang="zh-TW" altLang="en-US" sz="4400" b="1" dirty="0">
                <a:solidFill>
                  <a:prstClr val="white"/>
                </a:solidFill>
                <a:latin typeface="微軟正黑體" pitchFamily="34" charset="-120"/>
                <a:ea typeface="微軟正黑體" pitchFamily="34" charset="-120"/>
              </a:rPr>
              <a:t>變革事項</a:t>
            </a:r>
            <a:r>
              <a:rPr lang="en-US" altLang="zh-TW" sz="3200" b="1" dirty="0">
                <a:solidFill>
                  <a:prstClr val="white"/>
                </a:solidFill>
                <a:latin typeface="微軟正黑體" pitchFamily="34" charset="-120"/>
                <a:ea typeface="微軟正黑體" pitchFamily="34" charset="-120"/>
              </a:rPr>
              <a:t>3/4</a:t>
            </a:r>
            <a:endParaRPr kumimoji="1" lang="zh-TW" altLang="en-US" sz="4400" b="1" dirty="0">
              <a:solidFill>
                <a:prstClr val="white"/>
              </a:solidFill>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88424" y="4755049"/>
            <a:ext cx="617740" cy="152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a:extLst>
              <a:ext uri="{FF2B5EF4-FFF2-40B4-BE49-F238E27FC236}">
                <a16:creationId xmlns="" xmlns:a16="http://schemas.microsoft.com/office/drawing/2014/main" id="{710A475C-925C-4FD0-9141-887786C9B0DB}"/>
              </a:ext>
            </a:extLst>
          </p:cNvPr>
          <p:cNvPicPr>
            <a:picLocks noChangeAspect="1"/>
          </p:cNvPicPr>
          <p:nvPr/>
        </p:nvPicPr>
        <p:blipFill rotWithShape="1">
          <a:blip r:embed="rId19"/>
          <a:srcRect l="29551" t="33710" r="30494" b="45274"/>
          <a:stretch/>
        </p:blipFill>
        <p:spPr>
          <a:xfrm>
            <a:off x="250136" y="4084271"/>
            <a:ext cx="7998882" cy="2424465"/>
          </a:xfrm>
          <a:prstGeom prst="rect">
            <a:avLst/>
          </a:prstGeom>
        </p:spPr>
      </p:pic>
      <p:sp>
        <p:nvSpPr>
          <p:cNvPr id="3" name="矩形 2">
            <a:extLst>
              <a:ext uri="{FF2B5EF4-FFF2-40B4-BE49-F238E27FC236}">
                <a16:creationId xmlns="" xmlns:a16="http://schemas.microsoft.com/office/drawing/2014/main" id="{25BA1275-614E-492F-BD9F-8E14E4519349}"/>
              </a:ext>
            </a:extLst>
          </p:cNvPr>
          <p:cNvSpPr/>
          <p:nvPr/>
        </p:nvSpPr>
        <p:spPr>
          <a:xfrm>
            <a:off x="894982" y="4084271"/>
            <a:ext cx="1012722" cy="568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a:extLst>
              <a:ext uri="{FF2B5EF4-FFF2-40B4-BE49-F238E27FC236}">
                <a16:creationId xmlns="" xmlns:a16="http://schemas.microsoft.com/office/drawing/2014/main" id="{B4552918-18E1-437D-9B81-3374665FB812}"/>
              </a:ext>
            </a:extLst>
          </p:cNvPr>
          <p:cNvSpPr/>
          <p:nvPr/>
        </p:nvSpPr>
        <p:spPr>
          <a:xfrm>
            <a:off x="894982" y="5296502"/>
            <a:ext cx="1012722" cy="508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投影片編號版面配置區 3">
            <a:extLst>
              <a:ext uri="{FF2B5EF4-FFF2-40B4-BE49-F238E27FC236}">
                <a16:creationId xmlns="" xmlns:a16="http://schemas.microsoft.com/office/drawing/2014/main" id="{B76B7B37-DF6D-414D-A3A9-081E392EABBF}"/>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22</a:t>
            </a:fld>
            <a:endParaRPr lang="zh-TW" altLang="en-US">
              <a:solidFill>
                <a:prstClr val="black">
                  <a:tint val="75000"/>
                </a:prstClr>
              </a:solidFill>
            </a:endParaRPr>
          </a:p>
        </p:txBody>
      </p:sp>
    </p:spTree>
    <p:extLst>
      <p:ext uri="{BB962C8B-B14F-4D97-AF65-F5344CB8AC3E}">
        <p14:creationId xmlns:p14="http://schemas.microsoft.com/office/powerpoint/2010/main" val="25345772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標題 1"/>
          <p:cNvSpPr txBox="1">
            <a:spLocks/>
          </p:cNvSpPr>
          <p:nvPr/>
        </p:nvSpPr>
        <p:spPr>
          <a:xfrm>
            <a:off x="11435" y="-2446"/>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110</a:t>
            </a:r>
            <a:r>
              <a:rPr lang="zh-TW" altLang="en-US" sz="4400" b="1" dirty="0">
                <a:solidFill>
                  <a:prstClr val="white"/>
                </a:solidFill>
                <a:latin typeface="微軟正黑體" pitchFamily="34" charset="-120"/>
                <a:ea typeface="微軟正黑體" pitchFamily="34" charset="-120"/>
              </a:rPr>
              <a:t>年彰化區入學</a:t>
            </a:r>
            <a:r>
              <a:rPr lang="en-US" altLang="zh-TW" sz="4400" b="1" dirty="0">
                <a:solidFill>
                  <a:prstClr val="white"/>
                </a:solidFill>
                <a:latin typeface="微軟正黑體" pitchFamily="34" charset="-120"/>
                <a:ea typeface="微軟正黑體" pitchFamily="34" charset="-120"/>
              </a:rPr>
              <a:t>-</a:t>
            </a:r>
            <a:r>
              <a:rPr lang="zh-TW" altLang="en-US" sz="4400" b="1" dirty="0">
                <a:solidFill>
                  <a:prstClr val="white"/>
                </a:solidFill>
                <a:latin typeface="微軟正黑體" pitchFamily="34" charset="-120"/>
                <a:ea typeface="微軟正黑體" pitchFamily="34" charset="-120"/>
              </a:rPr>
              <a:t>變革事項</a:t>
            </a:r>
            <a:r>
              <a:rPr lang="en-US" altLang="zh-TW" sz="3200" b="1" dirty="0">
                <a:solidFill>
                  <a:prstClr val="white"/>
                </a:solidFill>
                <a:latin typeface="微軟正黑體" pitchFamily="34" charset="-120"/>
                <a:ea typeface="微軟正黑體" pitchFamily="34" charset="-120"/>
              </a:rPr>
              <a:t>4/4</a:t>
            </a:r>
            <a:endParaRPr kumimoji="1" lang="zh-TW" altLang="en-US" sz="4400" b="1" dirty="0">
              <a:solidFill>
                <a:prstClr val="white"/>
              </a:solidFill>
              <a:latin typeface="微軟正黑體" pitchFamily="34" charset="-120"/>
              <a:ea typeface="微軟正黑體" pitchFamily="34" charset="-120"/>
            </a:endParaRPr>
          </a:p>
        </p:txBody>
      </p:sp>
      <p:sp>
        <p:nvSpPr>
          <p:cNvPr id="13" name="文字方塊 3">
            <a:extLst>
              <a:ext uri="{FF2B5EF4-FFF2-40B4-BE49-F238E27FC236}">
                <a16:creationId xmlns="" xmlns:a16="http://schemas.microsoft.com/office/drawing/2014/main" id="{8C17B83B-F87A-443A-BBE2-5725C7CB3CE0}"/>
              </a:ext>
            </a:extLst>
          </p:cNvPr>
          <p:cNvSpPr txBox="1">
            <a:spLocks noChangeArrowheads="1"/>
          </p:cNvSpPr>
          <p:nvPr/>
        </p:nvSpPr>
        <p:spPr bwMode="auto">
          <a:xfrm>
            <a:off x="254288" y="1742885"/>
            <a:ext cx="8453576" cy="42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rPr>
              <a:t>特色招生專業群科甄選入學</a:t>
            </a:r>
            <a:endParaRPr lang="en-US" altLang="zh-TW" sz="3600" b="1" dirty="0">
              <a:solidFill>
                <a:srgbClr val="002060"/>
              </a:solidFill>
              <a:latin typeface="微軟正黑體" pitchFamily="34" charset="-120"/>
              <a:ea typeface="微軟正黑體" pitchFamily="34" charset="-120"/>
            </a:endParaRPr>
          </a:p>
          <a:p>
            <a:pPr marL="893763" indent="-538163" algn="just" eaLnBrk="1" hangingPunct="1">
              <a:lnSpc>
                <a:spcPct val="110000"/>
              </a:lnSpc>
              <a:spcAft>
                <a:spcPts val="1200"/>
              </a:spcAft>
              <a:buClr>
                <a:srgbClr val="C0504D"/>
              </a:buClr>
              <a:buSzPct val="85000"/>
              <a:buFont typeface="Wingdings" panose="05000000000000000000" pitchFamily="2" charset="2"/>
              <a:buChar char="Ø"/>
            </a:pPr>
            <a:r>
              <a:rPr lang="zh-TW" altLang="en-US" sz="3200" b="1" dirty="0">
                <a:solidFill>
                  <a:srgbClr val="002060"/>
                </a:solidFill>
                <a:latin typeface="微軟正黑體" pitchFamily="34" charset="-120"/>
                <a:ea typeface="微軟正黑體" pitchFamily="34" charset="-120"/>
              </a:rPr>
              <a:t>國立彰化師範大學附屬高級工業職業學校</a:t>
            </a:r>
            <a:endParaRPr lang="en-US" altLang="zh-TW" sz="3200" b="1" dirty="0">
              <a:solidFill>
                <a:srgbClr val="002060"/>
              </a:solidFill>
              <a:latin typeface="微軟正黑體" pitchFamily="34" charset="-120"/>
              <a:ea typeface="微軟正黑體" pitchFamily="34" charset="-120"/>
            </a:endParaRPr>
          </a:p>
          <a:p>
            <a:pPr marL="893763" lvl="1" indent="0" algn="just" eaLnBrk="1" hangingPunct="1">
              <a:lnSpc>
                <a:spcPct val="110000"/>
              </a:lnSpc>
              <a:spcAft>
                <a:spcPts val="1200"/>
              </a:spcAft>
              <a:buClr>
                <a:srgbClr val="C0504D"/>
              </a:buClr>
              <a:buSzPct val="85000"/>
            </a:pPr>
            <a:r>
              <a:rPr lang="en-US" altLang="zh-TW" sz="3200" b="1" dirty="0">
                <a:solidFill>
                  <a:srgbClr val="002060"/>
                </a:solidFill>
                <a:latin typeface="微軟正黑體" pitchFamily="34" charset="-120"/>
                <a:ea typeface="微軟正黑體" pitchFamily="34" charset="-120"/>
              </a:rPr>
              <a:t> (</a:t>
            </a:r>
            <a:r>
              <a:rPr lang="zh-TW" altLang="en-US" sz="3200" b="1" dirty="0">
                <a:solidFill>
                  <a:srgbClr val="002060"/>
                </a:solidFill>
                <a:latin typeface="微軟正黑體" pitchFamily="34" charset="-120"/>
                <a:ea typeface="微軟正黑體" pitchFamily="34" charset="-120"/>
              </a:rPr>
              <a:t>汽車科及建築科</a:t>
            </a:r>
            <a:r>
              <a:rPr lang="en-US" altLang="zh-TW" sz="3200" b="1" dirty="0">
                <a:solidFill>
                  <a:srgbClr val="002060"/>
                </a:solidFill>
                <a:latin typeface="微軟正黑體" pitchFamily="34" charset="-120"/>
                <a:ea typeface="微軟正黑體" pitchFamily="34" charset="-120"/>
              </a:rPr>
              <a:t>)</a:t>
            </a:r>
          </a:p>
          <a:p>
            <a:pPr algn="just" eaLnBrk="1" hangingPunct="1">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cs typeface="華康儷粗圓"/>
              </a:rPr>
              <a:t>高職學校科別增刪</a:t>
            </a: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3200" b="1" dirty="0">
                <a:solidFill>
                  <a:srgbClr val="002060"/>
                </a:solidFill>
                <a:latin typeface="微軟正黑體" pitchFamily="34" charset="-120"/>
                <a:ea typeface="微軟正黑體" pitchFamily="34" charset="-120"/>
                <a:cs typeface="華康儷粗圓"/>
              </a:rPr>
              <a:t>正德高中職業類科停止招生</a:t>
            </a:r>
            <a:endParaRPr lang="en-US" altLang="zh-TW" sz="3200" b="1" dirty="0">
              <a:solidFill>
                <a:srgbClr val="002060"/>
              </a:solidFill>
              <a:latin typeface="微軟正黑體" pitchFamily="34" charset="-120"/>
              <a:ea typeface="微軟正黑體" pitchFamily="34" charset="-120"/>
              <a:cs typeface="華康儷粗圓"/>
            </a:endParaRPr>
          </a:p>
          <a:p>
            <a:pPr marL="914400" lvl="1" indent="-457200" algn="just" eaLnBrk="1" hangingPunct="1">
              <a:lnSpc>
                <a:spcPct val="110000"/>
              </a:lnSpc>
              <a:spcAft>
                <a:spcPts val="1200"/>
              </a:spcAft>
              <a:buClr>
                <a:srgbClr val="C0504D"/>
              </a:buClr>
              <a:buSzPct val="85000"/>
              <a:buFont typeface="Wingdings" panose="05000000000000000000" pitchFamily="2" charset="2"/>
              <a:buChar char="Ø"/>
            </a:pPr>
            <a:r>
              <a:rPr lang="zh-TW" altLang="en-US" sz="3200" b="1" dirty="0">
                <a:solidFill>
                  <a:srgbClr val="002060"/>
                </a:solidFill>
                <a:latin typeface="微軟正黑體" pitchFamily="34" charset="-120"/>
                <a:ea typeface="微軟正黑體" pitchFamily="34" charset="-120"/>
                <a:cs typeface="華康儷粗圓"/>
              </a:rPr>
              <a:t>其餘各校招生科別以當年度簡章為主</a:t>
            </a:r>
            <a:endParaRPr lang="en-US" altLang="zh-TW" sz="3200" b="1" dirty="0">
              <a:solidFill>
                <a:srgbClr val="002060"/>
              </a:solidFill>
              <a:latin typeface="微軟正黑體" pitchFamily="34" charset="-120"/>
              <a:ea typeface="微軟正黑體" pitchFamily="34" charset="-120"/>
              <a:cs typeface="華康儷粗圓"/>
            </a:endParaRPr>
          </a:p>
        </p:txBody>
      </p:sp>
      <p:pic>
        <p:nvPicPr>
          <p:cNvPr id="409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16416" y="4694746"/>
            <a:ext cx="617740" cy="152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a:extLst>
              <a:ext uri="{FF2B5EF4-FFF2-40B4-BE49-F238E27FC236}">
                <a16:creationId xmlns="" xmlns:a16="http://schemas.microsoft.com/office/drawing/2014/main" id="{20D8CDD4-FA28-40DE-8DA1-D188B265131C}"/>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23</a:t>
            </a:fld>
            <a:endParaRPr lang="zh-TW" altLang="en-US">
              <a:solidFill>
                <a:prstClr val="black">
                  <a:tint val="75000"/>
                </a:prstClr>
              </a:solidFill>
            </a:endParaRPr>
          </a:p>
        </p:txBody>
      </p:sp>
    </p:spTree>
    <p:extLst>
      <p:ext uri="{BB962C8B-B14F-4D97-AF65-F5344CB8AC3E}">
        <p14:creationId xmlns:p14="http://schemas.microsoft.com/office/powerpoint/2010/main" val="1508950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980728"/>
          </a:xfrm>
          <a:prstGeom prst="rect">
            <a:avLst/>
          </a:prstGeom>
          <a:solidFill>
            <a:schemeClr val="accent1">
              <a:lumMod val="75000"/>
            </a:schemeClr>
          </a:solidFill>
          <a:ln>
            <a:noFill/>
          </a:ln>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年試辦學習區完全免試入學</a:t>
            </a:r>
            <a:endPar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5" name="資料庫圖表 4"/>
          <p:cNvGraphicFramePr/>
          <p:nvPr>
            <p:extLst>
              <p:ext uri="{D42A27DB-BD31-4B8C-83A1-F6EECF244321}">
                <p14:modId xmlns:p14="http://schemas.microsoft.com/office/powerpoint/2010/main" val="742165509"/>
              </p:ext>
            </p:extLst>
          </p:nvPr>
        </p:nvGraphicFramePr>
        <p:xfrm>
          <a:off x="457200" y="1484784"/>
          <a:ext cx="8229599"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24</a:t>
            </a:fld>
            <a:endParaRPr lang="zh-TW" altLang="en-US" dirty="0">
              <a:solidFill>
                <a:prstClr val="black">
                  <a:tint val="75000"/>
                </a:prstClr>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3251" y="4042783"/>
            <a:ext cx="10112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a:extLst>
              <a:ext uri="{FF2B5EF4-FFF2-40B4-BE49-F238E27FC236}">
                <a16:creationId xmlns="" xmlns:a16="http://schemas.microsoft.com/office/drawing/2014/main" id="{585934B5-C0A4-421C-8CBB-80B7FF938EAE}"/>
              </a:ext>
            </a:extLst>
          </p:cNvPr>
          <p:cNvSpPr txBox="1"/>
          <p:nvPr/>
        </p:nvSpPr>
        <p:spPr>
          <a:xfrm>
            <a:off x="1997690" y="6356350"/>
            <a:ext cx="5183708" cy="369332"/>
          </a:xfrm>
          <a:prstGeom prst="rect">
            <a:avLst/>
          </a:prstGeom>
          <a:noFill/>
        </p:spPr>
        <p:txBody>
          <a:bodyPr wrap="square" rtlCol="0">
            <a:spAutoFit/>
          </a:bodyPr>
          <a:lstStyle/>
          <a:p>
            <a:pPr algn="ctr"/>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名額僅供參考，以當年簡章為主</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不含外加名額</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endPar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3283029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4094161554"/>
              </p:ext>
            </p:extLst>
          </p:nvPr>
        </p:nvGraphicFramePr>
        <p:xfrm>
          <a:off x="179512" y="2609209"/>
          <a:ext cx="6307998" cy="4056815"/>
        </p:xfrm>
        <a:graphic>
          <a:graphicData uri="http://schemas.openxmlformats.org/drawingml/2006/table">
            <a:tbl>
              <a:tblPr firstRow="1" bandRow="1">
                <a:tableStyleId>{08FB837D-C827-4EFA-A057-4D05807E0F7C}</a:tableStyleId>
              </a:tblPr>
              <a:tblGrid>
                <a:gridCol w="366744">
                  <a:extLst>
                    <a:ext uri="{9D8B030D-6E8A-4147-A177-3AD203B41FA5}">
                      <a16:colId xmlns="" xmlns:a16="http://schemas.microsoft.com/office/drawing/2014/main" val="20000"/>
                    </a:ext>
                  </a:extLst>
                </a:gridCol>
                <a:gridCol w="5941254">
                  <a:extLst>
                    <a:ext uri="{9D8B030D-6E8A-4147-A177-3AD203B41FA5}">
                      <a16:colId xmlns="" xmlns:a16="http://schemas.microsoft.com/office/drawing/2014/main" val="20001"/>
                    </a:ext>
                  </a:extLst>
                </a:gridCol>
              </a:tblGrid>
              <a:tr h="460894">
                <a:tc gridSpan="2">
                  <a:txBody>
                    <a:bodyPr/>
                    <a:lstStyle/>
                    <a:p>
                      <a:pPr algn="ctr">
                        <a:lnSpc>
                          <a:spcPct val="80000"/>
                        </a:lnSpc>
                        <a:spcAft>
                          <a:spcPts val="0"/>
                        </a:spcAft>
                      </a:pPr>
                      <a:r>
                        <a:rPr lang="zh-TW" altLang="en-US" sz="2400" b="1" kern="100" dirty="0">
                          <a:solidFill>
                            <a:schemeClr val="tx1"/>
                          </a:solidFill>
                          <a:latin typeface="微軟正黑體" pitchFamily="34" charset="-120"/>
                          <a:ea typeface="微軟正黑體" pitchFamily="34" charset="-120"/>
                          <a:cs typeface="+mn-cs"/>
                        </a:rPr>
                        <a:t>採計積分</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lnR w="12700" cap="flat" cmpd="sng" algn="ctr">
                      <a:solidFill>
                        <a:schemeClr val="bg1"/>
                      </a:solidFill>
                      <a:prstDash val="solid"/>
                      <a:round/>
                      <a:headEnd type="none" w="med" len="med"/>
                      <a:tailEnd type="none" w="med" len="med"/>
                    </a:lnR>
                    <a:solidFill>
                      <a:schemeClr val="accent6">
                        <a:lumMod val="20000"/>
                        <a:lumOff val="80000"/>
                      </a:schemeClr>
                    </a:solidFill>
                  </a:tcPr>
                </a:tc>
                <a:tc hMerge="1">
                  <a:txBody>
                    <a:bodyPr/>
                    <a:lstStyle/>
                    <a:p>
                      <a:pPr algn="ctr">
                        <a:lnSpc>
                          <a:spcPct val="80000"/>
                        </a:lnSpc>
                        <a:spcAft>
                          <a:spcPts val="0"/>
                        </a:spcAft>
                      </a:pPr>
                      <a:endParaRPr lang="zh-TW" sz="2400" b="1" kern="100" dirty="0">
                        <a:solidFill>
                          <a:srgbClr val="7030A0"/>
                        </a:solidFill>
                        <a:latin typeface="微軟正黑體" pitchFamily="34" charset="-120"/>
                        <a:ea typeface="微軟正黑體" pitchFamily="34" charset="-120"/>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0"/>
                  </a:ext>
                </a:extLst>
              </a:tr>
              <a:tr h="447798">
                <a:tc>
                  <a:txBody>
                    <a:bodyPr/>
                    <a:lstStyle/>
                    <a:p>
                      <a:pPr algn="ctr">
                        <a:lnSpc>
                          <a:spcPct val="100000"/>
                        </a:lnSpc>
                      </a:pPr>
                      <a:r>
                        <a:rPr lang="en-US" altLang="zh-TW" sz="2000" b="0" dirty="0">
                          <a:latin typeface="微軟正黑體" pitchFamily="34" charset="-120"/>
                          <a:ea typeface="微軟正黑體" pitchFamily="34" charset="-120"/>
                        </a:rPr>
                        <a:t>1</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marR="0" lvl="1" indent="-34290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0" kern="1200" dirty="0">
                          <a:solidFill>
                            <a:schemeClr val="dk1"/>
                          </a:solidFill>
                          <a:latin typeface="微軟正黑體" pitchFamily="34" charset="-120"/>
                          <a:ea typeface="微軟正黑體" pitchFamily="34" charset="-120"/>
                          <a:cs typeface="+mn-cs"/>
                        </a:rPr>
                        <a:t>國際技能競賽</a:t>
                      </a:r>
                      <a:r>
                        <a:rPr lang="en-US" altLang="zh-TW" sz="2000" b="0" kern="1200" dirty="0">
                          <a:solidFill>
                            <a:schemeClr val="dk1"/>
                          </a:solidFill>
                          <a:latin typeface="微軟正黑體" pitchFamily="34" charset="-120"/>
                          <a:ea typeface="微軟正黑體" pitchFamily="34" charset="-120"/>
                          <a:cs typeface="+mn-cs"/>
                        </a:rPr>
                        <a:t>(</a:t>
                      </a:r>
                      <a:r>
                        <a:rPr lang="zh-TW" altLang="en-US" sz="2000" b="0" kern="1200" dirty="0">
                          <a:solidFill>
                            <a:schemeClr val="dk1"/>
                          </a:solidFill>
                          <a:latin typeface="微軟正黑體" pitchFamily="34" charset="-120"/>
                          <a:ea typeface="微軟正黑體" pitchFamily="34" charset="-120"/>
                          <a:cs typeface="+mn-cs"/>
                        </a:rPr>
                        <a:t>含科技展覽</a:t>
                      </a:r>
                      <a:r>
                        <a:rPr lang="en-US" altLang="zh-TW" sz="2000" b="0" kern="1200" dirty="0">
                          <a:solidFill>
                            <a:schemeClr val="dk1"/>
                          </a:solidFill>
                          <a:latin typeface="微軟正黑體" pitchFamily="34" charset="-120"/>
                          <a:ea typeface="微軟正黑體" pitchFamily="34" charset="-120"/>
                          <a:cs typeface="+mn-cs"/>
                        </a:rPr>
                        <a:t>)</a:t>
                      </a:r>
                      <a:endParaRPr lang="zh-TW" altLang="en-US" sz="2000" b="0" kern="1200" dirty="0">
                        <a:solidFill>
                          <a:schemeClr val="dk1"/>
                        </a:solidFill>
                        <a:latin typeface="微軟正黑體" pitchFamily="34" charset="-120"/>
                        <a:ea typeface="微軟正黑體" pitchFamily="34" charset="-120"/>
                        <a:cs typeface="+mn-cs"/>
                      </a:endParaRP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1"/>
                  </a:ext>
                </a:extLst>
              </a:tr>
              <a:tr h="349794">
                <a:tc>
                  <a:txBody>
                    <a:bodyPr/>
                    <a:lstStyle/>
                    <a:p>
                      <a:pPr algn="ctr">
                        <a:lnSpc>
                          <a:spcPct val="100000"/>
                        </a:lnSpc>
                      </a:pPr>
                      <a:r>
                        <a:rPr lang="en-US" altLang="zh-TW" sz="2000" b="0" dirty="0">
                          <a:latin typeface="微軟正黑體" pitchFamily="34" charset="-120"/>
                          <a:ea typeface="微軟正黑體" pitchFamily="34" charset="-120"/>
                        </a:rPr>
                        <a:t>2</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lvl="1" indent="-342900" algn="l" defTabSz="914400" rtl="0" eaLnBrk="1" latinLnBrk="0" hangingPunct="1">
                        <a:lnSpc>
                          <a:spcPct val="100000"/>
                        </a:lnSpc>
                        <a:spcAft>
                          <a:spcPts val="0"/>
                        </a:spcAft>
                        <a:buFont typeface="Wingdings" pitchFamily="2" charset="2"/>
                        <a:buNone/>
                      </a:pPr>
                      <a:r>
                        <a:rPr lang="zh-TW" altLang="en-US" sz="2000" b="0" kern="1200" dirty="0">
                          <a:solidFill>
                            <a:schemeClr val="dk1"/>
                          </a:solidFill>
                          <a:latin typeface="微軟正黑體" pitchFamily="34" charset="-120"/>
                          <a:ea typeface="微軟正黑體" pitchFamily="34" charset="-120"/>
                          <a:cs typeface="+mn-cs"/>
                        </a:rPr>
                        <a:t>全國性技藝技能競賽</a:t>
                      </a: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2"/>
                  </a:ext>
                </a:extLst>
              </a:tr>
              <a:tr h="368609">
                <a:tc>
                  <a:txBody>
                    <a:bodyPr/>
                    <a:lstStyle/>
                    <a:p>
                      <a:pPr algn="ctr">
                        <a:lnSpc>
                          <a:spcPct val="100000"/>
                        </a:lnSpc>
                      </a:pPr>
                      <a:r>
                        <a:rPr lang="en-US" altLang="zh-TW" sz="2000" b="0" dirty="0">
                          <a:latin typeface="微軟正黑體" pitchFamily="34" charset="-120"/>
                          <a:ea typeface="微軟正黑體" pitchFamily="34" charset="-120"/>
                        </a:rPr>
                        <a:t>3</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lvl="1" indent="-342900" algn="l" defTabSz="914400" rtl="0" eaLnBrk="1" latinLnBrk="0" hangingPunct="1">
                        <a:lnSpc>
                          <a:spcPct val="100000"/>
                        </a:lnSpc>
                        <a:spcAft>
                          <a:spcPts val="0"/>
                        </a:spcAft>
                        <a:buFont typeface="Wingdings" pitchFamily="2" charset="2"/>
                        <a:buNone/>
                      </a:pPr>
                      <a:r>
                        <a:rPr lang="zh-TW" altLang="en-US" sz="2000" b="0" kern="1200" dirty="0">
                          <a:solidFill>
                            <a:schemeClr val="dk1"/>
                          </a:solidFill>
                          <a:latin typeface="微軟正黑體" pitchFamily="34" charset="-120"/>
                          <a:ea typeface="微軟正黑體" pitchFamily="34" charset="-120"/>
                          <a:cs typeface="+mn-cs"/>
                        </a:rPr>
                        <a:t>全國中小學科學展覽會、臺灣國際科學展覽會</a:t>
                      </a: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3"/>
                  </a:ext>
                </a:extLst>
              </a:tr>
              <a:tr h="506595">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4</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kern="1200" dirty="0">
                          <a:solidFill>
                            <a:schemeClr val="dk1"/>
                          </a:solidFill>
                          <a:latin typeface="微軟正黑體" pitchFamily="34" charset="-120"/>
                          <a:ea typeface="微軟正黑體" pitchFamily="34" charset="-120"/>
                          <a:cs typeface="+mn-cs"/>
                        </a:rPr>
                        <a:t>其他國際性特殊技藝技能競賽</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4"/>
                  </a:ext>
                </a:extLst>
              </a:tr>
              <a:tr h="672337">
                <a:tc>
                  <a:txBody>
                    <a:bodyPr/>
                    <a:lstStyle/>
                    <a:p>
                      <a:pPr algn="ctr">
                        <a:lnSpc>
                          <a:spcPct val="100000"/>
                        </a:lnSpc>
                      </a:pPr>
                      <a:r>
                        <a:rPr lang="en-US" altLang="zh-TW" sz="2000" b="0" dirty="0">
                          <a:latin typeface="微軟正黑體" pitchFamily="34" charset="-120"/>
                          <a:ea typeface="微軟正黑體" pitchFamily="34" charset="-120"/>
                        </a:rPr>
                        <a:t>5</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algn="l">
                        <a:lnSpc>
                          <a:spcPct val="100000"/>
                        </a:lnSpc>
                        <a:spcAft>
                          <a:spcPts val="0"/>
                        </a:spcAft>
                      </a:pPr>
                      <a:r>
                        <a:rPr lang="zh-TW" altLang="en-US" sz="2000" b="0" kern="100" dirty="0">
                          <a:solidFill>
                            <a:schemeClr val="tx1"/>
                          </a:solidFill>
                          <a:latin typeface="微軟正黑體" pitchFamily="34" charset="-120"/>
                          <a:ea typeface="微軟正黑體" pitchFamily="34" charset="-120"/>
                          <a:cs typeface="Times New Roman"/>
                        </a:rPr>
                        <a:t>各縣（市）政府主辦報經本部備查之技藝技能比賽及科學展覽（不包括成果展）優勝者</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5"/>
                  </a:ext>
                </a:extLst>
              </a:tr>
              <a:tr h="506595">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6</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kern="100" dirty="0">
                          <a:solidFill>
                            <a:schemeClr val="tx1"/>
                          </a:solidFill>
                          <a:latin typeface="微軟正黑體" pitchFamily="34" charset="-120"/>
                          <a:ea typeface="微軟正黑體" pitchFamily="34" charset="-120"/>
                          <a:cs typeface="Times New Roman"/>
                        </a:rPr>
                        <a:t>領有技術士證</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6"/>
                  </a:ext>
                </a:extLst>
              </a:tr>
              <a:tr h="744193">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7</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kern="100" dirty="0">
                          <a:solidFill>
                            <a:schemeClr val="tx1"/>
                          </a:solidFill>
                          <a:latin typeface="微軟正黑體" pitchFamily="34" charset="-120"/>
                          <a:ea typeface="微軟正黑體" pitchFamily="34" charset="-120"/>
                          <a:cs typeface="Times New Roman"/>
                        </a:rPr>
                        <a:t>技藝教育課程成績優良，技藝教育課程職群成績達該班</a:t>
                      </a:r>
                      <a:r>
                        <a:rPr lang="en-US" altLang="zh-TW" sz="2000" b="0" kern="100" dirty="0">
                          <a:solidFill>
                            <a:schemeClr val="tx1"/>
                          </a:solidFill>
                          <a:latin typeface="微軟正黑體" pitchFamily="34" charset="-120"/>
                          <a:ea typeface="微軟正黑體" pitchFamily="34" charset="-120"/>
                          <a:cs typeface="Times New Roman"/>
                        </a:rPr>
                        <a:t>PR</a:t>
                      </a:r>
                      <a:r>
                        <a:rPr lang="zh-TW" altLang="en-US" sz="2000" b="0" kern="100" dirty="0">
                          <a:solidFill>
                            <a:schemeClr val="tx1"/>
                          </a:solidFill>
                          <a:latin typeface="微軟正黑體" pitchFamily="34" charset="-120"/>
                          <a:ea typeface="微軟正黑體" pitchFamily="34" charset="-120"/>
                          <a:cs typeface="Times New Roman"/>
                        </a:rPr>
                        <a:t>值七十以上者</a:t>
                      </a:r>
                      <a:r>
                        <a:rPr lang="en-US" altLang="zh-TW" sz="2000" b="0" kern="100" dirty="0">
                          <a:solidFill>
                            <a:schemeClr val="tx1"/>
                          </a:solidFill>
                          <a:latin typeface="微軟正黑體" pitchFamily="34" charset="-120"/>
                          <a:ea typeface="微軟正黑體" pitchFamily="34" charset="-120"/>
                          <a:cs typeface="Times New Roman"/>
                        </a:rPr>
                        <a:t>(</a:t>
                      </a:r>
                      <a:r>
                        <a:rPr lang="zh-TW" altLang="en-US" sz="2000" b="0" kern="100" dirty="0">
                          <a:solidFill>
                            <a:schemeClr val="tx1"/>
                          </a:solidFill>
                          <a:latin typeface="微軟正黑體" pitchFamily="34" charset="-120"/>
                          <a:ea typeface="微軟正黑體" pitchFamily="34" charset="-120"/>
                          <a:cs typeface="Times New Roman"/>
                        </a:rPr>
                        <a:t>得擇優一職群成績採計得分</a:t>
                      </a:r>
                      <a:r>
                        <a:rPr lang="en-US" altLang="zh-TW" sz="2000" b="0" kern="100" dirty="0">
                          <a:solidFill>
                            <a:schemeClr val="tx1"/>
                          </a:solidFill>
                          <a:latin typeface="微軟正黑體" pitchFamily="34" charset="-120"/>
                          <a:ea typeface="微軟正黑體" pitchFamily="34" charset="-120"/>
                          <a:cs typeface="Times New Roman"/>
                        </a:rPr>
                        <a:t>)</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
        <p:nvSpPr>
          <p:cNvPr id="19" name="標題 1"/>
          <p:cNvSpPr txBox="1">
            <a:spLocks/>
          </p:cNvSpPr>
          <p:nvPr/>
        </p:nvSpPr>
        <p:spPr>
          <a:xfrm>
            <a:off x="36513" y="476250"/>
            <a:ext cx="9144000" cy="941388"/>
          </a:xfrm>
          <a:prstGeom prst="rect">
            <a:avLst/>
          </a:prstGeom>
        </p:spPr>
        <p:txBody>
          <a:bodyPr anchor="ctr">
            <a:normAutofit/>
          </a:bodyPr>
          <a:lstStyle/>
          <a:p>
            <a:pPr algn="ctr" fontAlgn="auto">
              <a:spcAft>
                <a:spcPts val="0"/>
              </a:spcAft>
              <a:defRPr/>
            </a:pPr>
            <a:endParaRPr lang="zh-TW" altLang="en-US" sz="4400" b="1" dirty="0">
              <a:solidFill>
                <a:srgbClr val="C00000"/>
              </a:solidFill>
              <a:latin typeface="微軟正黑體" pitchFamily="34" charset="-120"/>
              <a:ea typeface="微軟正黑體" pitchFamily="34" charset="-120"/>
            </a:endParaRPr>
          </a:p>
        </p:txBody>
      </p:sp>
      <p:grpSp>
        <p:nvGrpSpPr>
          <p:cNvPr id="2" name="群組 15"/>
          <p:cNvGrpSpPr/>
          <p:nvPr/>
        </p:nvGrpSpPr>
        <p:grpSpPr>
          <a:xfrm>
            <a:off x="179512" y="1055292"/>
            <a:ext cx="1391196" cy="1390636"/>
            <a:chOff x="4142810" y="-343211"/>
            <a:chExt cx="3052574" cy="1276693"/>
          </a:xfrm>
          <a:scene3d>
            <a:camera prst="orthographicFront"/>
            <a:lightRig rig="threePt" dir="t">
              <a:rot lat="0" lon="0" rev="7500000"/>
            </a:lightRig>
          </a:scene3d>
        </p:grpSpPr>
        <p:sp>
          <p:nvSpPr>
            <p:cNvPr id="11" name="矩形 10"/>
            <p:cNvSpPr/>
            <p:nvPr/>
          </p:nvSpPr>
          <p:spPr>
            <a:xfrm>
              <a:off x="4142812" y="-274232"/>
              <a:ext cx="3052572" cy="1138736"/>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zh-TW" altLang="en-US" dirty="0"/>
            </a:p>
          </p:txBody>
        </p:sp>
        <p:sp>
          <p:nvSpPr>
            <p:cNvPr id="12" name="矩形 11"/>
            <p:cNvSpPr/>
            <p:nvPr/>
          </p:nvSpPr>
          <p:spPr>
            <a:xfrm>
              <a:off x="4142810" y="-343211"/>
              <a:ext cx="3052572" cy="1276693"/>
            </a:xfrm>
            <a:prstGeom prst="rect">
              <a:avLst/>
            </a:prstGeom>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000" b="1" dirty="0">
                  <a:solidFill>
                    <a:schemeClr val="tx1"/>
                  </a:solidFill>
                  <a:latin typeface="微軟正黑體" pitchFamily="34" charset="-120"/>
                  <a:ea typeface="微軟正黑體" pitchFamily="34" charset="-120"/>
                </a:rPr>
                <a:t>特色</a:t>
              </a:r>
            </a:p>
          </p:txBody>
        </p:sp>
      </p:grpSp>
      <p:grpSp>
        <p:nvGrpSpPr>
          <p:cNvPr id="3" name="群組 18"/>
          <p:cNvGrpSpPr/>
          <p:nvPr/>
        </p:nvGrpSpPr>
        <p:grpSpPr>
          <a:xfrm>
            <a:off x="1750127" y="1135959"/>
            <a:ext cx="7249765" cy="1248228"/>
            <a:chOff x="4142812" y="166020"/>
            <a:chExt cx="9085032" cy="1562525"/>
          </a:xfrm>
          <a:scene3d>
            <a:camera prst="orthographicFront"/>
            <a:lightRig rig="threePt" dir="t">
              <a:rot lat="0" lon="0" rev="7500000"/>
            </a:lightRig>
          </a:scene3d>
        </p:grpSpPr>
        <p:sp>
          <p:nvSpPr>
            <p:cNvPr id="14" name="矩形 13"/>
            <p:cNvSpPr/>
            <p:nvPr/>
          </p:nvSpPr>
          <p:spPr>
            <a:xfrm>
              <a:off x="4142812" y="166020"/>
              <a:ext cx="9085032" cy="1526188"/>
            </a:xfrm>
            <a:prstGeom prst="rect">
              <a:avLst/>
            </a:prstGeom>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5" name="矩形 14"/>
            <p:cNvSpPr/>
            <p:nvPr/>
          </p:nvSpPr>
          <p:spPr>
            <a:xfrm>
              <a:off x="4142812" y="202357"/>
              <a:ext cx="9085032" cy="152618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08000" tIns="128016" rIns="170688" bIns="192024" spcCol="1270" anchor="ctr"/>
            <a:lstStyle/>
            <a:p>
              <a:pPr marL="342900" lvl="1" indent="-342900" defTabSz="1066800" fontAlgn="auto">
                <a:spcAft>
                  <a:spcPct val="15000"/>
                </a:spcAft>
                <a:buFont typeface="Arial" pitchFamily="34" charset="0"/>
                <a:buChar char="•"/>
                <a:defRPr/>
              </a:pPr>
              <a:r>
                <a:rPr lang="zh-TW" altLang="en-US" sz="2200" b="1" dirty="0">
                  <a:solidFill>
                    <a:schemeClr val="tx1"/>
                  </a:solidFill>
                  <a:latin typeface="華康新特明體(P)" pitchFamily="18" charset="-120"/>
                  <a:ea typeface="微軟正黑體" pitchFamily="34" charset="-120"/>
                  <a:cs typeface="Times New Roman" pitchFamily="18" charset="0"/>
                </a:rPr>
                <a:t>只</a:t>
              </a:r>
              <a:r>
                <a:rPr lang="zh-TW" altLang="en-US" sz="2200" b="1" dirty="0" smtClean="0">
                  <a:solidFill>
                    <a:schemeClr val="tx1"/>
                  </a:solidFill>
                  <a:latin typeface="華康新特明體(P)" pitchFamily="18" charset="-120"/>
                  <a:ea typeface="微軟正黑體" pitchFamily="34" charset="-120"/>
                  <a:cs typeface="Times New Roman" pitchFamily="18" charset="0"/>
                </a:rPr>
                <a:t>看「技藝</a:t>
              </a:r>
              <a:r>
                <a:rPr kumimoji="0" lang="zh-TW" altLang="en-US" sz="2200" b="1" dirty="0">
                  <a:solidFill>
                    <a:schemeClr val="tx1"/>
                  </a:solidFill>
                  <a:latin typeface="微軟正黑體" pitchFamily="34" charset="-120"/>
                  <a:ea typeface="微軟正黑體" pitchFamily="34" charset="-120"/>
                </a:rPr>
                <a:t>教育</a:t>
              </a:r>
              <a:r>
                <a:rPr kumimoji="0" lang="zh-TW" altLang="en-US" sz="2200" b="1" dirty="0" smtClean="0">
                  <a:solidFill>
                    <a:schemeClr val="tx1"/>
                  </a:solidFill>
                  <a:latin typeface="微軟正黑體" pitchFamily="34" charset="-120"/>
                  <a:ea typeface="微軟正黑體" pitchFamily="34" charset="-120"/>
                </a:rPr>
                <a:t>課程成績技藝競賽」或「科展」成績</a:t>
              </a:r>
              <a:r>
                <a:rPr kumimoji="0" lang="zh-TW" altLang="en-US" sz="2200" b="1" dirty="0">
                  <a:solidFill>
                    <a:schemeClr val="tx1"/>
                  </a:solidFill>
                  <a:latin typeface="微軟正黑體" pitchFamily="34" charset="-120"/>
                  <a:ea typeface="微軟正黑體" pitchFamily="34" charset="-120"/>
                </a:rPr>
                <a:t>。</a:t>
              </a:r>
              <a:endParaRPr kumimoji="0" lang="en-US" altLang="zh-TW" sz="2200" b="1" dirty="0">
                <a:solidFill>
                  <a:schemeClr val="tx1"/>
                </a:solidFill>
                <a:latin typeface="微軟正黑體" pitchFamily="34" charset="-120"/>
                <a:ea typeface="微軟正黑體" pitchFamily="34" charset="-120"/>
              </a:endParaRPr>
            </a:p>
            <a:p>
              <a:pPr marL="342900" lvl="1" indent="-342900" defTabSz="1066800" fontAlgn="auto">
                <a:spcAft>
                  <a:spcPct val="15000"/>
                </a:spcAft>
                <a:buFont typeface="Arial" pitchFamily="34" charset="0"/>
                <a:buChar char="•"/>
                <a:defRPr/>
              </a:pPr>
              <a:r>
                <a:rPr kumimoji="0" lang="zh-TW" altLang="en-US" sz="2200" b="1" dirty="0">
                  <a:solidFill>
                    <a:srgbClr val="FF0000"/>
                  </a:solidFill>
                  <a:latin typeface="微軟正黑體" pitchFamily="34" charset="-120"/>
                  <a:ea typeface="微軟正黑體" pitchFamily="34" charset="-120"/>
                </a:rPr>
                <a:t>單一選科、志願多校</a:t>
              </a:r>
              <a:r>
                <a:rPr kumimoji="0" lang="zh-TW" altLang="en-US" sz="2200" b="1" dirty="0">
                  <a:solidFill>
                    <a:schemeClr val="tx1"/>
                  </a:solidFill>
                  <a:latin typeface="微軟正黑體" pitchFamily="34" charset="-120"/>
                  <a:ea typeface="微軟正黑體" pitchFamily="34" charset="-120"/>
                </a:rPr>
                <a:t>。</a:t>
              </a:r>
              <a:r>
                <a:rPr kumimoji="0" lang="en-US" altLang="zh-TW" sz="2200" b="1" dirty="0">
                  <a:solidFill>
                    <a:schemeClr val="tx1"/>
                  </a:solidFill>
                  <a:latin typeface="微軟正黑體" pitchFamily="34" charset="-120"/>
                  <a:ea typeface="微軟正黑體" pitchFamily="34" charset="-120"/>
                </a:rPr>
                <a:t>(※</a:t>
              </a:r>
              <a:r>
                <a:rPr kumimoji="0" lang="zh-TW" altLang="en-US" sz="2200" b="1" dirty="0">
                  <a:solidFill>
                    <a:srgbClr val="FF0000"/>
                  </a:solidFill>
                  <a:latin typeface="微軟正黑體" pitchFamily="34" charset="-120"/>
                  <a:ea typeface="微軟正黑體" pitchFamily="34" charset="-120"/>
                </a:rPr>
                <a:t>需對應專業群科</a:t>
              </a:r>
              <a:r>
                <a:rPr kumimoji="0" lang="en-US" altLang="zh-TW" sz="2200" b="1" dirty="0">
                  <a:solidFill>
                    <a:schemeClr val="tx1"/>
                  </a:solidFill>
                  <a:latin typeface="微軟正黑體" pitchFamily="34" charset="-120"/>
                  <a:ea typeface="微軟正黑體" pitchFamily="34" charset="-120"/>
                </a:rPr>
                <a:t>)</a:t>
              </a:r>
            </a:p>
            <a:p>
              <a:pPr marL="342900" lvl="1" indent="-342900" defTabSz="1066800" fontAlgn="auto">
                <a:spcAft>
                  <a:spcPct val="15000"/>
                </a:spcAft>
                <a:buFont typeface="Arial" pitchFamily="34" charset="0"/>
                <a:buChar char="•"/>
                <a:defRPr/>
              </a:pPr>
              <a:r>
                <a:rPr kumimoji="0" lang="zh-TW" altLang="en-US" sz="2200" b="1" dirty="0">
                  <a:solidFill>
                    <a:schemeClr val="tx1"/>
                  </a:solidFill>
                  <a:latin typeface="微軟正黑體" pitchFamily="34" charset="-120"/>
                  <a:ea typeface="微軟正黑體" pitchFamily="34" charset="-120"/>
                </a:rPr>
                <a:t>國立學校每班內含二名，私立學校每班外加二名。</a:t>
              </a:r>
            </a:p>
          </p:txBody>
        </p:sp>
      </p:grpSp>
      <p:sp>
        <p:nvSpPr>
          <p:cNvPr id="24" name="標題 1"/>
          <p:cNvSpPr txBox="1">
            <a:spLocks/>
          </p:cNvSpPr>
          <p:nvPr/>
        </p:nvSpPr>
        <p:spPr bwMode="auto">
          <a:xfrm>
            <a:off x="0" y="7141"/>
            <a:ext cx="9144000" cy="805598"/>
          </a:xfrm>
          <a:prstGeom prst="rect">
            <a:avLst/>
          </a:prstGeom>
          <a:solidFill>
            <a:schemeClr val="tx1">
              <a:lumMod val="85000"/>
              <a:lumOff val="15000"/>
            </a:schemeClr>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110</a:t>
            </a:r>
            <a:r>
              <a:rPr lang="zh-TW" altLang="en-US" b="1" dirty="0">
                <a:solidFill>
                  <a:schemeClr val="bg1"/>
                </a:solidFill>
                <a:latin typeface="微軟正黑體" pitchFamily="34" charset="-120"/>
                <a:ea typeface="微軟正黑體" pitchFamily="34" charset="-120"/>
              </a:rPr>
              <a:t>年技優甄審入學</a:t>
            </a:r>
          </a:p>
        </p:txBody>
      </p:sp>
      <p:graphicFrame>
        <p:nvGraphicFramePr>
          <p:cNvPr id="16" name="資料庫圖表 15"/>
          <p:cNvGraphicFramePr/>
          <p:nvPr>
            <p:extLst>
              <p:ext uri="{D42A27DB-BD31-4B8C-83A1-F6EECF244321}">
                <p14:modId xmlns:p14="http://schemas.microsoft.com/office/powerpoint/2010/main" val="1515920863"/>
              </p:ext>
            </p:extLst>
          </p:nvPr>
        </p:nvGraphicFramePr>
        <p:xfrm>
          <a:off x="6527888" y="2543877"/>
          <a:ext cx="2519264" cy="4065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投影片編號版面配置區 8"/>
          <p:cNvSpPr>
            <a:spLocks noGrp="1"/>
          </p:cNvSpPr>
          <p:nvPr>
            <p:ph type="sldNum" sz="quarter" idx="12"/>
          </p:nvPr>
        </p:nvSpPr>
        <p:spPr>
          <a:xfrm>
            <a:off x="6948264" y="6562423"/>
            <a:ext cx="2133600" cy="365125"/>
          </a:xfrm>
        </p:spPr>
        <p:txBody>
          <a:bodyPr/>
          <a:lstStyle/>
          <a:p>
            <a:pPr>
              <a:defRPr/>
            </a:pPr>
            <a:fld id="{B0E7D0FD-EE13-44ED-ACB2-D7993CD41914}" type="slidenum">
              <a:rPr lang="zh-TW" altLang="en-US" smtClean="0">
                <a:solidFill>
                  <a:prstClr val="black">
                    <a:tint val="75000"/>
                  </a:prstClr>
                </a:solidFill>
                <a:latin typeface="微軟正黑體" pitchFamily="34" charset="-120"/>
                <a:ea typeface="微軟正黑體" pitchFamily="34" charset="-120"/>
              </a:rPr>
              <a:pPr>
                <a:defRPr/>
              </a:pPr>
              <a:t>25</a:t>
            </a:fld>
            <a:endParaRPr lang="zh-TW" altLang="en-US" dirty="0">
              <a:solidFill>
                <a:prstClr val="black">
                  <a:tint val="75000"/>
                </a:prst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976159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980728"/>
          </a:xfrm>
          <a:prstGeom prst="rect">
            <a:avLst/>
          </a:prstGeom>
          <a:solidFill>
            <a:srgbClr val="FF6699"/>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年優先免試入學</a:t>
            </a:r>
            <a:endPar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5" name="資料庫圖表 4"/>
          <p:cNvGraphicFramePr/>
          <p:nvPr>
            <p:extLst>
              <p:ext uri="{D42A27DB-BD31-4B8C-83A1-F6EECF244321}">
                <p14:modId xmlns:p14="http://schemas.microsoft.com/office/powerpoint/2010/main" val="4266692007"/>
              </p:ext>
            </p:extLst>
          </p:nvPr>
        </p:nvGraphicFramePr>
        <p:xfrm>
          <a:off x="372939" y="1303484"/>
          <a:ext cx="8229599" cy="5371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26</a:t>
            </a:fld>
            <a:endParaRPr lang="zh-TW" altLang="en-US">
              <a:solidFill>
                <a:prstClr val="black">
                  <a:tint val="75000"/>
                </a:prstClr>
              </a:solidFill>
            </a:endParaRPr>
          </a:p>
        </p:txBody>
      </p:sp>
      <p:sp>
        <p:nvSpPr>
          <p:cNvPr id="3" name="矩形: 圓角 2">
            <a:extLst>
              <a:ext uri="{FF2B5EF4-FFF2-40B4-BE49-F238E27FC236}">
                <a16:creationId xmlns="" xmlns:a16="http://schemas.microsoft.com/office/drawing/2014/main" id="{28A270A3-A328-489C-8260-3088353516CB}"/>
              </a:ext>
            </a:extLst>
          </p:cNvPr>
          <p:cNvSpPr/>
          <p:nvPr/>
        </p:nvSpPr>
        <p:spPr>
          <a:xfrm>
            <a:off x="2051720" y="2348880"/>
            <a:ext cx="5760640" cy="750999"/>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219048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5"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6"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12" name="標題 1"/>
          <p:cNvSpPr txBox="1">
            <a:spLocks/>
          </p:cNvSpPr>
          <p:nvPr/>
        </p:nvSpPr>
        <p:spPr bwMode="auto">
          <a:xfrm>
            <a:off x="-6712" y="-1"/>
            <a:ext cx="9150712" cy="609685"/>
          </a:xfrm>
          <a:prstGeom prst="rect">
            <a:avLst/>
          </a:prstGeom>
          <a:solidFill>
            <a:srgbClr val="FF6699"/>
          </a:solidFill>
          <a:ln>
            <a:noFill/>
          </a:ln>
          <a:extLst/>
        </p:spPr>
        <p:txBody>
          <a:bodyPr vert="horz" wrap="square" lIns="91440" tIns="45720" rIns="91440" bIns="45720" numCol="1" anchor="ctr" anchorCtr="0" compatLnSpc="1">
            <a:prstTxWarp prst="textNoShape">
              <a:avLst/>
            </a:prstTxWarp>
            <a:normAutofit/>
          </a:bodyPr>
          <a:lstStyle>
            <a:defPPr>
              <a:defRPr lang="zh-TW"/>
            </a:defPPr>
            <a:lvl1pPr algn="ctr"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defRPr>
            </a:lvl1pPr>
            <a:lvl2pPr algn="ctr" eaLnBrk="0" fontAlgn="base" hangingPunct="0">
              <a:spcBef>
                <a:spcPct val="0"/>
              </a:spcBef>
              <a:spcAft>
                <a:spcPct val="0"/>
              </a:spcAft>
              <a:defRPr sz="4400">
                <a:latin typeface="Calibri" pitchFamily="34" charset="0"/>
                <a:ea typeface="新細明體" pitchFamily="18" charset="-120"/>
              </a:defRPr>
            </a:lvl2pPr>
            <a:lvl3pPr algn="ctr" eaLnBrk="0" fontAlgn="base" hangingPunct="0">
              <a:spcBef>
                <a:spcPct val="0"/>
              </a:spcBef>
              <a:spcAft>
                <a:spcPct val="0"/>
              </a:spcAft>
              <a:defRPr sz="4400">
                <a:latin typeface="Calibri" pitchFamily="34" charset="0"/>
                <a:ea typeface="新細明體" pitchFamily="18" charset="-120"/>
              </a:defRPr>
            </a:lvl3pPr>
            <a:lvl4pPr algn="ctr" eaLnBrk="0" fontAlgn="base" hangingPunct="0">
              <a:spcBef>
                <a:spcPct val="0"/>
              </a:spcBef>
              <a:spcAft>
                <a:spcPct val="0"/>
              </a:spcAft>
              <a:defRPr sz="4400">
                <a:latin typeface="Calibri" pitchFamily="34" charset="0"/>
                <a:ea typeface="新細明體" pitchFamily="18" charset="-120"/>
              </a:defRPr>
            </a:lvl4pPr>
            <a:lvl5pPr algn="ctr" eaLnBrk="0" fontAlgn="base" hangingPunct="0">
              <a:spcBef>
                <a:spcPct val="0"/>
              </a:spcBef>
              <a:spcAft>
                <a:spcPct val="0"/>
              </a:spcAft>
              <a:defRPr sz="4400">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r>
              <a:rPr lang="en-US" altLang="zh-TW" sz="3200" dirty="0"/>
              <a:t>110</a:t>
            </a:r>
            <a:r>
              <a:rPr lang="zh-TW" altLang="en-US" sz="3200" dirty="0"/>
              <a:t>年優先免試入學</a:t>
            </a:r>
            <a:r>
              <a:rPr lang="en-US" altLang="zh-TW" sz="3200" dirty="0"/>
              <a:t>-</a:t>
            </a:r>
            <a:r>
              <a:rPr lang="zh-TW" altLang="en-US" sz="3200" dirty="0"/>
              <a:t>超額比序積分對照表</a:t>
            </a:r>
          </a:p>
        </p:txBody>
      </p:sp>
      <p:sp>
        <p:nvSpPr>
          <p:cNvPr id="10"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4" name="Group 5"/>
          <p:cNvGraphicFramePr>
            <a:graphicFrameLocks/>
          </p:cNvGraphicFramePr>
          <p:nvPr>
            <p:extLst>
              <p:ext uri="{D42A27DB-BD31-4B8C-83A1-F6EECF244321}">
                <p14:modId xmlns:p14="http://schemas.microsoft.com/office/powerpoint/2010/main" val="694090194"/>
              </p:ext>
            </p:extLst>
          </p:nvPr>
        </p:nvGraphicFramePr>
        <p:xfrm>
          <a:off x="137505" y="707156"/>
          <a:ext cx="8854388" cy="6111790"/>
        </p:xfrm>
        <a:graphic>
          <a:graphicData uri="http://schemas.openxmlformats.org/drawingml/2006/table">
            <a:tbl>
              <a:tblPr/>
              <a:tblGrid>
                <a:gridCol w="762087">
                  <a:extLst>
                    <a:ext uri="{9D8B030D-6E8A-4147-A177-3AD203B41FA5}">
                      <a16:colId xmlns="" xmlns:a16="http://schemas.microsoft.com/office/drawing/2014/main" val="20000"/>
                    </a:ext>
                  </a:extLst>
                </a:gridCol>
                <a:gridCol w="1008112">
                  <a:extLst>
                    <a:ext uri="{9D8B030D-6E8A-4147-A177-3AD203B41FA5}">
                      <a16:colId xmlns="" xmlns:a16="http://schemas.microsoft.com/office/drawing/2014/main" val="20001"/>
                    </a:ext>
                  </a:extLst>
                </a:gridCol>
                <a:gridCol w="355239">
                  <a:extLst>
                    <a:ext uri="{9D8B030D-6E8A-4147-A177-3AD203B41FA5}">
                      <a16:colId xmlns="" xmlns:a16="http://schemas.microsoft.com/office/drawing/2014/main" val="20002"/>
                    </a:ext>
                  </a:extLst>
                </a:gridCol>
                <a:gridCol w="355239">
                  <a:extLst>
                    <a:ext uri="{9D8B030D-6E8A-4147-A177-3AD203B41FA5}">
                      <a16:colId xmlns="" xmlns:a16="http://schemas.microsoft.com/office/drawing/2014/main" val="20003"/>
                    </a:ext>
                  </a:extLst>
                </a:gridCol>
                <a:gridCol w="355239">
                  <a:extLst>
                    <a:ext uri="{9D8B030D-6E8A-4147-A177-3AD203B41FA5}">
                      <a16:colId xmlns="" xmlns:a16="http://schemas.microsoft.com/office/drawing/2014/main" val="20005"/>
                    </a:ext>
                  </a:extLst>
                </a:gridCol>
                <a:gridCol w="355239">
                  <a:extLst>
                    <a:ext uri="{9D8B030D-6E8A-4147-A177-3AD203B41FA5}">
                      <a16:colId xmlns="" xmlns:a16="http://schemas.microsoft.com/office/drawing/2014/main" val="20006"/>
                    </a:ext>
                  </a:extLst>
                </a:gridCol>
                <a:gridCol w="355239">
                  <a:extLst>
                    <a:ext uri="{9D8B030D-6E8A-4147-A177-3AD203B41FA5}">
                      <a16:colId xmlns="" xmlns:a16="http://schemas.microsoft.com/office/drawing/2014/main" val="20007"/>
                    </a:ext>
                  </a:extLst>
                </a:gridCol>
                <a:gridCol w="355239">
                  <a:extLst>
                    <a:ext uri="{9D8B030D-6E8A-4147-A177-3AD203B41FA5}">
                      <a16:colId xmlns="" xmlns:a16="http://schemas.microsoft.com/office/drawing/2014/main" val="20008"/>
                    </a:ext>
                  </a:extLst>
                </a:gridCol>
                <a:gridCol w="355239">
                  <a:extLst>
                    <a:ext uri="{9D8B030D-6E8A-4147-A177-3AD203B41FA5}">
                      <a16:colId xmlns="" xmlns:a16="http://schemas.microsoft.com/office/drawing/2014/main" val="20009"/>
                    </a:ext>
                  </a:extLst>
                </a:gridCol>
                <a:gridCol w="355239">
                  <a:extLst>
                    <a:ext uri="{9D8B030D-6E8A-4147-A177-3AD203B41FA5}">
                      <a16:colId xmlns="" xmlns:a16="http://schemas.microsoft.com/office/drawing/2014/main" val="20010"/>
                    </a:ext>
                  </a:extLst>
                </a:gridCol>
                <a:gridCol w="355239">
                  <a:extLst>
                    <a:ext uri="{9D8B030D-6E8A-4147-A177-3AD203B41FA5}">
                      <a16:colId xmlns="" xmlns:a16="http://schemas.microsoft.com/office/drawing/2014/main" val="20011"/>
                    </a:ext>
                  </a:extLst>
                </a:gridCol>
                <a:gridCol w="355239">
                  <a:extLst>
                    <a:ext uri="{9D8B030D-6E8A-4147-A177-3AD203B41FA5}">
                      <a16:colId xmlns="" xmlns:a16="http://schemas.microsoft.com/office/drawing/2014/main" val="20012"/>
                    </a:ext>
                  </a:extLst>
                </a:gridCol>
                <a:gridCol w="355239">
                  <a:extLst>
                    <a:ext uri="{9D8B030D-6E8A-4147-A177-3AD203B41FA5}">
                      <a16:colId xmlns="" xmlns:a16="http://schemas.microsoft.com/office/drawing/2014/main" val="20013"/>
                    </a:ext>
                  </a:extLst>
                </a:gridCol>
                <a:gridCol w="355239">
                  <a:extLst>
                    <a:ext uri="{9D8B030D-6E8A-4147-A177-3AD203B41FA5}">
                      <a16:colId xmlns="" xmlns:a16="http://schemas.microsoft.com/office/drawing/2014/main" val="20014"/>
                    </a:ext>
                  </a:extLst>
                </a:gridCol>
                <a:gridCol w="355239">
                  <a:extLst>
                    <a:ext uri="{9D8B030D-6E8A-4147-A177-3AD203B41FA5}">
                      <a16:colId xmlns="" xmlns:a16="http://schemas.microsoft.com/office/drawing/2014/main" val="20015"/>
                    </a:ext>
                  </a:extLst>
                </a:gridCol>
                <a:gridCol w="355239">
                  <a:extLst>
                    <a:ext uri="{9D8B030D-6E8A-4147-A177-3AD203B41FA5}">
                      <a16:colId xmlns="" xmlns:a16="http://schemas.microsoft.com/office/drawing/2014/main" val="20016"/>
                    </a:ext>
                  </a:extLst>
                </a:gridCol>
                <a:gridCol w="355239">
                  <a:extLst>
                    <a:ext uri="{9D8B030D-6E8A-4147-A177-3AD203B41FA5}">
                      <a16:colId xmlns="" xmlns:a16="http://schemas.microsoft.com/office/drawing/2014/main" val="20017"/>
                    </a:ext>
                  </a:extLst>
                </a:gridCol>
                <a:gridCol w="973168">
                  <a:extLst>
                    <a:ext uri="{9D8B030D-6E8A-4147-A177-3AD203B41FA5}">
                      <a16:colId xmlns="" xmlns:a16="http://schemas.microsoft.com/office/drawing/2014/main" val="20018"/>
                    </a:ext>
                  </a:extLst>
                </a:gridCol>
                <a:gridCol w="782436">
                  <a:extLst>
                    <a:ext uri="{9D8B030D-6E8A-4147-A177-3AD203B41FA5}">
                      <a16:colId xmlns="" xmlns:a16="http://schemas.microsoft.com/office/drawing/2014/main" val="20004"/>
                    </a:ext>
                  </a:extLst>
                </a:gridCol>
              </a:tblGrid>
              <a:tr h="393892">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比序</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cs typeface="Tahoma" pitchFamily="34" charset="0"/>
                        </a:rPr>
                        <a:t>項目</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積分計算</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 xmlns:a16="http://schemas.microsoft.com/office/drawing/2014/main" val="10000"/>
                  </a:ext>
                </a:extLst>
              </a:tr>
              <a:tr h="165354">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p>
                      <a:pPr algn="ctr"/>
                      <a:r>
                        <a:rPr lang="zh-TW" altLang="en-US" sz="1800" b="1" dirty="0">
                          <a:latin typeface="微軟正黑體" pitchFamily="34" charset="-120"/>
                          <a:ea typeface="微軟正黑體" pitchFamily="34" charset="-120"/>
                        </a:rPr>
                        <a:t>只填一校</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僅能選填一所學校  </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同校各科志願積分皆相同</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 xmlns:a16="http://schemas.microsoft.com/office/drawing/2014/main" val="10001"/>
                  </a:ext>
                </a:extLst>
              </a:tr>
              <a:tr h="126994">
                <a:tc row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身分別</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經濟弱勢</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低收入戶</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分；中低收入戶</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211442">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就近入學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彰化免試就學區及共同就學區</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289082">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品德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幹部</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分；服務學習</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小時</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329723">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獎勵紀錄</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大功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分；小功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分；嘉獎</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功過相抵後</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r>
                        <a:rPr lang="zh-TW" altLang="en-US" sz="1600" dirty="0">
                          <a:latin typeface="微軟正黑體" pitchFamily="34" charset="-120"/>
                          <a:ea typeface="微軟正黑體" pitchFamily="34" charset="-120"/>
                        </a:rPr>
                        <a:t>上限</a:t>
                      </a:r>
                      <a:r>
                        <a:rPr lang="en-US" altLang="zh-TW" sz="1600" dirty="0">
                          <a:latin typeface="微軟正黑體" pitchFamily="34" charset="-120"/>
                          <a:ea typeface="微軟正黑體" pitchFamily="34" charset="-120"/>
                        </a:rPr>
                        <a:t>6</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 xmlns:a16="http://schemas.microsoft.com/office/drawing/2014/main" val="10005"/>
                  </a:ext>
                </a:extLst>
              </a:tr>
              <a:tr h="345330">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生活教育</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完全或銷過後無懲處</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分；無曠課紀錄者</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 xmlns:a16="http://schemas.microsoft.com/office/drawing/2014/main" val="10006"/>
                  </a:ext>
                </a:extLst>
              </a:tr>
              <a:tr h="121426">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績優</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表現</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均衡學習</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健體</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藝文</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綜合領域及格</a:t>
                      </a: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五學期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分；任四學期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分；任三學期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dirty="0">
                          <a:latin typeface="微軟正黑體" pitchFamily="34" charset="-120"/>
                          <a:ea typeface="微軟正黑體" pitchFamily="34" charset="-120"/>
                        </a:rPr>
                        <a:t>上限</a:t>
                      </a:r>
                      <a:r>
                        <a:rPr lang="en-US" altLang="zh-TW" sz="1600" dirty="0">
                          <a:latin typeface="微軟正黑體" pitchFamily="34" charset="-120"/>
                          <a:ea typeface="微軟正黑體" pitchFamily="34" charset="-120"/>
                        </a:rPr>
                        <a:t>6</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7"/>
                  </a:ext>
                </a:extLst>
              </a:tr>
              <a:tr h="144016">
                <a:tc vMerge="1">
                  <a:txBody>
                    <a:bodyPr/>
                    <a:lstStyle/>
                    <a:p>
                      <a:endParaRPr lang="zh-TW" altLang="en-US"/>
                    </a:p>
                  </a:txBody>
                  <a:tcPr/>
                </a:tc>
                <a:tc>
                  <a:txBody>
                    <a:bodyPr/>
                    <a:lstStyle/>
                    <a:p>
                      <a:pPr algn="ctr">
                        <a:lnSpc>
                          <a:spcPts val="1800"/>
                        </a:lnSpc>
                      </a:pPr>
                      <a:r>
                        <a:rPr lang="zh-TW" altLang="en-US" b="1" dirty="0">
                          <a:latin typeface="微軟正黑體" pitchFamily="34" charset="-120"/>
                          <a:ea typeface="微軟正黑體" pitchFamily="34" charset="-120"/>
                        </a:rPr>
                        <a:t>社團參與</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p>
                      <a:pPr algn="ctr">
                        <a:lnSpc>
                          <a:spcPts val="1800"/>
                        </a:lnSpc>
                      </a:pPr>
                      <a:r>
                        <a:rPr lang="zh-TW" altLang="en-US" dirty="0">
                          <a:latin typeface="微軟正黑體" pitchFamily="34" charset="-120"/>
                          <a:ea typeface="微軟正黑體" pitchFamily="34" charset="-120"/>
                        </a:rPr>
                        <a:t>參與學校社團績優每滿一學期</a:t>
                      </a:r>
                      <a:r>
                        <a:rPr lang="en-US" altLang="zh-TW" dirty="0">
                          <a:latin typeface="微軟正黑體" pitchFamily="34" charset="-120"/>
                          <a:ea typeface="微軟正黑體" pitchFamily="34" charset="-120"/>
                        </a:rPr>
                        <a:t>1</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dirty="0">
                          <a:latin typeface="微軟正黑體" pitchFamily="34" charset="-120"/>
                          <a:ea typeface="微軟正黑體" pitchFamily="34" charset="-120"/>
                        </a:rPr>
                        <a:t>上限</a:t>
                      </a:r>
                      <a:r>
                        <a:rPr lang="en-US" altLang="zh-TW" sz="1600" dirty="0">
                          <a:solidFill>
                            <a:srgbClr val="FF0000"/>
                          </a:solidFill>
                          <a:latin typeface="微軟正黑體" pitchFamily="34" charset="-120"/>
                          <a:ea typeface="微軟正黑體" pitchFamily="34" charset="-120"/>
                        </a:rPr>
                        <a:t>4</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 xmlns:a16="http://schemas.microsoft.com/office/drawing/2014/main" val="10008"/>
                  </a:ext>
                </a:extLst>
              </a:tr>
              <a:tr h="0">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競賽成績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國際</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6/5/4/3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5/4/3/2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、縣級</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4/3/2/1</a:t>
                      </a:r>
                      <a:endPar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dirty="0">
                          <a:latin typeface="微軟正黑體" pitchFamily="34" charset="-120"/>
                          <a:ea typeface="微軟正黑體" pitchFamily="34" charset="-120"/>
                        </a:rPr>
                        <a:t>上限</a:t>
                      </a:r>
                      <a:r>
                        <a:rPr lang="en-US" altLang="zh-TW" sz="1600" dirty="0">
                          <a:latin typeface="微軟正黑體" pitchFamily="34" charset="-120"/>
                          <a:ea typeface="微軟正黑體" pitchFamily="34" charset="-120"/>
                        </a:rPr>
                        <a:t>6</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 xmlns:a16="http://schemas.microsoft.com/office/drawing/2014/main" val="10009"/>
                  </a:ext>
                </a:extLst>
              </a:tr>
              <a:tr h="152512">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體適能</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每項銅牌以上</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分；中等或待加強</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dirty="0">
                          <a:latin typeface="微軟正黑體" pitchFamily="34" charset="-120"/>
                          <a:ea typeface="微軟正黑體" pitchFamily="34" charset="-120"/>
                        </a:rPr>
                        <a:t>上限</a:t>
                      </a:r>
                      <a:r>
                        <a:rPr lang="en-US" altLang="zh-TW" sz="1600" dirty="0">
                          <a:latin typeface="微軟正黑體" pitchFamily="34" charset="-120"/>
                          <a:ea typeface="微軟正黑體" pitchFamily="34" charset="-120"/>
                        </a:rPr>
                        <a:t>6</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 xmlns:a16="http://schemas.microsoft.com/office/drawing/2014/main" val="10010"/>
                  </a:ext>
                </a:extLst>
              </a:tr>
              <a:tr h="3343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教育</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會考</a:t>
                      </a:r>
                      <a:endParaRPr lang="zh-TW" altLang="en-US" dirty="0">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英</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數</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自</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各科精熟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endPar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各科待加強</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C</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得</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寫作測驗列為同分比序項目</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1"/>
                  </a:ext>
                </a:extLst>
              </a:tr>
              <a:tr h="1992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加權</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原始分數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17</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14</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13</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12</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11</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10</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rowSpan="2">
                  <a:txBody>
                    <a:bodyPr/>
                    <a:lstStyle/>
                    <a:p>
                      <a:pPr algn="ctr"/>
                      <a:r>
                        <a:rPr lang="zh-TW" altLang="en-US" sz="1600" dirty="0">
                          <a:latin typeface="微軟正黑體" pitchFamily="34" charset="-120"/>
                          <a:ea typeface="微軟正黑體" pitchFamily="34" charset="-120"/>
                        </a:rPr>
                        <a:t>上限</a:t>
                      </a:r>
                      <a:r>
                        <a:rPr lang="en-US" altLang="zh-TW" sz="1600" dirty="0">
                          <a:latin typeface="微軟正黑體" pitchFamily="34" charset="-120"/>
                          <a:ea typeface="微軟正黑體" pitchFamily="34" charset="-120"/>
                        </a:rPr>
                        <a:t>5</a:t>
                      </a:r>
                      <a:r>
                        <a:rPr lang="zh-TW" altLang="en-US" sz="1600"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12"/>
                  </a:ext>
                </a:extLst>
              </a:tr>
              <a:tr h="199200">
                <a:tc v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加權分數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4.8</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4.2</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3.9</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3.6</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3.3</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3.0</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2.7</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2.4</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2.1</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1.8</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0.9</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a:t>
                      </a:r>
                      <a:endParaRPr kumimoji="0" lang="zh-TW" altLang="en-US" sz="9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14"/>
                  </a:ext>
                </a:extLst>
              </a:tr>
              <a:tr h="152212">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總積分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 xmlns:a16="http://schemas.microsoft.com/office/drawing/2014/main" val="10013"/>
                  </a:ext>
                </a:extLst>
              </a:tr>
            </a:tbl>
          </a:graphicData>
        </a:graphic>
      </p:graphicFrame>
      <p:sp>
        <p:nvSpPr>
          <p:cNvPr id="2" name="投影片編號版面配置區 1">
            <a:extLst>
              <a:ext uri="{FF2B5EF4-FFF2-40B4-BE49-F238E27FC236}">
                <a16:creationId xmlns="" xmlns:a16="http://schemas.microsoft.com/office/drawing/2014/main" id="{CD42EA95-6192-4D47-AFA6-61BC774CB1B5}"/>
              </a:ext>
            </a:extLst>
          </p:cNvPr>
          <p:cNvSpPr>
            <a:spLocks noGrp="1"/>
          </p:cNvSpPr>
          <p:nvPr>
            <p:ph type="sldNum" sz="quarter" idx="12"/>
          </p:nvPr>
        </p:nvSpPr>
        <p:spPr>
          <a:xfrm>
            <a:off x="6012160" y="6453821"/>
            <a:ext cx="2133600" cy="365125"/>
          </a:xfrm>
        </p:spPr>
        <p:txBody>
          <a:bodyPr/>
          <a:lstStyle/>
          <a:p>
            <a:pPr>
              <a:defRPr/>
            </a:pPr>
            <a:fld id="{4C41AD94-AEC2-4269-8437-AE8ADE699CC7}" type="slidenum">
              <a:rPr lang="zh-TW" altLang="en-US" smtClean="0">
                <a:solidFill>
                  <a:prstClr val="black">
                    <a:tint val="75000"/>
                  </a:prstClr>
                </a:solidFill>
              </a:rPr>
              <a:pPr>
                <a:defRPr/>
              </a:pPr>
              <a:t>27</a:t>
            </a:fld>
            <a:endParaRPr lang="zh-TW" altLang="en-US" dirty="0">
              <a:solidFill>
                <a:prstClr val="black">
                  <a:tint val="75000"/>
                </a:prstClr>
              </a:solidFill>
            </a:endParaRPr>
          </a:p>
        </p:txBody>
      </p:sp>
      <p:sp>
        <p:nvSpPr>
          <p:cNvPr id="3" name="矩形 2">
            <a:extLst>
              <a:ext uri="{FF2B5EF4-FFF2-40B4-BE49-F238E27FC236}">
                <a16:creationId xmlns="" xmlns:a16="http://schemas.microsoft.com/office/drawing/2014/main" id="{4A9F90C3-76DB-4D64-B364-19FAB02BB541}"/>
              </a:ext>
            </a:extLst>
          </p:cNvPr>
          <p:cNvSpPr/>
          <p:nvPr/>
        </p:nvSpPr>
        <p:spPr>
          <a:xfrm>
            <a:off x="827584" y="3789040"/>
            <a:ext cx="115212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 xmlns:a16="http://schemas.microsoft.com/office/drawing/2014/main" id="{C07F5D5C-2070-4248-93AA-A506BB2842D2}"/>
              </a:ext>
            </a:extLst>
          </p:cNvPr>
          <p:cNvSpPr/>
          <p:nvPr/>
        </p:nvSpPr>
        <p:spPr>
          <a:xfrm>
            <a:off x="7236296" y="3801319"/>
            <a:ext cx="981472" cy="334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 xmlns:a16="http://schemas.microsoft.com/office/drawing/2014/main" id="{EF16F7B3-775D-4AF6-935D-944EEC18452F}"/>
              </a:ext>
            </a:extLst>
          </p:cNvPr>
          <p:cNvSpPr/>
          <p:nvPr/>
        </p:nvSpPr>
        <p:spPr>
          <a:xfrm>
            <a:off x="827584" y="4149080"/>
            <a:ext cx="1152128"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 xmlns:a16="http://schemas.microsoft.com/office/drawing/2014/main" id="{058C6B89-EF40-4248-870B-64C99BD1D1E3}"/>
              </a:ext>
            </a:extLst>
          </p:cNvPr>
          <p:cNvSpPr/>
          <p:nvPr/>
        </p:nvSpPr>
        <p:spPr>
          <a:xfrm>
            <a:off x="7236296" y="4174395"/>
            <a:ext cx="981472" cy="33445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370222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28</a:t>
            </a:fld>
            <a:endParaRPr lang="zh-TW"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3059"/>
            <a:ext cx="8935605" cy="722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375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7124"/>
            <a:ext cx="9144000" cy="915844"/>
          </a:xfrm>
          <a:prstGeom prst="rect">
            <a:avLst/>
          </a:prstGeom>
          <a:solidFill>
            <a:srgbClr val="FF6699"/>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優先免試入學會考成績加權計算示範</a:t>
            </a:r>
            <a:endPar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29</a:t>
            </a:fld>
            <a:endParaRPr lang="zh-TW" altLang="en-US">
              <a:solidFill>
                <a:prstClr val="black">
                  <a:tint val="75000"/>
                </a:prstClr>
              </a:solidFill>
            </a:endParaRPr>
          </a:p>
        </p:txBody>
      </p:sp>
      <p:sp>
        <p:nvSpPr>
          <p:cNvPr id="3" name="文字方塊 2"/>
          <p:cNvSpPr txBox="1"/>
          <p:nvPr/>
        </p:nvSpPr>
        <p:spPr>
          <a:xfrm>
            <a:off x="539552" y="1340768"/>
            <a:ext cx="8171992" cy="5139869"/>
          </a:xfrm>
          <a:prstGeom prst="rect">
            <a:avLst/>
          </a:prstGeom>
          <a:noFill/>
        </p:spPr>
        <p:txBody>
          <a:bodyPr wrap="square" rtlCol="0">
            <a:spAutoFit/>
          </a:bodyPr>
          <a:lstStyle/>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某高中會考加權採計科目</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英語、數學</a:t>
            </a:r>
            <a:endParaRPr lang="en-US" altLang="zh-TW" sz="3200" b="1" dirty="0">
              <a:latin typeface="微軟正黑體" panose="020B0604030504040204" pitchFamily="34" charset="-120"/>
              <a:ea typeface="微軟正黑體" panose="020B0604030504040204" pitchFamily="34" charset="-120"/>
            </a:endParaRPr>
          </a:p>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en-US" altLang="zh-TW" sz="3200" b="1" dirty="0">
                <a:latin typeface="微軟正黑體" panose="020B0604030504040204" pitchFamily="34" charset="-120"/>
                <a:ea typeface="微軟正黑體" panose="020B0604030504040204" pitchFamily="34" charset="-120"/>
              </a:rPr>
              <a:t>A</a:t>
            </a:r>
            <a:r>
              <a:rPr lang="zh-TW" altLang="en-US" sz="3200" b="1" dirty="0">
                <a:latin typeface="微軟正黑體" panose="020B0604030504040204" pitchFamily="34" charset="-120"/>
                <a:ea typeface="微軟正黑體" panose="020B0604030504040204" pitchFamily="34" charset="-120"/>
              </a:rPr>
              <a:t>生會考原始成績</a:t>
            </a:r>
            <a:r>
              <a:rPr lang="en-US" altLang="zh-TW" sz="3200" b="1" dirty="0">
                <a:latin typeface="微軟正黑體" panose="020B0604030504040204" pitchFamily="34" charset="-120"/>
                <a:ea typeface="微軟正黑體" panose="020B0604030504040204" pitchFamily="34" charset="-120"/>
              </a:rPr>
              <a:t>:</a:t>
            </a:r>
          </a:p>
          <a:p>
            <a:pPr>
              <a:lnSpc>
                <a:spcPts val="2400"/>
              </a:lnSpc>
            </a:pPr>
            <a:r>
              <a:rPr lang="zh-TW" altLang="en-US" sz="3200" b="1" dirty="0">
                <a:latin typeface="微軟正黑體" panose="020B0604030504040204" pitchFamily="34" charset="-120"/>
                <a:ea typeface="微軟正黑體" panose="020B0604030504040204" pitchFamily="34" charset="-120"/>
              </a:rPr>
              <a:t>        </a:t>
            </a: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       英語</a:t>
            </a:r>
            <a:r>
              <a:rPr lang="en-US" altLang="zh-TW" sz="3200" b="1" dirty="0">
                <a:latin typeface="微軟正黑體" panose="020B0604030504040204" pitchFamily="34" charset="-120"/>
                <a:ea typeface="微軟正黑體" panose="020B0604030504040204" pitchFamily="34" charset="-120"/>
              </a:rPr>
              <a:t>A(7</a:t>
            </a:r>
            <a:r>
              <a:rPr lang="zh-TW" altLang="en-US" sz="3200" b="1" dirty="0">
                <a:latin typeface="微軟正黑體" panose="020B0604030504040204" pitchFamily="34" charset="-120"/>
                <a:ea typeface="微軟正黑體" panose="020B0604030504040204" pitchFamily="34" charset="-120"/>
              </a:rPr>
              <a:t>分</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、數學</a:t>
            </a:r>
            <a:r>
              <a:rPr lang="en-US" altLang="zh-TW" sz="3200" b="1" dirty="0">
                <a:latin typeface="微軟正黑體" panose="020B0604030504040204" pitchFamily="34" charset="-120"/>
                <a:ea typeface="微軟正黑體" panose="020B0604030504040204" pitchFamily="34" charset="-120"/>
              </a:rPr>
              <a:t>B+(5</a:t>
            </a:r>
            <a:r>
              <a:rPr lang="zh-TW" altLang="en-US" sz="3200" b="1" dirty="0">
                <a:latin typeface="微軟正黑體" panose="020B0604030504040204" pitchFamily="34" charset="-120"/>
                <a:ea typeface="微軟正黑體" panose="020B0604030504040204" pitchFamily="34" charset="-120"/>
              </a:rPr>
              <a:t>分</a:t>
            </a:r>
            <a:r>
              <a:rPr lang="en-US" altLang="zh-TW" sz="3200" b="1" dirty="0">
                <a:latin typeface="微軟正黑體" panose="020B0604030504040204" pitchFamily="34" charset="-120"/>
                <a:ea typeface="微軟正黑體" panose="020B0604030504040204" pitchFamily="34" charset="-120"/>
              </a:rPr>
              <a:t>)</a:t>
            </a:r>
          </a:p>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原始分數加總</a:t>
            </a: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分</a:t>
            </a:r>
            <a:r>
              <a:rPr lang="en-US" altLang="zh-TW" sz="3200" b="1" dirty="0">
                <a:latin typeface="微軟正黑體" panose="020B0604030504040204" pitchFamily="34" charset="-120"/>
                <a:ea typeface="微軟正黑體" panose="020B0604030504040204" pitchFamily="34" charset="-120"/>
              </a:rPr>
              <a:t>(7+5=12)</a:t>
            </a:r>
          </a:p>
          <a:p>
            <a:endParaRPr lang="en-US" altLang="zh-TW" sz="3600" b="1" dirty="0">
              <a:latin typeface="微軟正黑體" panose="020B0604030504040204" pitchFamily="34" charset="-120"/>
              <a:ea typeface="微軟正黑體" panose="020B0604030504040204" pitchFamily="34" charset="-120"/>
            </a:endParaRPr>
          </a:p>
          <a:p>
            <a:endParaRPr lang="en-US" altLang="zh-TW" sz="3600" b="1" dirty="0">
              <a:latin typeface="微軟正黑體" panose="020B0604030504040204" pitchFamily="34" charset="-120"/>
              <a:ea typeface="微軟正黑體" panose="020B0604030504040204" pitchFamily="34" charset="-120"/>
            </a:endParaRPr>
          </a:p>
          <a:p>
            <a:endParaRPr lang="en-US" altLang="zh-TW" sz="3600" b="1" dirty="0">
              <a:latin typeface="微軟正黑體" panose="020B0604030504040204" pitchFamily="34" charset="-120"/>
              <a:ea typeface="微軟正黑體" panose="020B0604030504040204" pitchFamily="34" charset="-120"/>
            </a:endParaRPr>
          </a:p>
          <a:p>
            <a:pPr>
              <a:lnSpc>
                <a:spcPts val="3600"/>
              </a:lnSpc>
            </a:pPr>
            <a:r>
              <a:rPr lang="zh-TW" altLang="en-US" sz="3200" b="1" dirty="0">
                <a:latin typeface="微軟正黑體" panose="020B0604030504040204" pitchFamily="34" charset="-120"/>
                <a:ea typeface="微軟正黑體" panose="020B0604030504040204" pitchFamily="34" charset="-120"/>
              </a:rPr>
              <a:t>經查本區優先免試入學超額比序項目積分對照表，</a:t>
            </a:r>
            <a:r>
              <a:rPr lang="zh-TW" altLang="en-US" sz="3200" b="1" dirty="0">
                <a:solidFill>
                  <a:srgbClr val="FF0000"/>
                </a:solidFill>
                <a:latin typeface="微軟正黑體" panose="020B0604030504040204" pitchFamily="34" charset="-120"/>
                <a:ea typeface="微軟正黑體" panose="020B0604030504040204" pitchFamily="34" charset="-120"/>
              </a:rPr>
              <a:t>加權分數為</a:t>
            </a:r>
            <a:r>
              <a:rPr lang="en-US" altLang="zh-TW" sz="3200" b="1" dirty="0">
                <a:solidFill>
                  <a:srgbClr val="FF0000"/>
                </a:solidFill>
                <a:latin typeface="微軟正黑體" panose="020B0604030504040204" pitchFamily="34" charset="-120"/>
                <a:ea typeface="微軟正黑體" panose="020B0604030504040204" pitchFamily="34" charset="-120"/>
              </a:rPr>
              <a:t>3.6</a:t>
            </a:r>
            <a:r>
              <a:rPr lang="zh-TW" altLang="en-US" sz="3200" b="1" dirty="0">
                <a:solidFill>
                  <a:srgbClr val="FF0000"/>
                </a:solidFill>
                <a:latin typeface="微軟正黑體" panose="020B0604030504040204" pitchFamily="34" charset="-120"/>
                <a:ea typeface="微軟正黑體" panose="020B0604030504040204" pitchFamily="34" charset="-120"/>
              </a:rPr>
              <a:t>分</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87218494"/>
              </p:ext>
            </p:extLst>
          </p:nvPr>
        </p:nvGraphicFramePr>
        <p:xfrm>
          <a:off x="666064" y="3933056"/>
          <a:ext cx="7918967" cy="1067932"/>
        </p:xfrm>
        <a:graphic>
          <a:graphicData uri="http://schemas.openxmlformats.org/drawingml/2006/table">
            <a:tbl>
              <a:tblPr firstRow="1" firstCol="1" lastRow="1" lastCol="1" bandRow="1" bandCol="1">
                <a:tableStyleId>{5C22544A-7EE6-4342-B048-85BDC9FD1C3A}</a:tableStyleId>
              </a:tblPr>
              <a:tblGrid>
                <a:gridCol w="576064">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gridCol w="436721">
                  <a:extLst>
                    <a:ext uri="{9D8B030D-6E8A-4147-A177-3AD203B41FA5}">
                      <a16:colId xmlns="" xmlns:a16="http://schemas.microsoft.com/office/drawing/2014/main" val="20002"/>
                    </a:ext>
                  </a:extLst>
                </a:gridCol>
                <a:gridCol w="436721">
                  <a:extLst>
                    <a:ext uri="{9D8B030D-6E8A-4147-A177-3AD203B41FA5}">
                      <a16:colId xmlns="" xmlns:a16="http://schemas.microsoft.com/office/drawing/2014/main" val="20003"/>
                    </a:ext>
                  </a:extLst>
                </a:gridCol>
                <a:gridCol w="436721">
                  <a:extLst>
                    <a:ext uri="{9D8B030D-6E8A-4147-A177-3AD203B41FA5}">
                      <a16:colId xmlns="" xmlns:a16="http://schemas.microsoft.com/office/drawing/2014/main" val="20004"/>
                    </a:ext>
                  </a:extLst>
                </a:gridCol>
                <a:gridCol w="436721">
                  <a:extLst>
                    <a:ext uri="{9D8B030D-6E8A-4147-A177-3AD203B41FA5}">
                      <a16:colId xmlns="" xmlns:a16="http://schemas.microsoft.com/office/drawing/2014/main" val="20005"/>
                    </a:ext>
                  </a:extLst>
                </a:gridCol>
                <a:gridCol w="436721">
                  <a:extLst>
                    <a:ext uri="{9D8B030D-6E8A-4147-A177-3AD203B41FA5}">
                      <a16:colId xmlns="" xmlns:a16="http://schemas.microsoft.com/office/drawing/2014/main" val="20006"/>
                    </a:ext>
                  </a:extLst>
                </a:gridCol>
                <a:gridCol w="436721">
                  <a:extLst>
                    <a:ext uri="{9D8B030D-6E8A-4147-A177-3AD203B41FA5}">
                      <a16:colId xmlns="" xmlns:a16="http://schemas.microsoft.com/office/drawing/2014/main" val="20007"/>
                    </a:ext>
                  </a:extLst>
                </a:gridCol>
                <a:gridCol w="436721">
                  <a:extLst>
                    <a:ext uri="{9D8B030D-6E8A-4147-A177-3AD203B41FA5}">
                      <a16:colId xmlns="" xmlns:a16="http://schemas.microsoft.com/office/drawing/2014/main" val="20008"/>
                    </a:ext>
                  </a:extLst>
                </a:gridCol>
                <a:gridCol w="436721">
                  <a:extLst>
                    <a:ext uri="{9D8B030D-6E8A-4147-A177-3AD203B41FA5}">
                      <a16:colId xmlns="" xmlns:a16="http://schemas.microsoft.com/office/drawing/2014/main" val="20009"/>
                    </a:ext>
                  </a:extLst>
                </a:gridCol>
                <a:gridCol w="436721">
                  <a:extLst>
                    <a:ext uri="{9D8B030D-6E8A-4147-A177-3AD203B41FA5}">
                      <a16:colId xmlns="" xmlns:a16="http://schemas.microsoft.com/office/drawing/2014/main" val="20010"/>
                    </a:ext>
                  </a:extLst>
                </a:gridCol>
                <a:gridCol w="436721">
                  <a:extLst>
                    <a:ext uri="{9D8B030D-6E8A-4147-A177-3AD203B41FA5}">
                      <a16:colId xmlns="" xmlns:a16="http://schemas.microsoft.com/office/drawing/2014/main" val="20011"/>
                    </a:ext>
                  </a:extLst>
                </a:gridCol>
                <a:gridCol w="436721">
                  <a:extLst>
                    <a:ext uri="{9D8B030D-6E8A-4147-A177-3AD203B41FA5}">
                      <a16:colId xmlns="" xmlns:a16="http://schemas.microsoft.com/office/drawing/2014/main" val="20012"/>
                    </a:ext>
                  </a:extLst>
                </a:gridCol>
                <a:gridCol w="436721">
                  <a:extLst>
                    <a:ext uri="{9D8B030D-6E8A-4147-A177-3AD203B41FA5}">
                      <a16:colId xmlns="" xmlns:a16="http://schemas.microsoft.com/office/drawing/2014/main" val="20013"/>
                    </a:ext>
                  </a:extLst>
                </a:gridCol>
                <a:gridCol w="436721">
                  <a:extLst>
                    <a:ext uri="{9D8B030D-6E8A-4147-A177-3AD203B41FA5}">
                      <a16:colId xmlns="" xmlns:a16="http://schemas.microsoft.com/office/drawing/2014/main" val="20014"/>
                    </a:ext>
                  </a:extLst>
                </a:gridCol>
                <a:gridCol w="436721">
                  <a:extLst>
                    <a:ext uri="{9D8B030D-6E8A-4147-A177-3AD203B41FA5}">
                      <a16:colId xmlns="" xmlns:a16="http://schemas.microsoft.com/office/drawing/2014/main" val="20015"/>
                    </a:ext>
                  </a:extLst>
                </a:gridCol>
                <a:gridCol w="436721">
                  <a:extLst>
                    <a:ext uri="{9D8B030D-6E8A-4147-A177-3AD203B41FA5}">
                      <a16:colId xmlns="" xmlns:a16="http://schemas.microsoft.com/office/drawing/2014/main" val="20016"/>
                    </a:ext>
                  </a:extLst>
                </a:gridCol>
              </a:tblGrid>
              <a:tr h="533966">
                <a:tc rowSpan="2">
                  <a:txBody>
                    <a:bodyPr/>
                    <a:lstStyle/>
                    <a:p>
                      <a:pPr>
                        <a:lnSpc>
                          <a:spcPts val="1300"/>
                        </a:lnSpc>
                        <a:spcAft>
                          <a:spcPts val="0"/>
                        </a:spcAft>
                      </a:pPr>
                      <a:r>
                        <a:rPr lang="zh-TW" sz="1600" kern="100" dirty="0">
                          <a:effectLst/>
                        </a:rPr>
                        <a:t>加權</a:t>
                      </a:r>
                      <a:endParaRPr lang="zh-TW" sz="1600" kern="100" dirty="0">
                        <a:effectLst/>
                        <a:latin typeface="Calibri"/>
                        <a:ea typeface="新細明體"/>
                        <a:cs typeface="Times New Roman"/>
                      </a:endParaRPr>
                    </a:p>
                  </a:txBody>
                  <a:tcPr marL="68580" marR="68580" marT="0" marB="0" anchor="ctr"/>
                </a:tc>
                <a:tc>
                  <a:txBody>
                    <a:bodyPr/>
                    <a:lstStyle/>
                    <a:p>
                      <a:pPr>
                        <a:lnSpc>
                          <a:spcPts val="1300"/>
                        </a:lnSpc>
                        <a:spcAft>
                          <a:spcPts val="0"/>
                        </a:spcAft>
                      </a:pPr>
                      <a:r>
                        <a:rPr lang="zh-TW" sz="1600" kern="100" dirty="0">
                          <a:effectLst/>
                        </a:rPr>
                        <a:t>原始</a:t>
                      </a:r>
                    </a:p>
                    <a:p>
                      <a:pPr>
                        <a:lnSpc>
                          <a:spcPts val="1300"/>
                        </a:lnSpc>
                        <a:spcAft>
                          <a:spcPts val="0"/>
                        </a:spcAft>
                      </a:pPr>
                      <a:r>
                        <a:rPr lang="zh-TW" sz="1600" kern="100" dirty="0">
                          <a:effectLst/>
                        </a:rPr>
                        <a:t>分數</a:t>
                      </a:r>
                      <a:endParaRPr lang="zh-TW" sz="1600" kern="100" dirty="0">
                        <a:effectLst/>
                        <a:latin typeface="Calibri"/>
                        <a:ea typeface="新細明體"/>
                        <a:cs typeface="Times New Roman"/>
                      </a:endParaRPr>
                    </a:p>
                  </a:txBody>
                  <a:tcPr marL="68580" marR="68580" marT="0" marB="0" anchor="ctr"/>
                </a:tc>
                <a:tc>
                  <a:txBody>
                    <a:bodyPr/>
                    <a:lstStyle/>
                    <a:p>
                      <a:pPr algn="ctr">
                        <a:lnSpc>
                          <a:spcPts val="1300"/>
                        </a:lnSpc>
                        <a:spcAft>
                          <a:spcPts val="0"/>
                        </a:spcAft>
                      </a:pPr>
                      <a:r>
                        <a:rPr lang="en-US" sz="1600" kern="100" dirty="0">
                          <a:effectLst/>
                        </a:rPr>
                        <a:t>18</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17</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16</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15</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14</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13</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12</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11</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10</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9</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8</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7</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6</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a:effectLst/>
                        </a:rPr>
                        <a:t>3</a:t>
                      </a:r>
                      <a:endParaRPr lang="zh-TW" sz="1600" kern="10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a:effectLst/>
                        </a:rPr>
                        <a:t>0</a:t>
                      </a:r>
                      <a:endParaRPr lang="zh-TW" sz="1600" kern="100">
                        <a:effectLst/>
                        <a:latin typeface="Calibri"/>
                        <a:ea typeface="新細明體"/>
                        <a:cs typeface="Times New Roman"/>
                      </a:endParaRPr>
                    </a:p>
                  </a:txBody>
                  <a:tcPr marL="0" marR="0" marT="0" marB="0" anchor="ctr"/>
                </a:tc>
                <a:extLst>
                  <a:ext uri="{0D108BD9-81ED-4DB2-BD59-A6C34878D82A}">
                    <a16:rowId xmlns="" xmlns:a16="http://schemas.microsoft.com/office/drawing/2014/main" val="10000"/>
                  </a:ext>
                </a:extLst>
              </a:tr>
              <a:tr h="533966">
                <a:tc vMerge="1">
                  <a:txBody>
                    <a:bodyPr/>
                    <a:lstStyle/>
                    <a:p>
                      <a:endParaRPr lang="zh-TW" altLang="en-US"/>
                    </a:p>
                  </a:txBody>
                  <a:tcPr/>
                </a:tc>
                <a:tc>
                  <a:txBody>
                    <a:bodyPr/>
                    <a:lstStyle/>
                    <a:p>
                      <a:pPr>
                        <a:lnSpc>
                          <a:spcPts val="1300"/>
                        </a:lnSpc>
                        <a:spcAft>
                          <a:spcPts val="0"/>
                        </a:spcAft>
                      </a:pPr>
                      <a:r>
                        <a:rPr lang="zh-TW" sz="1600" kern="100" dirty="0">
                          <a:effectLst/>
                        </a:rPr>
                        <a:t>加權</a:t>
                      </a:r>
                    </a:p>
                    <a:p>
                      <a:pPr>
                        <a:lnSpc>
                          <a:spcPts val="1300"/>
                        </a:lnSpc>
                        <a:spcAft>
                          <a:spcPts val="0"/>
                        </a:spcAft>
                      </a:pPr>
                      <a:r>
                        <a:rPr lang="zh-TW" sz="1600" kern="100" dirty="0">
                          <a:effectLst/>
                        </a:rPr>
                        <a:t>分數</a:t>
                      </a:r>
                      <a:endParaRPr lang="zh-TW" sz="1600" kern="100" dirty="0">
                        <a:effectLst/>
                        <a:latin typeface="Calibri"/>
                        <a:ea typeface="新細明體"/>
                        <a:cs typeface="Times New Roman"/>
                      </a:endParaRPr>
                    </a:p>
                  </a:txBody>
                  <a:tcPr marL="68580" marR="68580" marT="0" marB="0" anchor="ctr"/>
                </a:tc>
                <a:tc>
                  <a:txBody>
                    <a:bodyPr/>
                    <a:lstStyle/>
                    <a:p>
                      <a:pPr algn="ctr">
                        <a:lnSpc>
                          <a:spcPts val="1300"/>
                        </a:lnSpc>
                        <a:spcAft>
                          <a:spcPts val="0"/>
                        </a:spcAft>
                      </a:pPr>
                      <a:r>
                        <a:rPr lang="en-US" sz="1600" kern="100" dirty="0">
                          <a:effectLst/>
                        </a:rPr>
                        <a:t>5</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5</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4.8</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4.5</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4.2</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3.9</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3.6</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3.3</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3.0</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2.7</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2.4</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2.1</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1.8</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0.9</a:t>
                      </a:r>
                      <a:endParaRPr lang="zh-TW" sz="1600" kern="100" dirty="0">
                        <a:effectLst/>
                        <a:latin typeface="Calibri"/>
                        <a:ea typeface="新細明體"/>
                        <a:cs typeface="Times New Roman"/>
                      </a:endParaRPr>
                    </a:p>
                  </a:txBody>
                  <a:tcPr marL="0" marR="0" marT="0" marB="0" anchor="ctr"/>
                </a:tc>
                <a:tc>
                  <a:txBody>
                    <a:bodyPr/>
                    <a:lstStyle/>
                    <a:p>
                      <a:pPr algn="ctr">
                        <a:lnSpc>
                          <a:spcPts val="1300"/>
                        </a:lnSpc>
                        <a:spcAft>
                          <a:spcPts val="0"/>
                        </a:spcAft>
                      </a:pPr>
                      <a:r>
                        <a:rPr lang="en-US" sz="1600" kern="100" dirty="0">
                          <a:effectLst/>
                        </a:rPr>
                        <a:t>0</a:t>
                      </a:r>
                      <a:endParaRPr lang="zh-TW" sz="1600" kern="100" dirty="0">
                        <a:effectLst/>
                        <a:latin typeface="Calibri"/>
                        <a:ea typeface="新細明體"/>
                        <a:cs typeface="Times New Roman"/>
                      </a:endParaRPr>
                    </a:p>
                  </a:txBody>
                  <a:tcPr marL="0" marR="0" marT="0" marB="0" anchor="ctr"/>
                </a:tc>
                <a:extLst>
                  <a:ext uri="{0D108BD9-81ED-4DB2-BD59-A6C34878D82A}">
                    <a16:rowId xmlns="" xmlns:a16="http://schemas.microsoft.com/office/drawing/2014/main" val="10001"/>
                  </a:ext>
                </a:extLst>
              </a:tr>
            </a:tbl>
          </a:graphicData>
        </a:graphic>
      </p:graphicFrame>
      <p:sp>
        <p:nvSpPr>
          <p:cNvPr id="6" name="圓角矩形 5"/>
          <p:cNvSpPr/>
          <p:nvPr/>
        </p:nvSpPr>
        <p:spPr>
          <a:xfrm>
            <a:off x="4625548" y="3910702"/>
            <a:ext cx="450508" cy="1102474"/>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421949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投影片編號版面配置區 3"/>
          <p:cNvSpPr>
            <a:spLocks noGrp="1"/>
          </p:cNvSpPr>
          <p:nvPr>
            <p:ph type="sldNum" sz="quarter" idx="12"/>
          </p:nvPr>
        </p:nvSpPr>
        <p:spPr/>
        <p:txBody>
          <a:bodyPr/>
          <a:lstStyle/>
          <a:p>
            <a:fld id="{DFCF0580-F0E0-4CB6-9A02-48130C6B2EF7}" type="slidenum">
              <a:rPr lang="zh-TW" altLang="en-US"/>
              <a:pPr/>
              <a:t>3</a:t>
            </a:fld>
            <a:endParaRPr lang="en-US" altLang="zh-TW"/>
          </a:p>
        </p:txBody>
      </p:sp>
      <p:sp>
        <p:nvSpPr>
          <p:cNvPr id="155650" name="投影片編號版面配置區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F19912B-992D-4F7F-8938-AF8ED57798FF}" type="slidenum">
              <a:rPr lang="zh-TW" altLang="en-US" sz="1400" b="1"/>
              <a:pPr algn="r" eaLnBrk="1" hangingPunct="1"/>
              <a:t>3</a:t>
            </a:fld>
            <a:endParaRPr lang="en-US" altLang="zh-TW" sz="1400" b="1"/>
          </a:p>
        </p:txBody>
      </p:sp>
      <p:grpSp>
        <p:nvGrpSpPr>
          <p:cNvPr id="155652" name="群組 11"/>
          <p:cNvGrpSpPr>
            <a:grpSpLocks/>
          </p:cNvGrpSpPr>
          <p:nvPr/>
        </p:nvGrpSpPr>
        <p:grpSpPr bwMode="auto">
          <a:xfrm>
            <a:off x="509588" y="1409700"/>
            <a:ext cx="7970837" cy="3938588"/>
            <a:chOff x="529900" y="1616727"/>
            <a:chExt cx="7971270"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headEnd/>
              <a:tailEnd/>
            </a:ln>
            <a:extLst/>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rPr>
                <a:t>免試入學、特色招生</a:t>
              </a:r>
            </a:p>
          </p:txBody>
        </p:sp>
        <p:sp>
          <p:nvSpPr>
            <p:cNvPr id="155654"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latin typeface="Times New Roman" pitchFamily="18" charset="0"/>
                  <a:ea typeface="標楷體" pitchFamily="65" charset="-120"/>
                </a:rPr>
                <a:t>基測</a:t>
              </a:r>
            </a:p>
          </p:txBody>
        </p:sp>
        <p:sp>
          <p:nvSpPr>
            <p:cNvPr id="25" name="Text Box 34"/>
            <p:cNvSpPr txBox="1">
              <a:spLocks noChangeArrowheads="1"/>
            </p:cNvSpPr>
            <p:nvPr/>
          </p:nvSpPr>
          <p:spPr bwMode="auto">
            <a:xfrm>
              <a:off x="2968526" y="3447025"/>
              <a:ext cx="1531243" cy="463760"/>
            </a:xfrm>
            <a:prstGeom prst="rect">
              <a:avLst/>
            </a:prstGeom>
            <a:noFill/>
            <a:ln>
              <a:noFill/>
            </a:ln>
            <a:scene3d>
              <a:camera prst="orthographicFront"/>
              <a:lightRig rig="threePt" dir="t"/>
            </a:scene3d>
            <a:sp3d>
              <a:bevelT/>
            </a:sp3d>
            <a:extLst/>
          </p:spPr>
          <p:txBody>
            <a:bodyPr lIns="90000" tIns="46800" rIns="90000" bIns="46800">
              <a:spAutoFit/>
            </a:bodyPr>
            <a:lstStyle/>
            <a:p>
              <a:pPr>
                <a:defRPr/>
              </a:pPr>
              <a:r>
                <a:rPr kumimoji="0" lang="en-US" altLang="zh-TW" sz="2400" b="1" dirty="0">
                  <a:latin typeface="Arial" pitchFamily="34" charset="0"/>
                </a:rPr>
                <a:t>90~102</a:t>
              </a:r>
              <a:r>
                <a:rPr kumimoji="0" lang="zh-TW" altLang="en-US" sz="2400" b="1" dirty="0">
                  <a:latin typeface="Arial" pitchFamily="34" charset="0"/>
                </a:rPr>
                <a:t>年</a:t>
              </a:r>
              <a:endParaRPr kumimoji="0" lang="zh-TW" altLang="zh-TW" sz="2400" b="1" dirty="0">
                <a:latin typeface="Arial" pitchFamily="34" charset="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32" name="Text Box 34"/>
            <p:cNvSpPr txBox="1">
              <a:spLocks noChangeArrowheads="1"/>
            </p:cNvSpPr>
            <p:nvPr/>
          </p:nvSpPr>
          <p:spPr bwMode="auto">
            <a:xfrm>
              <a:off x="4859859" y="3404627"/>
              <a:ext cx="1479686" cy="463760"/>
            </a:xfrm>
            <a:prstGeom prst="rect">
              <a:avLst/>
            </a:prstGeom>
            <a:noFill/>
            <a:ln>
              <a:noFill/>
            </a:ln>
            <a:scene3d>
              <a:camera prst="orthographicFront"/>
              <a:lightRig rig="threePt" dir="t"/>
            </a:scene3d>
            <a:sp3d>
              <a:bevelT/>
            </a:sp3d>
            <a:extLst/>
          </p:spPr>
          <p:txBody>
            <a:bodyPr lIns="90000" tIns="46800" rIns="90000" bIns="46800">
              <a:spAutoFit/>
            </a:bodyPr>
            <a:lstStyle/>
            <a:p>
              <a:pPr>
                <a:defRPr/>
              </a:pPr>
              <a:r>
                <a:rPr kumimoji="0" lang="en-US" altLang="zh-TW" sz="2400" b="1" dirty="0">
                  <a:latin typeface="Arial" pitchFamily="34" charset="0"/>
                </a:rPr>
                <a:t>103</a:t>
              </a:r>
              <a:r>
                <a:rPr kumimoji="0" lang="zh-TW" altLang="en-US" sz="2400" b="1" dirty="0">
                  <a:latin typeface="Arial" pitchFamily="34" charset="0"/>
                </a:rPr>
                <a:t>年～</a:t>
              </a:r>
              <a:endParaRPr kumimoji="0" lang="zh-TW" altLang="zh-TW" sz="2400" b="1" dirty="0">
                <a:latin typeface="Arial" pitchFamily="34" charset="0"/>
              </a:endParaRPr>
            </a:p>
          </p:txBody>
        </p:sp>
        <p:sp>
          <p:nvSpPr>
            <p:cNvPr id="33"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a:extLst/>
          </p:spPr>
          <p:txBody>
            <a:bodyPr lIns="90000" tIns="46800" rIns="90000" bIns="46800">
              <a:spAutoFit/>
            </a:bodyPr>
            <a:lstStyle/>
            <a:p>
              <a:pPr>
                <a:defRPr/>
              </a:pPr>
              <a:r>
                <a:rPr kumimoji="0" lang="zh-TW" altLang="en-US" sz="2400" b="1" dirty="0">
                  <a:latin typeface="標楷體" pitchFamily="65" charset="-120"/>
                  <a:ea typeface="標楷體" pitchFamily="65" charset="-120"/>
                </a:rPr>
                <a:t>民國</a:t>
              </a:r>
              <a:r>
                <a:rPr kumimoji="0" lang="en-US" altLang="zh-TW" sz="2400" b="1" dirty="0">
                  <a:latin typeface="標楷體" pitchFamily="65" charset="-120"/>
                  <a:ea typeface="標楷體" pitchFamily="65" charset="-120"/>
                </a:rPr>
                <a:t>90</a:t>
              </a:r>
              <a:r>
                <a:rPr kumimoji="0" lang="zh-TW" altLang="en-US" sz="2400" b="1" dirty="0">
                  <a:latin typeface="標楷體" pitchFamily="65" charset="-120"/>
                  <a:ea typeface="標楷體" pitchFamily="65" charset="-120"/>
                </a:rPr>
                <a:t>年以前</a:t>
              </a:r>
              <a:endParaRPr kumimoji="0" lang="zh-TW" altLang="zh-TW" sz="2400" b="1" dirty="0">
                <a:latin typeface="標楷體" pitchFamily="65" charset="-120"/>
                <a:ea typeface="標楷體" pitchFamily="65"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以</a:t>
              </a:r>
              <a:r>
                <a:rPr lang="en-US" altLang="zh-TW"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a:t>
              </a:r>
              <a:r>
                <a:rPr lang="en-US" altLang="zh-TW"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為主的入學</a:t>
              </a:r>
            </a:p>
          </p:txBody>
        </p:sp>
        <p:sp>
          <p:nvSpPr>
            <p:cNvPr id="10260"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p:spPr>
          <p:txBody>
            <a:bodyPr/>
            <a:lstStyle/>
            <a:p>
              <a:pPr>
                <a:spcBef>
                  <a:spcPct val="50000"/>
                </a:spcBef>
                <a:defRPr/>
              </a:pPr>
              <a:endParaRPr lang="zh-TW" altLang="en-US" sz="2400">
                <a:latin typeface="Times New Roman" pitchFamily="18" charset="0"/>
                <a:ea typeface="標楷體" pitchFamily="65"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latin typeface="標楷體" pitchFamily="65" charset="-120"/>
                  <a:ea typeface="標楷體" pitchFamily="65"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headEnd/>
              <a:tailEnd/>
            </a:ln>
            <a:extLst/>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rPr>
                <a:t>興趣、性向、能力</a:t>
              </a:r>
              <a:endParaRPr lang="en-US" altLang="zh-TW" sz="2800" b="1" dirty="0">
                <a:solidFill>
                  <a:srgbClr val="000099"/>
                </a:solidFill>
                <a:effectLst>
                  <a:outerShdw blurRad="38100" dist="38100" dir="2700000" algn="tl">
                    <a:srgbClr val="000000">
                      <a:alpha val="43137"/>
                    </a:srgbClr>
                  </a:outerShdw>
                </a:effectLst>
              </a:endParaRPr>
            </a:p>
            <a:p>
              <a:pPr eaLnBrk="1" hangingPunct="1">
                <a:defRPr/>
              </a:pPr>
              <a:r>
                <a:rPr lang="zh-TW" altLang="en-US" sz="2800" b="1" dirty="0">
                  <a:solidFill>
                    <a:srgbClr val="000099"/>
                  </a:solidFill>
                  <a:effectLst>
                    <a:outerShdw blurRad="38100" dist="38100" dir="2700000" algn="tl">
                      <a:srgbClr val="000000">
                        <a:alpha val="43137"/>
                      </a:srgbClr>
                    </a:outerShdw>
                  </a:effectLst>
                </a:rPr>
                <a:t>會考：確保學力品質     </a:t>
              </a:r>
              <a:endParaRPr lang="zh-TW" altLang="en-US" sz="2800" b="1" dirty="0">
                <a:solidFill>
                  <a:srgbClr val="FF0000"/>
                </a:solidFill>
                <a:effectLst>
                  <a:outerShdw blurRad="38100" dist="38100" dir="2700000" algn="tl">
                    <a:srgbClr val="000000">
                      <a:alpha val="43137"/>
                    </a:srgbClr>
                  </a:outerShdw>
                </a:effectLst>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latin typeface="Times New Roman" pitchFamily="18" charset="0"/>
                  <a:ea typeface="標楷體" pitchFamily="65" charset="-120"/>
                </a:rPr>
                <a:t>聯考</a:t>
              </a:r>
            </a:p>
          </p:txBody>
        </p:sp>
      </p:grpSp>
      <p:sp>
        <p:nvSpPr>
          <p:cNvPr id="28" name="內容版面配置區 2"/>
          <p:cNvSpPr txBox="1">
            <a:spLocks/>
          </p:cNvSpPr>
          <p:nvPr/>
        </p:nvSpPr>
        <p:spPr bwMode="auto">
          <a:xfrm>
            <a:off x="450000" y="5527675"/>
            <a:ext cx="7943113" cy="936625"/>
          </a:xfrm>
          <a:prstGeom prst="rect">
            <a:avLst/>
          </a:prstGeom>
          <a:noFill/>
          <a:ln>
            <a:noFill/>
          </a:ln>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20000"/>
              </a:spcBef>
              <a:defRPr/>
            </a:pPr>
            <a:r>
              <a:rPr lang="en-US" altLang="zh-TW" sz="3200" b="1" dirty="0">
                <a:latin typeface="標楷體" pitchFamily="65" charset="-120"/>
                <a:ea typeface="標楷體" pitchFamily="65" charset="-120"/>
              </a:rPr>
              <a:t>12</a:t>
            </a:r>
            <a:r>
              <a:rPr lang="zh-TW" altLang="en-US" sz="3200" b="1" dirty="0">
                <a:latin typeface="標楷體" pitchFamily="65" charset="-120"/>
                <a:ea typeface="標楷體" pitchFamily="65" charset="-120"/>
              </a:rPr>
              <a:t>年國教著重適性入學，</a:t>
            </a:r>
            <a:r>
              <a:rPr lang="en-US" altLang="zh-TW" sz="3200" b="1" dirty="0">
                <a:latin typeface="標楷體" pitchFamily="65" charset="-120"/>
                <a:ea typeface="標楷體" pitchFamily="65" charset="-120"/>
              </a:rPr>
              <a:t/>
            </a:r>
            <a:br>
              <a:rPr lang="en-US" altLang="zh-TW" sz="3200" b="1" dirty="0">
                <a:latin typeface="標楷體" pitchFamily="65" charset="-120"/>
                <a:ea typeface="標楷體" pitchFamily="65" charset="-120"/>
              </a:rPr>
            </a:br>
            <a:r>
              <a:rPr lang="zh-TW" altLang="en-US" sz="3200" b="1" dirty="0">
                <a:latin typeface="標楷體" pitchFamily="65" charset="-120"/>
                <a:ea typeface="標楷體" pitchFamily="65" charset="-120"/>
              </a:rPr>
              <a:t>引導</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教學活化</a:t>
            </a:r>
            <a:r>
              <a:rPr lang="zh-TW" altLang="en-US" sz="3200" b="1" dirty="0">
                <a:latin typeface="標楷體" pitchFamily="65" charset="-120"/>
                <a:ea typeface="標楷體" pitchFamily="65" charset="-120"/>
              </a:rPr>
              <a:t>與強化</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生涯輔導</a:t>
            </a:r>
            <a:endParaRPr lang="zh-TW" altLang="en-US" sz="3200" b="1" u="sng"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標題 1"/>
          <p:cNvSpPr txBox="1">
            <a:spLocks/>
          </p:cNvSpPr>
          <p:nvPr/>
        </p:nvSpPr>
        <p:spPr>
          <a:xfrm>
            <a:off x="0" y="-7012"/>
            <a:ext cx="9144000" cy="892836"/>
          </a:xfrm>
          <a:prstGeom prst="rect">
            <a:avLst/>
          </a:prstGeom>
          <a:solidFill>
            <a:srgbClr val="C0000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b="1" dirty="0">
                <a:solidFill>
                  <a:schemeClr val="bg1"/>
                </a:solidFill>
                <a:latin typeface="微軟正黑體" pitchFamily="34" charset="-120"/>
                <a:ea typeface="微軟正黑體" pitchFamily="34" charset="-120"/>
              </a:rPr>
              <a:t>十二年國教入學方式</a:t>
            </a:r>
          </a:p>
        </p:txBody>
      </p:sp>
    </p:spTree>
    <p:extLst>
      <p:ext uri="{BB962C8B-B14F-4D97-AF65-F5344CB8AC3E}">
        <p14:creationId xmlns:p14="http://schemas.microsoft.com/office/powerpoint/2010/main" val="1793471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720159" y="1154920"/>
            <a:ext cx="1368425" cy="503238"/>
          </a:xfrm>
          <a:prstGeom prst="flowChartPredefinedProcess">
            <a:avLst/>
          </a:prstGeom>
          <a:solidFill>
            <a:schemeClr val="accent2">
              <a:lumMod val="40000"/>
              <a:lumOff val="60000"/>
            </a:schemeClr>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高中</a:t>
            </a:r>
          </a:p>
        </p:txBody>
      </p:sp>
      <p:sp>
        <p:nvSpPr>
          <p:cNvPr id="4" name="AutoShape 9"/>
          <p:cNvSpPr>
            <a:spLocks noChangeArrowheads="1"/>
          </p:cNvSpPr>
          <p:nvPr/>
        </p:nvSpPr>
        <p:spPr bwMode="auto">
          <a:xfrm>
            <a:off x="3442294" y="1160723"/>
            <a:ext cx="1368425" cy="503237"/>
          </a:xfrm>
          <a:prstGeom prst="flowChartPredefinedProcess">
            <a:avLst/>
          </a:prstGeom>
          <a:solidFill>
            <a:schemeClr val="accent2">
              <a:lumMod val="40000"/>
              <a:lumOff val="60000"/>
            </a:schemeClr>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高職</a:t>
            </a:r>
          </a:p>
        </p:txBody>
      </p:sp>
      <p:sp>
        <p:nvSpPr>
          <p:cNvPr id="6" name="AutoShape 11"/>
          <p:cNvSpPr>
            <a:spLocks noChangeArrowheads="1"/>
          </p:cNvSpPr>
          <p:nvPr/>
        </p:nvSpPr>
        <p:spPr bwMode="auto">
          <a:xfrm>
            <a:off x="5647372" y="1160723"/>
            <a:ext cx="1511300" cy="503237"/>
          </a:xfrm>
          <a:prstGeom prst="flowChartPredefinedProcess">
            <a:avLst/>
          </a:prstGeom>
          <a:solidFill>
            <a:schemeClr val="accent2">
              <a:lumMod val="40000"/>
              <a:lumOff val="60000"/>
            </a:schemeClr>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私立</a:t>
            </a:r>
          </a:p>
        </p:txBody>
      </p:sp>
      <p:sp>
        <p:nvSpPr>
          <p:cNvPr id="7" name="AutoShape 5"/>
          <p:cNvSpPr>
            <a:spLocks noChangeArrowheads="1"/>
          </p:cNvSpPr>
          <p:nvPr/>
        </p:nvSpPr>
        <p:spPr bwMode="auto">
          <a:xfrm>
            <a:off x="359795" y="1817450"/>
            <a:ext cx="2257235" cy="4464050"/>
          </a:xfrm>
          <a:prstGeom prst="flowChartAlternateProcess">
            <a:avLst/>
          </a:prstGeom>
          <a:noFill/>
          <a:ln w="38100">
            <a:solidFill>
              <a:schemeClr val="accent2"/>
            </a:solidFill>
            <a:miter lim="800000"/>
            <a:headEnd/>
            <a:tailEnd/>
          </a:ln>
        </p:spPr>
        <p:txBody>
          <a:bodyPr wrap="none" anchor="ctr"/>
          <a:lstStyle/>
          <a:p>
            <a:endParaRPr kumimoji="0" lang="zh-TW" altLang="en-US" sz="2800" dirty="0">
              <a:latin typeface="微軟正黑體" pitchFamily="34" charset="-120"/>
              <a:ea typeface="微軟正黑體" pitchFamily="34" charset="-120"/>
            </a:endParaRPr>
          </a:p>
          <a:p>
            <a:endParaRPr kumimoji="0" lang="zh-TW" altLang="en-US" sz="28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a:t>
            </a:r>
            <a:r>
              <a:rPr lang="zh-TW" altLang="en-US" sz="2400" dirty="0">
                <a:latin typeface="微軟正黑體" pitchFamily="34" charset="-120"/>
                <a:ea typeface="微軟正黑體" pitchFamily="34" charset="-120"/>
              </a:rPr>
              <a:t>化高</a:t>
            </a:r>
            <a:r>
              <a:rPr kumimoji="0" lang="zh-TW" altLang="en-US" sz="2400" dirty="0">
                <a:latin typeface="微軟正黑體" pitchFamily="34" charset="-120"/>
                <a:ea typeface="微軟正黑體" pitchFamily="34" charset="-120"/>
              </a:rPr>
              <a:t>中 </a:t>
            </a:r>
            <a:r>
              <a:rPr lang="en-US" altLang="zh-TW" sz="2400" dirty="0">
                <a:latin typeface="微軟正黑體" pitchFamily="34" charset="-120"/>
                <a:ea typeface="微軟正黑體" pitchFamily="34" charset="-120"/>
              </a:rPr>
              <a:t>130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彰化女中 </a:t>
            </a:r>
            <a:r>
              <a:rPr kumimoji="0" lang="en-US" altLang="zh-TW" sz="2400" dirty="0">
                <a:latin typeface="微軟正黑體" pitchFamily="34" charset="-120"/>
                <a:ea typeface="微軟正黑體" pitchFamily="34" charset="-120"/>
              </a:rPr>
              <a:t>105</a:t>
            </a:r>
          </a:p>
          <a:p>
            <a:r>
              <a:rPr kumimoji="0" lang="zh-TW" altLang="en-US" sz="2400" dirty="0">
                <a:latin typeface="微軟正黑體" pitchFamily="34" charset="-120"/>
                <a:ea typeface="微軟正黑體" pitchFamily="34" charset="-120"/>
              </a:rPr>
              <a:t>員林高中 </a:t>
            </a:r>
            <a:r>
              <a:rPr lang="en-US" altLang="zh-TW" sz="2400" dirty="0">
                <a:latin typeface="微軟正黑體" pitchFamily="34" charset="-120"/>
                <a:ea typeface="微軟正黑體" pitchFamily="34" charset="-120"/>
              </a:rPr>
              <a:t>140</a:t>
            </a:r>
          </a:p>
          <a:p>
            <a:r>
              <a:rPr kumimoji="0" lang="zh-TW" altLang="en-US" sz="2400" dirty="0">
                <a:latin typeface="微軟正黑體" pitchFamily="34" charset="-120"/>
                <a:ea typeface="微軟正黑體" pitchFamily="34" charset="-120"/>
              </a:rPr>
              <a:t>溪湖高中 </a:t>
            </a:r>
            <a:r>
              <a:rPr lang="en-US" altLang="zh-TW" sz="2400" dirty="0">
                <a:latin typeface="微軟正黑體" pitchFamily="34" charset="-120"/>
                <a:ea typeface="微軟正黑體" pitchFamily="34" charset="-120"/>
              </a:rPr>
              <a:t>157</a:t>
            </a:r>
          </a:p>
          <a:p>
            <a:r>
              <a:rPr lang="zh-TW" altLang="en-US" sz="2400" dirty="0">
                <a:latin typeface="微軟正黑體" pitchFamily="34" charset="-120"/>
                <a:ea typeface="微軟正黑體" pitchFamily="34" charset="-120"/>
              </a:rPr>
              <a:t>和美實驗</a:t>
            </a:r>
            <a:r>
              <a:rPr lang="en-US" altLang="zh-TW" sz="2400" dirty="0">
                <a:latin typeface="微軟正黑體" pitchFamily="34" charset="-120"/>
                <a:ea typeface="微軟正黑體" pitchFamily="34" charset="-120"/>
              </a:rPr>
              <a:t>31</a:t>
            </a:r>
          </a:p>
          <a:p>
            <a:r>
              <a:rPr lang="zh-TW" altLang="en-US" sz="2400" dirty="0">
                <a:latin typeface="微軟正黑體" pitchFamily="34" charset="-120"/>
                <a:ea typeface="微軟正黑體" pitchFamily="34" charset="-120"/>
              </a:rPr>
              <a:t>鹿港高中 </a:t>
            </a:r>
            <a:r>
              <a:rPr lang="en-US" altLang="zh-TW" sz="2400" dirty="0">
                <a:latin typeface="微軟正黑體" pitchFamily="34" charset="-120"/>
                <a:ea typeface="微軟正黑體" pitchFamily="34" charset="-120"/>
              </a:rPr>
              <a:t>136</a:t>
            </a:r>
          </a:p>
          <a:p>
            <a:r>
              <a:rPr lang="zh-TW" altLang="en-US" sz="2400" dirty="0">
                <a:latin typeface="微軟正黑體" pitchFamily="34" charset="-120"/>
                <a:ea typeface="微軟正黑體" pitchFamily="34" charset="-120"/>
              </a:rPr>
              <a:t>彰藝普</a:t>
            </a:r>
            <a:r>
              <a:rPr lang="en-US" altLang="zh-TW" sz="2400" dirty="0">
                <a:latin typeface="微軟正黑體" pitchFamily="34" charset="-120"/>
                <a:ea typeface="微軟正黑體" pitchFamily="34" charset="-120"/>
              </a:rPr>
              <a:t>30</a:t>
            </a:r>
          </a:p>
          <a:p>
            <a:r>
              <a:rPr lang="zh-TW" altLang="en-US" sz="2400" dirty="0">
                <a:latin typeface="微軟正黑體" pitchFamily="34" charset="-120"/>
                <a:ea typeface="微軟正黑體" pitchFamily="34" charset="-120"/>
              </a:rPr>
              <a:t>和美高中 </a:t>
            </a:r>
            <a:r>
              <a:rPr lang="en-US" altLang="zh-TW" sz="2400" dirty="0">
                <a:latin typeface="微軟正黑體" pitchFamily="34" charset="-120"/>
                <a:ea typeface="微軟正黑體" pitchFamily="34" charset="-120"/>
              </a:rPr>
              <a:t>30</a:t>
            </a:r>
          </a:p>
          <a:p>
            <a:r>
              <a:rPr kumimoji="0" lang="zh-TW" altLang="en-US" sz="2400" dirty="0">
                <a:latin typeface="微軟正黑體" pitchFamily="34" charset="-120"/>
                <a:ea typeface="微軟正黑體" pitchFamily="34" charset="-120"/>
              </a:rPr>
              <a:t>二林高中 </a:t>
            </a:r>
            <a:r>
              <a:rPr lang="en-US" altLang="zh-TW" sz="2400" dirty="0">
                <a:latin typeface="微軟正黑體" pitchFamily="34" charset="-120"/>
                <a:ea typeface="微軟正黑體" pitchFamily="34" charset="-120"/>
              </a:rPr>
              <a:t>10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田中高中 </a:t>
            </a:r>
            <a:r>
              <a:rPr kumimoji="0" lang="en-US" altLang="zh-TW" sz="2400" dirty="0">
                <a:latin typeface="微軟正黑體" pitchFamily="34" charset="-120"/>
                <a:ea typeface="微軟正黑體" pitchFamily="34" charset="-120"/>
              </a:rPr>
              <a:t>30</a:t>
            </a:r>
          </a:p>
          <a:p>
            <a:r>
              <a:rPr kumimoji="0" lang="zh-TW" altLang="en-US" sz="2400" dirty="0">
                <a:latin typeface="微軟正黑體" pitchFamily="34" charset="-120"/>
                <a:ea typeface="微軟正黑體" pitchFamily="34" charset="-120"/>
              </a:rPr>
              <a:t>成功高中 </a:t>
            </a:r>
            <a:r>
              <a:rPr lang="en-US" altLang="zh-TW" sz="2400" dirty="0">
                <a:latin typeface="微軟正黑體" pitchFamily="34" charset="-120"/>
                <a:ea typeface="微軟正黑體" pitchFamily="34" charset="-120"/>
              </a:rPr>
              <a:t>15</a:t>
            </a:r>
            <a:endParaRPr kumimoji="0" lang="en-US" altLang="zh-TW" sz="2400"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p:txBody>
      </p:sp>
      <p:sp>
        <p:nvSpPr>
          <p:cNvPr id="8" name="AutoShape 10"/>
          <p:cNvSpPr>
            <a:spLocks noChangeArrowheads="1"/>
          </p:cNvSpPr>
          <p:nvPr/>
        </p:nvSpPr>
        <p:spPr bwMode="auto">
          <a:xfrm>
            <a:off x="2938375" y="1811676"/>
            <a:ext cx="2376264" cy="352742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kumimoji="0" lang="en-US" altLang="zh-TW" sz="2400" dirty="0">
              <a:solidFill>
                <a:srgbClr val="0070C0"/>
              </a:solidFill>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彰師附工  </a:t>
            </a:r>
            <a:r>
              <a:rPr lang="en-US" altLang="zh-TW" sz="2400" dirty="0">
                <a:latin typeface="微軟正黑體" pitchFamily="34" charset="-120"/>
                <a:ea typeface="微軟正黑體" pitchFamily="34" charset="-120"/>
              </a:rPr>
              <a:t>48</a:t>
            </a:r>
          </a:p>
          <a:p>
            <a:r>
              <a:rPr kumimoji="0" lang="zh-TW" altLang="en-US" sz="2400" dirty="0">
                <a:latin typeface="微軟正黑體" pitchFamily="34" charset="-120"/>
                <a:ea typeface="微軟正黑體" pitchFamily="34" charset="-120"/>
              </a:rPr>
              <a:t>彰化高</a:t>
            </a:r>
            <a:r>
              <a:rPr lang="zh-TW" altLang="en-US" sz="2400" dirty="0">
                <a:latin typeface="微軟正黑體" pitchFamily="34" charset="-120"/>
                <a:ea typeface="微軟正黑體" pitchFamily="34" charset="-120"/>
              </a:rPr>
              <a:t>商  </a:t>
            </a:r>
            <a:r>
              <a:rPr lang="en-US" altLang="zh-TW" sz="2400" dirty="0">
                <a:latin typeface="微軟正黑體" pitchFamily="34" charset="-120"/>
                <a:ea typeface="微軟正黑體" pitchFamily="34" charset="-120"/>
              </a:rPr>
              <a:t>189</a:t>
            </a:r>
          </a:p>
          <a:p>
            <a:r>
              <a:rPr lang="zh-TW" altLang="en-US" sz="2400" dirty="0">
                <a:latin typeface="微軟正黑體" pitchFamily="34" charset="-120"/>
                <a:ea typeface="微軟正黑體" pitchFamily="34" charset="-120"/>
              </a:rPr>
              <a:t>員林家商  </a:t>
            </a:r>
            <a:r>
              <a:rPr lang="en-US" altLang="zh-TW" sz="2400" dirty="0">
                <a:latin typeface="微軟正黑體" pitchFamily="34" charset="-120"/>
                <a:ea typeface="微軟正黑體" pitchFamily="34" charset="-120"/>
              </a:rPr>
              <a:t>105</a:t>
            </a:r>
          </a:p>
          <a:p>
            <a:r>
              <a:rPr lang="zh-TW" altLang="en-US" sz="2400" dirty="0">
                <a:latin typeface="微軟正黑體" pitchFamily="34" charset="-120"/>
                <a:ea typeface="微軟正黑體" pitchFamily="34" charset="-120"/>
              </a:rPr>
              <a:t>崇實高工  </a:t>
            </a:r>
            <a:r>
              <a:rPr lang="en-US" altLang="zh-TW" sz="2400" dirty="0">
                <a:latin typeface="微軟正黑體" pitchFamily="34" charset="-120"/>
                <a:ea typeface="微軟正黑體" pitchFamily="34" charset="-120"/>
              </a:rPr>
              <a:t>48</a:t>
            </a:r>
          </a:p>
          <a:p>
            <a:r>
              <a:rPr lang="zh-TW" altLang="en-US" sz="2400" dirty="0">
                <a:latin typeface="微軟正黑體" pitchFamily="34" charset="-120"/>
                <a:ea typeface="微軟正黑體" pitchFamily="34" charset="-120"/>
              </a:rPr>
              <a:t>秀水高工  </a:t>
            </a:r>
            <a:r>
              <a:rPr lang="en-US" altLang="zh-TW" sz="2400" dirty="0">
                <a:latin typeface="微軟正黑體" pitchFamily="34" charset="-120"/>
                <a:ea typeface="微軟正黑體" pitchFamily="34" charset="-120"/>
              </a:rPr>
              <a:t>56</a:t>
            </a:r>
          </a:p>
          <a:p>
            <a:r>
              <a:rPr kumimoji="0" lang="zh-TW" altLang="en-US" sz="2400" dirty="0">
                <a:latin typeface="微軟正黑體" pitchFamily="34" charset="-120"/>
                <a:ea typeface="微軟正黑體" pitchFamily="34" charset="-120"/>
              </a:rPr>
              <a:t>北斗家商  </a:t>
            </a:r>
            <a:r>
              <a:rPr lang="en-US" altLang="zh-TW" sz="2400" dirty="0">
                <a:latin typeface="微軟正黑體" pitchFamily="34" charset="-120"/>
                <a:ea typeface="微軟正黑體" pitchFamily="34" charset="-120"/>
              </a:rPr>
              <a:t>113</a:t>
            </a:r>
          </a:p>
          <a:p>
            <a:r>
              <a:rPr kumimoji="0" lang="zh-TW" altLang="en-US" sz="2400" dirty="0">
                <a:latin typeface="微軟正黑體" pitchFamily="34" charset="-120"/>
                <a:ea typeface="微軟正黑體" pitchFamily="34" charset="-120"/>
              </a:rPr>
              <a:t>員林農工  </a:t>
            </a:r>
            <a:r>
              <a:rPr kumimoji="0" lang="en-US" altLang="zh-TW" sz="2400" dirty="0">
                <a:latin typeface="微軟正黑體" pitchFamily="34" charset="-120"/>
                <a:ea typeface="微軟正黑體" pitchFamily="34" charset="-120"/>
              </a:rPr>
              <a:t>124</a:t>
            </a:r>
          </a:p>
          <a:p>
            <a:r>
              <a:rPr kumimoji="0" lang="zh-TW" altLang="en-US" sz="2400" dirty="0">
                <a:latin typeface="微軟正黑體" pitchFamily="34" charset="-120"/>
                <a:ea typeface="微軟正黑體" pitchFamily="34" charset="-120"/>
              </a:rPr>
              <a:t>永靖高工  </a:t>
            </a:r>
            <a:r>
              <a:rPr lang="en-US" altLang="zh-TW" sz="2400" dirty="0">
                <a:latin typeface="微軟正黑體" pitchFamily="34" charset="-120"/>
                <a:ea typeface="微軟正黑體" pitchFamily="34" charset="-120"/>
              </a:rPr>
              <a:t>90</a:t>
            </a:r>
            <a:endParaRPr kumimoji="0"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二林工商  </a:t>
            </a:r>
            <a:r>
              <a:rPr lang="en-US" altLang="zh-TW" sz="2400" dirty="0">
                <a:latin typeface="微軟正黑體" pitchFamily="34" charset="-120"/>
                <a:ea typeface="微軟正黑體" pitchFamily="34" charset="-120"/>
              </a:rPr>
              <a:t>70</a:t>
            </a:r>
            <a:endParaRPr kumimoji="0" lang="en-US" altLang="zh-TW" sz="2400" dirty="0">
              <a:latin typeface="微軟正黑體" pitchFamily="34" charset="-120"/>
              <a:ea typeface="微軟正黑體" pitchFamily="34" charset="-120"/>
            </a:endParaRPr>
          </a:p>
          <a:p>
            <a:endParaRPr kumimoji="0" lang="en-US" altLang="zh-TW" sz="2400" dirty="0">
              <a:solidFill>
                <a:srgbClr val="0070C0"/>
              </a:solidFill>
              <a:latin typeface="微軟正黑體" pitchFamily="34" charset="-120"/>
              <a:ea typeface="微軟正黑體" pitchFamily="34" charset="-120"/>
            </a:endParaRPr>
          </a:p>
        </p:txBody>
      </p:sp>
      <p:sp>
        <p:nvSpPr>
          <p:cNvPr id="14" name="文字方塊 13"/>
          <p:cNvSpPr txBox="1"/>
          <p:nvPr/>
        </p:nvSpPr>
        <p:spPr>
          <a:xfrm>
            <a:off x="231237" y="6408310"/>
            <a:ext cx="5183708" cy="369332"/>
          </a:xfrm>
          <a:prstGeom prst="rect">
            <a:avLst/>
          </a:prstGeom>
          <a:noFill/>
        </p:spPr>
        <p:txBody>
          <a:bodyPr wrap="square" rtlCol="0">
            <a:spAutoFit/>
          </a:bodyPr>
          <a:lstStyle/>
          <a:p>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名額僅供參考，以當年簡章為主</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不含外加名額</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endPar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endParaRPr>
          </a:p>
        </p:txBody>
      </p:sp>
      <p:sp>
        <p:nvSpPr>
          <p:cNvPr id="22" name="圓角矩形 21"/>
          <p:cNvSpPr/>
          <p:nvPr/>
        </p:nvSpPr>
        <p:spPr>
          <a:xfrm>
            <a:off x="0" y="11222"/>
            <a:ext cx="9144000" cy="865188"/>
          </a:xfrm>
          <a:prstGeom prst="roundRect">
            <a:avLst/>
          </a:prstGeom>
          <a:solidFill>
            <a:srgbClr val="FF6699"/>
          </a:solidFill>
          <a:ln>
            <a:noFill/>
          </a:ln>
        </p:spPr>
        <p:txBody>
          <a:bodyPr vert="horz" wrap="square" lIns="91440" tIns="45720" rIns="91440" bIns="45720" numCol="1" anchor="ctr" anchorCtr="0" compatLnSpc="1">
            <a:prstTxWarp prst="textNoShape">
              <a:avLst/>
            </a:prstTxWarp>
            <a:normAutofit fontScale="92500"/>
          </a:bodyPr>
          <a:lstStyle/>
          <a:p>
            <a:pPr algn="ctr" eaLnBrk="0" fontAlgn="base" hangingPunct="0">
              <a:spcBef>
                <a:spcPct val="0"/>
              </a:spcBef>
              <a:spcAft>
                <a:spcPct val="0"/>
              </a:spcAft>
            </a:pPr>
            <a:r>
              <a:rPr lang="en-US" altLang="zh-TW" sz="4400" b="1" dirty="0">
                <a:solidFill>
                  <a:schemeClr val="bg1"/>
                </a:solidFill>
                <a:latin typeface="微軟正黑體" pitchFamily="34" charset="-120"/>
                <a:ea typeface="微軟正黑體" pitchFamily="34" charset="-120"/>
                <a:cs typeface="+mj-cs"/>
              </a:rPr>
              <a:t>110</a:t>
            </a:r>
            <a:r>
              <a:rPr lang="zh-TW" altLang="en-US" sz="4400" b="1" dirty="0">
                <a:solidFill>
                  <a:schemeClr val="bg1"/>
                </a:solidFill>
                <a:latin typeface="微軟正黑體" pitchFamily="34" charset="-120"/>
                <a:ea typeface="微軟正黑體" pitchFamily="34" charset="-120"/>
                <a:cs typeface="+mj-cs"/>
              </a:rPr>
              <a:t>年彰化區高中職優先免試入學名額</a:t>
            </a:r>
          </a:p>
        </p:txBody>
      </p:sp>
      <p:sp>
        <p:nvSpPr>
          <p:cNvPr id="2" name="投影片編號版面配置區 1">
            <a:extLst>
              <a:ext uri="{FF2B5EF4-FFF2-40B4-BE49-F238E27FC236}">
                <a16:creationId xmlns="" xmlns:a16="http://schemas.microsoft.com/office/drawing/2014/main" id="{9346F266-0551-42F3-A31A-2AB80F37BCBD}"/>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30</a:t>
            </a:fld>
            <a:endParaRPr lang="zh-TW" altLang="en-US">
              <a:solidFill>
                <a:prstClr val="black">
                  <a:tint val="75000"/>
                </a:prstClr>
              </a:solidFill>
            </a:endParaRPr>
          </a:p>
        </p:txBody>
      </p:sp>
      <p:sp>
        <p:nvSpPr>
          <p:cNvPr id="5" name="矩形: 圓角 4">
            <a:extLst>
              <a:ext uri="{FF2B5EF4-FFF2-40B4-BE49-F238E27FC236}">
                <a16:creationId xmlns="" xmlns:a16="http://schemas.microsoft.com/office/drawing/2014/main" id="{D2533C69-3D90-4E25-A78D-524F48951FC4}"/>
              </a:ext>
            </a:extLst>
          </p:cNvPr>
          <p:cNvSpPr/>
          <p:nvPr/>
        </p:nvSpPr>
        <p:spPr>
          <a:xfrm>
            <a:off x="5610648" y="1816705"/>
            <a:ext cx="1584748" cy="233997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r>
              <a:rPr lang="zh-TW" altLang="en-US" sz="2400" dirty="0">
                <a:solidFill>
                  <a:prstClr val="black"/>
                </a:solidFill>
                <a:latin typeface="微軟正黑體" pitchFamily="34" charset="-120"/>
                <a:ea typeface="微軟正黑體" pitchFamily="34" charset="-120"/>
              </a:rPr>
              <a:t>文興 </a:t>
            </a:r>
            <a:r>
              <a:rPr lang="en-US" altLang="zh-TW" sz="2400" dirty="0">
                <a:solidFill>
                  <a:prstClr val="black"/>
                </a:solidFill>
                <a:latin typeface="微軟正黑體" pitchFamily="34" charset="-120"/>
                <a:ea typeface="微軟正黑體" pitchFamily="34" charset="-120"/>
              </a:rPr>
              <a:t>30</a:t>
            </a:r>
          </a:p>
          <a:p>
            <a:pPr lvl="0"/>
            <a:r>
              <a:rPr lang="zh-TW" altLang="en-US" sz="2400" dirty="0">
                <a:solidFill>
                  <a:prstClr val="black"/>
                </a:solidFill>
                <a:latin typeface="微軟正黑體" pitchFamily="34" charset="-120"/>
                <a:ea typeface="微軟正黑體" pitchFamily="34" charset="-120"/>
              </a:rPr>
              <a:t>達德 </a:t>
            </a:r>
            <a:r>
              <a:rPr lang="en-US" altLang="zh-TW" sz="2400" dirty="0">
                <a:solidFill>
                  <a:prstClr val="black"/>
                </a:solidFill>
                <a:latin typeface="微軟正黑體" pitchFamily="34" charset="-120"/>
                <a:ea typeface="微軟正黑體" pitchFamily="34" charset="-120"/>
              </a:rPr>
              <a:t>280</a:t>
            </a:r>
          </a:p>
          <a:p>
            <a:pPr lvl="0"/>
            <a:r>
              <a:rPr lang="zh-TW" altLang="en-US" sz="2400" dirty="0">
                <a:solidFill>
                  <a:prstClr val="black"/>
                </a:solidFill>
                <a:latin typeface="微軟正黑體" pitchFamily="34" charset="-120"/>
                <a:ea typeface="微軟正黑體" pitchFamily="34" charset="-120"/>
              </a:rPr>
              <a:t>大慶 </a:t>
            </a:r>
            <a:r>
              <a:rPr lang="en-US" altLang="zh-TW" sz="2400" dirty="0">
                <a:solidFill>
                  <a:prstClr val="black"/>
                </a:solidFill>
                <a:latin typeface="微軟正黑體" pitchFamily="34" charset="-120"/>
                <a:ea typeface="微軟正黑體" pitchFamily="34" charset="-120"/>
              </a:rPr>
              <a:t>45</a:t>
            </a:r>
          </a:p>
          <a:p>
            <a:pPr lvl="0"/>
            <a:r>
              <a:rPr lang="zh-TW" altLang="en-US" sz="2400" dirty="0">
                <a:solidFill>
                  <a:prstClr val="black"/>
                </a:solidFill>
                <a:latin typeface="微軟正黑體" pitchFamily="34" charset="-120"/>
                <a:ea typeface="微軟正黑體" pitchFamily="34" charset="-120"/>
              </a:rPr>
              <a:t>正德 </a:t>
            </a:r>
            <a:r>
              <a:rPr lang="en-US" altLang="zh-TW" sz="2400" dirty="0">
                <a:solidFill>
                  <a:prstClr val="black"/>
                </a:solidFill>
                <a:latin typeface="微軟正黑體" pitchFamily="34" charset="-120"/>
                <a:ea typeface="微軟正黑體" pitchFamily="34" charset="-120"/>
              </a:rPr>
              <a:t>40</a:t>
            </a:r>
          </a:p>
          <a:p>
            <a:pPr lvl="0"/>
            <a:r>
              <a:rPr lang="zh-TW" altLang="en-US" sz="2400" dirty="0">
                <a:solidFill>
                  <a:prstClr val="black"/>
                </a:solidFill>
                <a:latin typeface="微軟正黑體" pitchFamily="34" charset="-120"/>
                <a:ea typeface="微軟正黑體" pitchFamily="34" charset="-120"/>
              </a:rPr>
              <a:t>精誠 </a:t>
            </a:r>
            <a:r>
              <a:rPr lang="en-US" altLang="zh-TW" sz="2400" dirty="0">
                <a:solidFill>
                  <a:prstClr val="black"/>
                </a:solidFill>
                <a:latin typeface="微軟正黑體" pitchFamily="34" charset="-120"/>
                <a:ea typeface="微軟正黑體" pitchFamily="34" charset="-120"/>
              </a:rPr>
              <a:t>15</a:t>
            </a:r>
          </a:p>
        </p:txBody>
      </p:sp>
      <p:sp>
        <p:nvSpPr>
          <p:cNvPr id="9" name="矩形: 圓角 8">
            <a:extLst>
              <a:ext uri="{FF2B5EF4-FFF2-40B4-BE49-F238E27FC236}">
                <a16:creationId xmlns="" xmlns:a16="http://schemas.microsoft.com/office/drawing/2014/main" id="{51DEDE5D-2C32-45C1-BC24-20267CE7A8E2}"/>
              </a:ext>
            </a:extLst>
          </p:cNvPr>
          <p:cNvSpPr/>
          <p:nvPr/>
        </p:nvSpPr>
        <p:spPr>
          <a:xfrm>
            <a:off x="2441814" y="5552121"/>
            <a:ext cx="3604457"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chemeClr val="bg1"/>
                </a:solidFill>
                <a:latin typeface="微軟正黑體" pitchFamily="34" charset="-120"/>
                <a:ea typeface="微軟正黑體" pitchFamily="34" charset="-120"/>
              </a:rPr>
              <a:t>國立 </a:t>
            </a:r>
            <a:r>
              <a:rPr lang="en-US" altLang="zh-TW" b="1" dirty="0">
                <a:solidFill>
                  <a:schemeClr val="bg1"/>
                </a:solidFill>
                <a:latin typeface="微軟正黑體" pitchFamily="34" charset="-120"/>
                <a:ea typeface="微軟正黑體" pitchFamily="34" charset="-120"/>
              </a:rPr>
              <a:t>1542+</a:t>
            </a:r>
            <a:r>
              <a:rPr lang="zh-TW" altLang="en-US" b="1" dirty="0">
                <a:solidFill>
                  <a:schemeClr val="bg1"/>
                </a:solidFill>
                <a:latin typeface="微軟正黑體" pitchFamily="34" charset="-120"/>
                <a:ea typeface="微軟正黑體" pitchFamily="34" charset="-120"/>
              </a:rPr>
              <a:t>縣立 </a:t>
            </a:r>
            <a:r>
              <a:rPr lang="en-US" altLang="zh-TW" b="1" dirty="0">
                <a:solidFill>
                  <a:schemeClr val="bg1"/>
                </a:solidFill>
                <a:latin typeface="微軟正黑體" pitchFamily="34" charset="-120"/>
                <a:ea typeface="微軟正黑體" pitchFamily="34" charset="-120"/>
              </a:rPr>
              <a:t>115</a:t>
            </a:r>
          </a:p>
          <a:p>
            <a:pPr lvl="0" algn="ctr"/>
            <a:r>
              <a:rPr lang="zh-TW" altLang="en-US" sz="2400" b="1" dirty="0">
                <a:solidFill>
                  <a:schemeClr val="bg1"/>
                </a:solidFill>
                <a:latin typeface="微軟正黑體" pitchFamily="34" charset="-120"/>
                <a:ea typeface="微軟正黑體" pitchFamily="34" charset="-120"/>
              </a:rPr>
              <a:t>共</a:t>
            </a:r>
            <a:r>
              <a:rPr lang="en-US" altLang="zh-TW" sz="2400" b="1" dirty="0">
                <a:solidFill>
                  <a:schemeClr val="bg1"/>
                </a:solidFill>
                <a:latin typeface="微軟正黑體" pitchFamily="34" charset="-120"/>
                <a:ea typeface="微軟正黑體" pitchFamily="34" charset="-120"/>
              </a:rPr>
              <a:t>1657</a:t>
            </a:r>
            <a:endParaRPr lang="zh-TW" altLang="en-US" dirty="0">
              <a:solidFill>
                <a:schemeClr val="bg1"/>
              </a:solidFill>
            </a:endParaRPr>
          </a:p>
        </p:txBody>
      </p:sp>
      <p:sp>
        <p:nvSpPr>
          <p:cNvPr id="17" name="矩形: 圓角 16">
            <a:extLst>
              <a:ext uri="{FF2B5EF4-FFF2-40B4-BE49-F238E27FC236}">
                <a16:creationId xmlns="" xmlns:a16="http://schemas.microsoft.com/office/drawing/2014/main" id="{FD615566-66CC-43B4-887B-6C404FCA8522}"/>
              </a:ext>
            </a:extLst>
          </p:cNvPr>
          <p:cNvSpPr/>
          <p:nvPr/>
        </p:nvSpPr>
        <p:spPr>
          <a:xfrm>
            <a:off x="6827626" y="3913288"/>
            <a:ext cx="1584748" cy="5312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dirty="0">
                <a:solidFill>
                  <a:schemeClr val="bg1"/>
                </a:solidFill>
                <a:latin typeface="微軟正黑體" panose="020B0604030504040204" pitchFamily="34" charset="-120"/>
                <a:ea typeface="微軟正黑體" panose="020B0604030504040204" pitchFamily="34" charset="-120"/>
              </a:rPr>
              <a:t>私立</a:t>
            </a:r>
            <a:r>
              <a:rPr lang="en-US" altLang="zh-TW" sz="2400" dirty="0">
                <a:solidFill>
                  <a:schemeClr val="bg1"/>
                </a:solidFill>
                <a:latin typeface="微軟正黑體" panose="020B0604030504040204" pitchFamily="34" charset="-120"/>
                <a:ea typeface="微軟正黑體" panose="020B0604030504040204" pitchFamily="34" charset="-120"/>
              </a:rPr>
              <a:t>410</a:t>
            </a:r>
            <a:endParaRPr lang="zh-TW" altLang="en-US" sz="2400" dirty="0">
              <a:solidFill>
                <a:schemeClr val="bg1"/>
              </a:solidFill>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 xmlns:a16="http://schemas.microsoft.com/office/drawing/2014/main" id="{C02D6B5C-2EEA-4D93-AE15-59DCDF338351}"/>
              </a:ext>
            </a:extLst>
          </p:cNvPr>
          <p:cNvSpPr/>
          <p:nvPr/>
        </p:nvSpPr>
        <p:spPr>
          <a:xfrm>
            <a:off x="6695054" y="5005692"/>
            <a:ext cx="2089150" cy="1219716"/>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600" dirty="0">
                <a:solidFill>
                  <a:schemeClr val="bg1"/>
                </a:solidFill>
                <a:latin typeface="微軟正黑體" panose="020B0604030504040204" pitchFamily="34" charset="-120"/>
                <a:ea typeface="微軟正黑體" panose="020B0604030504040204" pitchFamily="34" charset="-120"/>
              </a:rPr>
              <a:t>總名額 </a:t>
            </a:r>
            <a:r>
              <a:rPr lang="en-US" altLang="zh-TW" sz="3600" dirty="0">
                <a:solidFill>
                  <a:schemeClr val="bg1"/>
                </a:solidFill>
                <a:latin typeface="微軟正黑體" panose="020B0604030504040204" pitchFamily="34" charset="-120"/>
                <a:ea typeface="微軟正黑體" panose="020B0604030504040204" pitchFamily="34" charset="-120"/>
              </a:rPr>
              <a:t>2067</a:t>
            </a:r>
          </a:p>
        </p:txBody>
      </p:sp>
      <p:sp>
        <p:nvSpPr>
          <p:cNvPr id="16" name="箭號: 向右 15">
            <a:extLst>
              <a:ext uri="{FF2B5EF4-FFF2-40B4-BE49-F238E27FC236}">
                <a16:creationId xmlns="" xmlns:a16="http://schemas.microsoft.com/office/drawing/2014/main" id="{61811565-01FB-446E-AB8B-1C59CCD14E48}"/>
              </a:ext>
            </a:extLst>
          </p:cNvPr>
          <p:cNvSpPr/>
          <p:nvPr/>
        </p:nvSpPr>
        <p:spPr>
          <a:xfrm>
            <a:off x="6169587" y="5703079"/>
            <a:ext cx="466870" cy="288032"/>
          </a:xfrm>
          <a:prstGeom prst="rightArrow">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向下 19">
            <a:extLst>
              <a:ext uri="{FF2B5EF4-FFF2-40B4-BE49-F238E27FC236}">
                <a16:creationId xmlns="" xmlns:a16="http://schemas.microsoft.com/office/drawing/2014/main" id="{2EEE83CF-BBFA-4280-8F60-8FED607F0FDD}"/>
              </a:ext>
            </a:extLst>
          </p:cNvPr>
          <p:cNvSpPr/>
          <p:nvPr/>
        </p:nvSpPr>
        <p:spPr>
          <a:xfrm>
            <a:off x="7524328" y="4501963"/>
            <a:ext cx="288032" cy="430262"/>
          </a:xfrm>
          <a:prstGeom prst="downArrow">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046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10326"/>
            <a:ext cx="9144000" cy="847038"/>
          </a:xfrm>
          <a:prstGeom prst="rect">
            <a:avLst/>
          </a:prstGeom>
          <a:solidFill>
            <a:srgbClr val="002060"/>
          </a:solidFill>
          <a:extLst/>
        </p:spPr>
        <p:txBody>
          <a:bodyPr vert="horz" lIns="91440" tIns="45720" rIns="91440" bIns="45720" rtlCol="0" anchor="ctr">
            <a:normAutofit/>
          </a:bodyPr>
          <a:lstStyle>
            <a:defPPr>
              <a:defRPr lang="zh-TW"/>
            </a:defPPr>
            <a:lvl1pPr algn="ctr">
              <a:spcBef>
                <a:spcPct val="0"/>
              </a:spcBef>
              <a:defRPr sz="4400" b="1">
                <a:solidFill>
                  <a:schemeClr val="bg1"/>
                </a:solidFill>
                <a:latin typeface="微軟正黑體" pitchFamily="34" charset="-120"/>
                <a:ea typeface="微軟正黑體" pitchFamily="34" charset="-12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dirty="0"/>
              <a:t>110</a:t>
            </a:r>
            <a:r>
              <a:rPr lang="zh-TW" altLang="en-US" dirty="0"/>
              <a:t>年免試入學</a:t>
            </a:r>
          </a:p>
        </p:txBody>
      </p:sp>
      <p:graphicFrame>
        <p:nvGraphicFramePr>
          <p:cNvPr id="5" name="資料庫圖表 4"/>
          <p:cNvGraphicFramePr/>
          <p:nvPr>
            <p:extLst>
              <p:ext uri="{D42A27DB-BD31-4B8C-83A1-F6EECF244321}">
                <p14:modId xmlns:p14="http://schemas.microsoft.com/office/powerpoint/2010/main" val="3302586067"/>
              </p:ext>
            </p:extLst>
          </p:nvPr>
        </p:nvGraphicFramePr>
        <p:xfrm>
          <a:off x="323528" y="980729"/>
          <a:ext cx="8712968"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31</a:t>
            </a:fld>
            <a:endParaRPr lang="zh-TW" altLang="en-US">
              <a:solidFill>
                <a:prstClr val="black">
                  <a:tint val="75000"/>
                </a:prstClr>
              </a:solidFill>
            </a:endParaRPr>
          </a:p>
        </p:txBody>
      </p:sp>
    </p:spTree>
    <p:extLst>
      <p:ext uri="{BB962C8B-B14F-4D97-AF65-F5344CB8AC3E}">
        <p14:creationId xmlns:p14="http://schemas.microsoft.com/office/powerpoint/2010/main" val="2893896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176" y="-2624"/>
            <a:ext cx="9142824" cy="911344"/>
          </a:xfrm>
          <a:prstGeom prst="rect">
            <a:avLst/>
          </a:prstGeom>
          <a:solidFill>
            <a:srgbClr val="00206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latin typeface="微軟正黑體" pitchFamily="34" charset="-120"/>
                <a:ea typeface="微軟正黑體" pitchFamily="34" charset="-120"/>
              </a:rPr>
              <a:t>110</a:t>
            </a:r>
            <a:r>
              <a:rPr lang="zh-TW" altLang="en-US" b="1" dirty="0">
                <a:solidFill>
                  <a:schemeClr val="bg1"/>
                </a:solidFill>
                <a:latin typeface="微軟正黑體" pitchFamily="34" charset="-120"/>
                <a:ea typeface="微軟正黑體" pitchFamily="34" charset="-120"/>
              </a:rPr>
              <a:t>年免試入學</a:t>
            </a:r>
            <a:r>
              <a:rPr lang="en-US" altLang="zh-TW" b="1" dirty="0">
                <a:solidFill>
                  <a:schemeClr val="bg1"/>
                </a:solidFill>
                <a:latin typeface="微軟正黑體" pitchFamily="34" charset="-120"/>
                <a:ea typeface="微軟正黑體" pitchFamily="34" charset="-120"/>
              </a:rPr>
              <a:t>-</a:t>
            </a:r>
            <a:r>
              <a:rPr lang="zh-TW" altLang="en-US" b="1" dirty="0">
                <a:solidFill>
                  <a:schemeClr val="bg1"/>
                </a:solidFill>
                <a:latin typeface="微軟正黑體" pitchFamily="34" charset="-120"/>
                <a:ea typeface="微軟正黑體" pitchFamily="34" charset="-120"/>
              </a:rPr>
              <a:t>變更就學區</a:t>
            </a:r>
            <a:endParaRPr lang="zh-TW" altLang="en-US" sz="4000" b="1" dirty="0">
              <a:solidFill>
                <a:schemeClr val="bg1"/>
              </a:solidFill>
              <a:latin typeface="微軟正黑體" pitchFamily="34" charset="-120"/>
              <a:ea typeface="微軟正黑體" pitchFamily="34" charset="-120"/>
            </a:endParaRPr>
          </a:p>
        </p:txBody>
      </p:sp>
      <p:sp>
        <p:nvSpPr>
          <p:cNvPr id="4" name="手繪多邊形 3"/>
          <p:cNvSpPr/>
          <p:nvPr/>
        </p:nvSpPr>
        <p:spPr>
          <a:xfrm>
            <a:off x="1710447" y="1268761"/>
            <a:ext cx="6919204" cy="2160240"/>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chemeClr val="accent6">
              <a:lumMod val="40000"/>
              <a:lumOff val="60000"/>
              <a:alpha val="90000"/>
            </a:schemeClr>
          </a:solidFill>
          <a:scene3d>
            <a:camera prst="orthographicFront"/>
            <a:lightRig rig="flat" dir="t"/>
          </a:scene3d>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lIns="156211" tIns="129251" rIns="207356" bIns="129253" spcCol="1270" anchor="ctr"/>
          <a:lstStyle/>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原就讀學區未設置適性群別或產業特殊類科。</a:t>
            </a:r>
            <a:endParaRPr kumimoji="0" lang="en-US" altLang="zh-TW" sz="2400" b="1" dirty="0">
              <a:latin typeface="微軟正黑體" panose="020B0604030504040204" pitchFamily="34" charset="-120"/>
              <a:ea typeface="微軟正黑體" panose="020B0604030504040204" pitchFamily="34" charset="-120"/>
            </a:endParaRP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因搬家遷徙至本區居住者。</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跨區學生申請返回本區戶籍所在地就讀。</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台商子女學校或海外返國就讀。</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其他特殊原因</a:t>
            </a:r>
            <a:r>
              <a:rPr kumimoji="0" lang="zh-TW" altLang="en-US" sz="2400" b="1" dirty="0">
                <a:latin typeface="微軟正黑體" panose="020B0604030504040204" pitchFamily="34" charset="-120"/>
                <a:ea typeface="微軟正黑體" panose="020B0604030504040204" pitchFamily="34" charset="-120"/>
              </a:rPr>
              <a:t>。</a:t>
            </a:r>
            <a:endParaRPr kumimoji="0" lang="en-US" altLang="zh-TW" sz="2400" b="1" dirty="0">
              <a:latin typeface="微軟正黑體" panose="020B0604030504040204" pitchFamily="34" charset="-120"/>
              <a:ea typeface="微軟正黑體" panose="020B0604030504040204" pitchFamily="34" charset="-120"/>
            </a:endParaRPr>
          </a:p>
        </p:txBody>
      </p:sp>
      <p:sp>
        <p:nvSpPr>
          <p:cNvPr id="5" name="手繪多邊形 4"/>
          <p:cNvSpPr/>
          <p:nvPr/>
        </p:nvSpPr>
        <p:spPr>
          <a:xfrm>
            <a:off x="514350" y="1268760"/>
            <a:ext cx="1181099" cy="2232248"/>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kumimoji="0" lang="zh-TW" altLang="en-US" sz="3600" b="1" dirty="0">
                <a:latin typeface="微軟正黑體" panose="020B0604030504040204" pitchFamily="34" charset="-120"/>
                <a:ea typeface="微軟正黑體" panose="020B0604030504040204" pitchFamily="34" charset="-120"/>
                <a:cs typeface="Verdana" panose="020B0604030504040204" pitchFamily="34" charset="0"/>
              </a:rPr>
              <a:t>條　件</a:t>
            </a:r>
          </a:p>
        </p:txBody>
      </p:sp>
      <p:sp>
        <p:nvSpPr>
          <p:cNvPr id="6" name="手繪多邊形 5"/>
          <p:cNvSpPr/>
          <p:nvPr/>
        </p:nvSpPr>
        <p:spPr>
          <a:xfrm>
            <a:off x="1727111" y="3796588"/>
            <a:ext cx="7125023" cy="1512168"/>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cene3d>
            <a:camera prst="orthographicFront"/>
            <a:lightRig rig="flat" dir="t"/>
          </a:scene3d>
          <a:sp3d extrusionH="12700" prstMaterial="plastic">
            <a:bevelT w="50800" h="50800"/>
          </a:sp3d>
        </p:spPr>
        <p:style>
          <a:lnRef idx="1">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2">
            <a:schemeClr val="accent2">
              <a:tint val="40000"/>
              <a:alpha val="90000"/>
              <a:hueOff val="2512910"/>
              <a:satOff val="-2189"/>
              <a:lumOff val="-3"/>
              <a:alphaOff val="0"/>
            </a:schemeClr>
          </a:effectRef>
          <a:fontRef idx="minor">
            <a:schemeClr val="dk1">
              <a:hueOff val="0"/>
              <a:satOff val="0"/>
              <a:lumOff val="0"/>
              <a:alphaOff val="0"/>
            </a:schemeClr>
          </a:fontRef>
        </p:style>
        <p:txBody>
          <a:bodyPr lIns="156211" tIns="129251" rIns="207356" bIns="129253" spcCol="1270" anchor="ctr"/>
          <a:lstStyle/>
          <a:p>
            <a:pPr marL="285750" lvl="1" indent="-285750" defTabSz="1822450" fontAlgn="auto">
              <a:lnSpc>
                <a:spcPct val="90000"/>
              </a:lnSpc>
              <a:spcAft>
                <a:spcPct val="15000"/>
              </a:spcAft>
              <a:buFontTx/>
              <a:buChar char="••"/>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應屆畢業生</a:t>
            </a:r>
            <a:r>
              <a:rPr kumimoji="0" lang="zh-TW" altLang="en-US" sz="2400" b="1" dirty="0">
                <a:solidFill>
                  <a:srgbClr val="0000FF"/>
                </a:solidFill>
                <a:latin typeface="微軟正黑體" panose="020B0604030504040204" pitchFamily="34" charset="-120"/>
                <a:ea typeface="微軟正黑體" panose="020B0604030504040204" pitchFamily="34" charset="-120"/>
              </a:rPr>
              <a:t>向所就讀之國中提出申請</a:t>
            </a:r>
            <a:r>
              <a:rPr kumimoji="0" lang="en-US" altLang="zh-TW" sz="2400" b="1" dirty="0">
                <a:solidFill>
                  <a:srgbClr val="0000FF"/>
                </a:solidFill>
                <a:latin typeface="微軟正黑體" panose="020B0604030504040204" pitchFamily="34" charset="-120"/>
                <a:ea typeface="微軟正黑體" panose="020B0604030504040204" pitchFamily="34" charset="-120"/>
              </a:rPr>
              <a:t>(</a:t>
            </a:r>
            <a:r>
              <a:rPr kumimoji="0" lang="zh-TW" altLang="en-US" sz="2400" b="1" dirty="0">
                <a:solidFill>
                  <a:srgbClr val="0000FF"/>
                </a:solidFill>
                <a:latin typeface="微軟正黑體" panose="020B0604030504040204" pitchFamily="34" charset="-120"/>
                <a:ea typeface="微軟正黑體" panose="020B0604030504040204" pitchFamily="34" charset="-120"/>
              </a:rPr>
              <a:t>上網填報</a:t>
            </a:r>
            <a:r>
              <a:rPr kumimoji="0" lang="en-US" altLang="zh-TW" sz="2400" b="1" dirty="0">
                <a:solidFill>
                  <a:srgbClr val="0000FF"/>
                </a:solidFill>
                <a:latin typeface="微軟正黑體" panose="020B0604030504040204" pitchFamily="34" charset="-120"/>
                <a:ea typeface="微軟正黑體" panose="020B0604030504040204" pitchFamily="34" charset="-120"/>
              </a:rPr>
              <a:t>)</a:t>
            </a:r>
            <a:r>
              <a:rPr kumimoji="0" lang="zh-TW" altLang="en-US" sz="2400" b="1" dirty="0">
                <a:latin typeface="微軟正黑體" panose="020B0604030504040204" pitchFamily="34" charset="-120"/>
                <a:ea typeface="微軟正黑體" panose="020B0604030504040204" pitchFamily="34" charset="-120"/>
              </a:rPr>
              <a:t>，各校彙整資料後發函至免試委員會辦理。</a:t>
            </a:r>
            <a:endParaRPr kumimoji="0" lang="en-US" altLang="zh-TW" sz="2400" b="1" dirty="0">
              <a:latin typeface="微軟正黑體" panose="020B0604030504040204" pitchFamily="34" charset="-120"/>
              <a:ea typeface="微軟正黑體" panose="020B0604030504040204" pitchFamily="34" charset="-120"/>
            </a:endParaRPr>
          </a:p>
          <a:p>
            <a:pPr marL="285750" lvl="1" indent="-285750" defTabSz="1822450" fontAlgn="auto">
              <a:lnSpc>
                <a:spcPct val="90000"/>
              </a:lnSpc>
              <a:spcAft>
                <a:spcPct val="15000"/>
              </a:spcAft>
              <a:buFontTx/>
              <a:buChar char="••"/>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非應屆畢業生</a:t>
            </a:r>
            <a:r>
              <a:rPr kumimoji="0" lang="en-US" altLang="zh-TW" sz="2400" b="1" dirty="0">
                <a:solidFill>
                  <a:srgbClr val="FF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上網填報列印</a:t>
            </a:r>
            <a:r>
              <a:rPr kumimoji="0" lang="en-US" altLang="zh-TW" sz="2400" b="1" dirty="0">
                <a:solidFill>
                  <a:srgbClr val="FF0000"/>
                </a:solidFill>
                <a:latin typeface="微軟正黑體" panose="020B0604030504040204" pitchFamily="34" charset="-120"/>
                <a:ea typeface="微軟正黑體" panose="020B0604030504040204" pitchFamily="34" charset="-120"/>
              </a:rPr>
              <a:t>)</a:t>
            </a:r>
            <a:r>
              <a:rPr kumimoji="0" lang="zh-TW" altLang="en-US" sz="2400" b="1" dirty="0">
                <a:latin typeface="微軟正黑體" panose="020B0604030504040204" pitchFamily="34" charset="-120"/>
                <a:ea typeface="微軟正黑體" panose="020B0604030504040204" pitchFamily="34" charset="-120"/>
              </a:rPr>
              <a:t>直接</a:t>
            </a:r>
            <a:r>
              <a:rPr kumimoji="0" lang="zh-TW" altLang="en-US" sz="2400" b="1" dirty="0">
                <a:solidFill>
                  <a:srgbClr val="0000FF"/>
                </a:solidFill>
                <a:latin typeface="微軟正黑體" panose="020B0604030504040204" pitchFamily="34" charset="-120"/>
                <a:ea typeface="微軟正黑體" panose="020B0604030504040204" pitchFamily="34" charset="-120"/>
              </a:rPr>
              <a:t>向免試委員會提出申請。</a:t>
            </a:r>
          </a:p>
        </p:txBody>
      </p:sp>
      <p:sp>
        <p:nvSpPr>
          <p:cNvPr id="8" name="手繪多邊形 7"/>
          <p:cNvSpPr/>
          <p:nvPr/>
        </p:nvSpPr>
        <p:spPr>
          <a:xfrm>
            <a:off x="529348" y="3796588"/>
            <a:ext cx="1181099" cy="1512168"/>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kumimoji="0" lang="zh-TW" altLang="en-US" sz="3600" b="1" dirty="0">
                <a:latin typeface="微軟正黑體" panose="020B0604030504040204" pitchFamily="34" charset="-120"/>
                <a:ea typeface="微軟正黑體" panose="020B0604030504040204" pitchFamily="34" charset="-120"/>
              </a:rPr>
              <a:t>申請</a:t>
            </a:r>
          </a:p>
        </p:txBody>
      </p:sp>
      <p:sp>
        <p:nvSpPr>
          <p:cNvPr id="9" name="手繪多邊形 8"/>
          <p:cNvSpPr/>
          <p:nvPr/>
        </p:nvSpPr>
        <p:spPr>
          <a:xfrm>
            <a:off x="1727113" y="5611687"/>
            <a:ext cx="7125021" cy="1069308"/>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rgbClr val="FFCCFF">
              <a:alpha val="90000"/>
            </a:srgbClr>
          </a:solidFill>
          <a:scene3d>
            <a:camera prst="orthographicFront"/>
            <a:lightRig rig="flat" dir="t"/>
          </a:scene3d>
          <a:sp3d extrusionH="12700" prstMaterial="plastic">
            <a:bevelT w="50800" h="50800"/>
          </a:sp3d>
        </p:spPr>
        <p:style>
          <a:lnRef idx="1">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2">
            <a:schemeClr val="accent2">
              <a:tint val="40000"/>
              <a:alpha val="90000"/>
              <a:hueOff val="5025821"/>
              <a:satOff val="-4378"/>
              <a:lumOff val="-6"/>
              <a:alphaOff val="0"/>
            </a:schemeClr>
          </a:effectRef>
          <a:fontRef idx="minor">
            <a:schemeClr val="dk1">
              <a:hueOff val="0"/>
              <a:satOff val="0"/>
              <a:lumOff val="0"/>
              <a:alphaOff val="0"/>
            </a:schemeClr>
          </a:fontRef>
        </p:style>
        <p:txBody>
          <a:bodyPr lIns="156211" tIns="129252" rIns="207356" bIns="129252" spcCol="1270" anchor="ctr"/>
          <a:lstStyle/>
          <a:p>
            <a:pPr marL="285750" lvl="1" indent="-285750" defTabSz="1822450" fontAlgn="auto">
              <a:lnSpc>
                <a:spcPct val="90000"/>
              </a:lnSpc>
              <a:spcAft>
                <a:spcPct val="15000"/>
              </a:spcAft>
              <a:buFontTx/>
              <a:buChar char="••"/>
              <a:defRPr/>
            </a:pPr>
            <a:r>
              <a:rPr kumimoji="0" lang="en-US" altLang="zh-TW" sz="2400" b="1" dirty="0">
                <a:solidFill>
                  <a:schemeClr val="tx1"/>
                </a:solidFill>
                <a:latin typeface="微軟正黑體" panose="020B0604030504040204" pitchFamily="34" charset="-120"/>
                <a:ea typeface="微軟正黑體" panose="020B0604030504040204" pitchFamily="34" charset="-120"/>
              </a:rPr>
              <a:t>110</a:t>
            </a:r>
            <a:r>
              <a:rPr kumimoji="0" lang="zh-TW" altLang="en-US" sz="2400" b="1" dirty="0">
                <a:solidFill>
                  <a:schemeClr val="tx1"/>
                </a:solidFill>
                <a:latin typeface="微軟正黑體" panose="020B0604030504040204" pitchFamily="34" charset="-120"/>
                <a:ea typeface="微軟正黑體" panose="020B0604030504040204" pitchFamily="34" charset="-120"/>
              </a:rPr>
              <a:t>年</a:t>
            </a:r>
            <a:r>
              <a:rPr kumimoji="0" lang="en-US" altLang="zh-TW" sz="2400" b="1" dirty="0">
                <a:solidFill>
                  <a:srgbClr val="FF0000"/>
                </a:solidFill>
                <a:latin typeface="微軟正黑體" panose="020B0604030504040204" pitchFamily="34" charset="-120"/>
                <a:ea typeface="微軟正黑體" panose="020B0604030504040204" pitchFamily="34" charset="-120"/>
              </a:rPr>
              <a:t>4</a:t>
            </a:r>
            <a:r>
              <a:rPr kumimoji="0" lang="zh-TW" altLang="en-US" sz="2400" b="1" dirty="0">
                <a:solidFill>
                  <a:srgbClr val="FF0000"/>
                </a:solidFill>
                <a:latin typeface="微軟正黑體" panose="020B0604030504040204" pitchFamily="34" charset="-120"/>
                <a:ea typeface="微軟正黑體" panose="020B0604030504040204" pitchFamily="34" charset="-120"/>
              </a:rPr>
              <a:t>月</a:t>
            </a:r>
            <a:r>
              <a:rPr kumimoji="0" lang="en-US" altLang="zh-TW" sz="2400" b="1" dirty="0">
                <a:solidFill>
                  <a:srgbClr val="FF0000"/>
                </a:solidFill>
                <a:latin typeface="微軟正黑體" panose="020B0604030504040204" pitchFamily="34" charset="-120"/>
                <a:ea typeface="微軟正黑體" panose="020B0604030504040204" pitchFamily="34" charset="-120"/>
              </a:rPr>
              <a:t>26</a:t>
            </a:r>
            <a:r>
              <a:rPr kumimoji="0" lang="zh-TW" altLang="en-US" sz="2400" b="1" dirty="0">
                <a:solidFill>
                  <a:srgbClr val="FF0000"/>
                </a:solidFill>
                <a:latin typeface="微軟正黑體" panose="020B0604030504040204" pitchFamily="34" charset="-120"/>
                <a:ea typeface="微軟正黑體" panose="020B0604030504040204" pitchFamily="34" charset="-120"/>
              </a:rPr>
              <a:t>日至</a:t>
            </a:r>
            <a:r>
              <a:rPr lang="en-US" altLang="zh-TW" sz="2400" b="1" dirty="0">
                <a:solidFill>
                  <a:srgbClr val="FF0000"/>
                </a:solidFill>
                <a:latin typeface="微軟正黑體" panose="020B0604030504040204" pitchFamily="34" charset="-120"/>
                <a:ea typeface="微軟正黑體" panose="020B0604030504040204" pitchFamily="34" charset="-120"/>
              </a:rPr>
              <a:t>4</a:t>
            </a:r>
            <a:r>
              <a:rPr kumimoji="0" lang="zh-TW" altLang="en-US" sz="2400" b="1" dirty="0">
                <a:solidFill>
                  <a:srgbClr val="FF0000"/>
                </a:solidFill>
                <a:latin typeface="微軟正黑體" panose="020B0604030504040204" pitchFamily="34" charset="-120"/>
                <a:ea typeface="微軟正黑體" panose="020B0604030504040204" pitchFamily="34" charset="-120"/>
              </a:rPr>
              <a:t>月</a:t>
            </a:r>
            <a:r>
              <a:rPr kumimoji="0" lang="en-US" altLang="zh-TW" sz="2400" b="1" dirty="0">
                <a:solidFill>
                  <a:srgbClr val="FF0000"/>
                </a:solidFill>
                <a:latin typeface="微軟正黑體" panose="020B0604030504040204" pitchFamily="34" charset="-120"/>
                <a:ea typeface="微軟正黑體" panose="020B0604030504040204" pitchFamily="34" charset="-120"/>
              </a:rPr>
              <a:t>30</a:t>
            </a:r>
            <a:r>
              <a:rPr kumimoji="0" lang="zh-TW" altLang="en-US" sz="2400" b="1" dirty="0">
                <a:solidFill>
                  <a:srgbClr val="FF0000"/>
                </a:solidFill>
                <a:latin typeface="微軟正黑體" panose="020B0604030504040204" pitchFamily="34" charset="-120"/>
                <a:ea typeface="微軟正黑體" panose="020B0604030504040204" pitchFamily="34" charset="-120"/>
              </a:rPr>
              <a:t>日</a:t>
            </a:r>
            <a:r>
              <a:rPr kumimoji="0" lang="zh-TW" altLang="en-US" sz="2400" b="1" dirty="0">
                <a:solidFill>
                  <a:schemeClr val="tx1"/>
                </a:solidFill>
                <a:latin typeface="微軟正黑體" panose="020B0604030504040204" pitchFamily="34" charset="-120"/>
                <a:ea typeface="微軟正黑體" panose="020B0604030504040204" pitchFamily="34" charset="-120"/>
              </a:rPr>
              <a:t>申請</a:t>
            </a:r>
            <a:endParaRPr kumimoji="0" lang="en-US" altLang="zh-TW" sz="2400" b="1" dirty="0">
              <a:solidFill>
                <a:schemeClr val="tx1"/>
              </a:solidFill>
              <a:latin typeface="微軟正黑體" panose="020B0604030504040204" pitchFamily="34" charset="-120"/>
              <a:ea typeface="微軟正黑體" panose="020B0604030504040204" pitchFamily="34" charset="-120"/>
            </a:endParaRPr>
          </a:p>
          <a:p>
            <a:pPr marL="285750" lvl="1" indent="-285750" defTabSz="1822450" fontAlgn="auto">
              <a:lnSpc>
                <a:spcPct val="90000"/>
              </a:lnSpc>
              <a:spcAft>
                <a:spcPct val="15000"/>
              </a:spcAft>
              <a:buFontTx/>
              <a:buChar char="••"/>
              <a:defRPr/>
            </a:pPr>
            <a:r>
              <a:rPr lang="en-US" altLang="zh-TW" sz="2400" b="1" dirty="0">
                <a:solidFill>
                  <a:schemeClr val="tx1"/>
                </a:solidFill>
                <a:latin typeface="微軟正黑體" panose="020B0604030504040204" pitchFamily="34" charset="-120"/>
                <a:ea typeface="微軟正黑體" panose="020B0604030504040204" pitchFamily="34" charset="-120"/>
              </a:rPr>
              <a:t>110</a:t>
            </a:r>
            <a:r>
              <a:rPr lang="zh-TW" altLang="en-US" sz="2400" b="1" dirty="0">
                <a:solidFill>
                  <a:schemeClr val="tx1"/>
                </a:solidFill>
                <a:latin typeface="微軟正黑體" panose="020B0604030504040204" pitchFamily="34" charset="-120"/>
                <a:ea typeface="微軟正黑體" panose="020B0604030504040204" pitchFamily="34" charset="-120"/>
              </a:rPr>
              <a:t>年</a:t>
            </a:r>
            <a:r>
              <a:rPr lang="en-US" altLang="zh-TW" sz="2400" b="1" dirty="0">
                <a:solidFill>
                  <a:schemeClr val="tx1"/>
                </a:solidFill>
                <a:latin typeface="微軟正黑體" panose="020B0604030504040204" pitchFamily="34" charset="-120"/>
                <a:ea typeface="微軟正黑體" panose="020B0604030504040204" pitchFamily="34" charset="-120"/>
              </a:rPr>
              <a:t>5</a:t>
            </a:r>
            <a:r>
              <a:rPr lang="zh-TW" altLang="en-US" sz="2400" b="1" dirty="0">
                <a:solidFill>
                  <a:schemeClr val="tx1"/>
                </a:solidFill>
                <a:latin typeface="微軟正黑體" panose="020B0604030504040204" pitchFamily="34" charset="-120"/>
                <a:ea typeface="微軟正黑體" panose="020B0604030504040204" pitchFamily="34" charset="-120"/>
              </a:rPr>
              <a:t>月</a:t>
            </a:r>
            <a:r>
              <a:rPr lang="en-US" altLang="zh-TW" sz="2400" b="1" dirty="0">
                <a:solidFill>
                  <a:schemeClr val="tx1"/>
                </a:solidFill>
                <a:latin typeface="微軟正黑體" panose="020B0604030504040204" pitchFamily="34" charset="-120"/>
                <a:ea typeface="微軟正黑體" panose="020B0604030504040204" pitchFamily="34" charset="-120"/>
              </a:rPr>
              <a:t>14</a:t>
            </a:r>
            <a:r>
              <a:rPr lang="zh-TW" altLang="en-US" sz="2400" b="1" dirty="0">
                <a:solidFill>
                  <a:schemeClr val="tx1"/>
                </a:solidFill>
                <a:latin typeface="微軟正黑體" panose="020B0604030504040204" pitchFamily="34" charset="-120"/>
                <a:ea typeface="微軟正黑體" panose="020B0604030504040204" pitchFamily="34" charset="-120"/>
              </a:rPr>
              <a:t>日前書面通知審查結果</a:t>
            </a:r>
            <a:endParaRPr kumimoji="0"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10" name="手繪多邊形 9"/>
          <p:cNvSpPr/>
          <p:nvPr/>
        </p:nvSpPr>
        <p:spPr>
          <a:xfrm>
            <a:off x="514350" y="5611687"/>
            <a:ext cx="1181099" cy="1080857"/>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lang="zh-TW" altLang="en-US" sz="3600" b="1" dirty="0">
                <a:latin typeface="微軟正黑體" panose="020B0604030504040204" pitchFamily="34" charset="-120"/>
                <a:ea typeface="微軟正黑體" panose="020B0604030504040204" pitchFamily="34" charset="-120"/>
              </a:rPr>
              <a:t>時程</a:t>
            </a:r>
            <a:endParaRPr kumimoji="0" lang="zh-TW" altLang="en-US" sz="36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32</a:t>
            </a:fld>
            <a:endParaRPr lang="zh-TW" altLang="en-US" dirty="0">
              <a:solidFill>
                <a:prstClr val="black">
                  <a:tint val="75000"/>
                </a:prstClr>
              </a:solidFill>
            </a:endParaRPr>
          </a:p>
        </p:txBody>
      </p:sp>
    </p:spTree>
    <p:extLst>
      <p:ext uri="{BB962C8B-B14F-4D97-AF65-F5344CB8AC3E}">
        <p14:creationId xmlns:p14="http://schemas.microsoft.com/office/powerpoint/2010/main" val="1124871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手繪多邊形 6"/>
          <p:cNvSpPr/>
          <p:nvPr/>
        </p:nvSpPr>
        <p:spPr>
          <a:xfrm>
            <a:off x="539552" y="5502883"/>
            <a:ext cx="8244000" cy="1068984"/>
          </a:xfrm>
          <a:custGeom>
            <a:avLst/>
            <a:gdLst>
              <a:gd name="connsiteX0" fmla="*/ 0 w 7560840"/>
              <a:gd name="connsiteY0" fmla="*/ 0 h 969101"/>
              <a:gd name="connsiteX1" fmla="*/ 7560840 w 7560840"/>
              <a:gd name="connsiteY1" fmla="*/ 0 h 969101"/>
              <a:gd name="connsiteX2" fmla="*/ 7560840 w 7560840"/>
              <a:gd name="connsiteY2" fmla="*/ 969101 h 969101"/>
              <a:gd name="connsiteX3" fmla="*/ 0 w 7560840"/>
              <a:gd name="connsiteY3" fmla="*/ 969101 h 969101"/>
              <a:gd name="connsiteX4" fmla="*/ 0 w 7560840"/>
              <a:gd name="connsiteY4" fmla="*/ 0 h 96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840" h="969101">
                <a:moveTo>
                  <a:pt x="0" y="0"/>
                </a:moveTo>
                <a:lnTo>
                  <a:pt x="7560840" y="0"/>
                </a:lnTo>
                <a:lnTo>
                  <a:pt x="7560840" y="969101"/>
                </a:lnTo>
                <a:lnTo>
                  <a:pt x="0" y="969101"/>
                </a:lnTo>
                <a:lnTo>
                  <a:pt x="0" y="0"/>
                </a:lnTo>
                <a:close/>
              </a:path>
            </a:pathLst>
          </a:custGeom>
          <a:solidFill>
            <a:srgbClr val="255997"/>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8" tIns="170688" rIns="170688" bIns="170688" spcCol="1270" anchor="ctr"/>
          <a:lstStyle/>
          <a:p>
            <a:pPr marL="36000" algn="ctr" defTabSz="1066800" fontAlgn="auto">
              <a:lnSpc>
                <a:spcPct val="85000"/>
              </a:lnSpc>
              <a:spcAft>
                <a:spcPts val="600"/>
              </a:spcAft>
              <a:defRPr/>
            </a:pPr>
            <a:endParaRPr kumimoji="0" lang="en-US" altLang="zh-TW" sz="2400" b="1" dirty="0">
              <a:latin typeface="微軟正黑體" pitchFamily="34" charset="-120"/>
              <a:ea typeface="微軟正黑體" pitchFamily="34" charset="-120"/>
            </a:endParaRPr>
          </a:p>
          <a:p>
            <a:pPr marL="36000" algn="ctr" defTabSz="1066800" fontAlgn="auto">
              <a:lnSpc>
                <a:spcPct val="85000"/>
              </a:lnSpc>
              <a:spcAft>
                <a:spcPts val="600"/>
              </a:spcAft>
              <a:defRPr/>
            </a:pPr>
            <a:r>
              <a:rPr kumimoji="0" lang="zh-TW" altLang="en-US" sz="2400" b="1" dirty="0">
                <a:latin typeface="微軟正黑體" pitchFamily="34" charset="-120"/>
                <a:ea typeface="微軟正黑體" pitchFamily="34" charset="-120"/>
              </a:rPr>
              <a:t>由學生及家長簽名確認後依</a:t>
            </a:r>
            <a:r>
              <a:rPr kumimoji="0" lang="zh-TW" altLang="en-US" sz="2400" b="1" dirty="0">
                <a:solidFill>
                  <a:srgbClr val="FFFF00"/>
                </a:solidFill>
                <a:latin typeface="微軟正黑體" pitchFamily="34" charset="-120"/>
                <a:ea typeface="微軟正黑體" pitchFamily="34" charset="-120"/>
              </a:rPr>
              <a:t>國中端</a:t>
            </a:r>
            <a:r>
              <a:rPr kumimoji="0" lang="zh-TW" altLang="en-US" sz="2400" b="1" dirty="0">
                <a:latin typeface="微軟正黑體" pitchFamily="34" charset="-120"/>
                <a:ea typeface="微軟正黑體" pitchFamily="34" charset="-120"/>
              </a:rPr>
              <a:t>規定時限繳回報名表</a:t>
            </a:r>
            <a:r>
              <a:rPr lang="zh-TW" altLang="en-US"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相關資料與費用</a:t>
            </a:r>
            <a:endParaRPr kumimoji="0" lang="en-US" altLang="zh-TW" sz="2400" b="1" dirty="0">
              <a:latin typeface="微軟正黑體" pitchFamily="34" charset="-120"/>
              <a:ea typeface="微軟正黑體" pitchFamily="34" charset="-120"/>
            </a:endParaRPr>
          </a:p>
          <a:p>
            <a:pPr marL="36000" algn="ctr" defTabSz="1066800" fontAlgn="auto">
              <a:lnSpc>
                <a:spcPct val="85000"/>
              </a:lnSpc>
              <a:spcAft>
                <a:spcPts val="600"/>
              </a:spcAft>
              <a:defRPr/>
            </a:pPr>
            <a:endParaRPr kumimoji="0" lang="zh-TW" altLang="en-US" sz="2400" b="1" dirty="0">
              <a:latin typeface="微軟正黑體" pitchFamily="34" charset="-120"/>
              <a:ea typeface="微軟正黑體" pitchFamily="34" charset="-120"/>
            </a:endParaRPr>
          </a:p>
        </p:txBody>
      </p:sp>
      <p:sp>
        <p:nvSpPr>
          <p:cNvPr id="8" name="手繪多邊形 7"/>
          <p:cNvSpPr/>
          <p:nvPr/>
        </p:nvSpPr>
        <p:spPr>
          <a:xfrm>
            <a:off x="539552" y="4206739"/>
            <a:ext cx="8244000" cy="1340655"/>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chemeClr val="accent6">
              <a:lumMod val="75000"/>
            </a:schemeClr>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7" tIns="170689" rIns="170689" bIns="692698" spcCol="1270" anchor="ctr" anchorCtr="0">
            <a:normAutofit/>
          </a:bodyPr>
          <a:lstStyle/>
          <a:p>
            <a:pPr marL="36000" algn="ctr" defTabSz="1066800" fontAlgn="auto">
              <a:spcAft>
                <a:spcPts val="600"/>
              </a:spcAft>
              <a:defRPr/>
            </a:pPr>
            <a:r>
              <a:rPr kumimoji="0" lang="zh-TW" altLang="en-US" sz="2400" b="1" dirty="0">
                <a:latin typeface="微軟正黑體" pitchFamily="34" charset="-120"/>
                <a:ea typeface="微軟正黑體" pitchFamily="34" charset="-120"/>
              </a:rPr>
              <a:t>志願選填時間截止後，由國中端列印紙本報名確認表</a:t>
            </a:r>
          </a:p>
        </p:txBody>
      </p:sp>
      <p:sp>
        <p:nvSpPr>
          <p:cNvPr id="6" name="標題 1"/>
          <p:cNvSpPr txBox="1">
            <a:spLocks/>
          </p:cNvSpPr>
          <p:nvPr/>
        </p:nvSpPr>
        <p:spPr bwMode="auto">
          <a:xfrm>
            <a:off x="0" y="3857"/>
            <a:ext cx="9144000" cy="832855"/>
          </a:xfrm>
          <a:prstGeom prst="rect">
            <a:avLst/>
          </a:prstGeom>
          <a:solidFill>
            <a:srgbClr val="00206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110</a:t>
            </a:r>
            <a:r>
              <a:rPr lang="zh-TW" altLang="en-US" b="1" dirty="0">
                <a:solidFill>
                  <a:schemeClr val="bg1"/>
                </a:solidFill>
                <a:latin typeface="微軟正黑體" pitchFamily="34" charset="-120"/>
                <a:ea typeface="微軟正黑體" pitchFamily="34" charset="-120"/>
              </a:rPr>
              <a:t>年免試入學</a:t>
            </a:r>
            <a:r>
              <a:rPr lang="en-US" altLang="zh-TW" b="1" dirty="0">
                <a:solidFill>
                  <a:schemeClr val="bg1"/>
                </a:solidFill>
                <a:latin typeface="微軟正黑體" pitchFamily="34" charset="-120"/>
                <a:ea typeface="微軟正黑體" pitchFamily="34" charset="-120"/>
              </a:rPr>
              <a:t>-</a:t>
            </a:r>
            <a:r>
              <a:rPr lang="zh-TW" altLang="en-US" b="1" dirty="0">
                <a:solidFill>
                  <a:schemeClr val="bg1"/>
                </a:solidFill>
                <a:latin typeface="微軟正黑體" pitchFamily="34" charset="-120"/>
                <a:ea typeface="微軟正黑體" pitchFamily="34" charset="-120"/>
              </a:rPr>
              <a:t>報名方式</a:t>
            </a:r>
          </a:p>
        </p:txBody>
      </p:sp>
      <p:sp>
        <p:nvSpPr>
          <p:cNvPr id="3" name="投影片編號版面配置區 2"/>
          <p:cNvSpPr>
            <a:spLocks noGrp="1"/>
          </p:cNvSpPr>
          <p:nvPr>
            <p:ph type="sldNum" sz="quarter" idx="12"/>
          </p:nvPr>
        </p:nvSpPr>
        <p:spPr>
          <a:xfrm>
            <a:off x="6481192" y="6342001"/>
            <a:ext cx="2133600" cy="365125"/>
          </a:xfrm>
        </p:spPr>
        <p:txBody>
          <a:bodyPr/>
          <a:lstStyle/>
          <a:p>
            <a:pPr>
              <a:defRPr/>
            </a:pPr>
            <a:fld id="{B0E7D0FD-EE13-44ED-ACB2-D7993CD41914}" type="slidenum">
              <a:rPr lang="zh-TW" altLang="en-US" smtClean="0">
                <a:solidFill>
                  <a:prstClr val="black">
                    <a:tint val="75000"/>
                  </a:prstClr>
                </a:solidFill>
              </a:rPr>
              <a:pPr>
                <a:defRPr/>
              </a:pPr>
              <a:t>33</a:t>
            </a:fld>
            <a:endParaRPr lang="zh-TW" altLang="en-US">
              <a:solidFill>
                <a:prstClr val="black">
                  <a:tint val="75000"/>
                </a:prstClr>
              </a:solidFill>
            </a:endParaRPr>
          </a:p>
        </p:txBody>
      </p:sp>
      <p:sp>
        <p:nvSpPr>
          <p:cNvPr id="9" name="手繪多邊形 8"/>
          <p:cNvSpPr/>
          <p:nvPr/>
        </p:nvSpPr>
        <p:spPr>
          <a:xfrm>
            <a:off x="539552" y="2051657"/>
            <a:ext cx="8244000" cy="2304000"/>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rgbClr val="00CC99"/>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wrap="square" lIns="170687" tIns="170689" rIns="170688" bIns="692698" spcCol="1270" anchor="ctr" anchorCtr="0">
            <a:spAutoFit/>
          </a:bodyPr>
          <a:lstStyle/>
          <a:p>
            <a:pPr marL="36000" algn="ctr" defTabSz="1066800" fontAlgn="auto">
              <a:spcBef>
                <a:spcPts val="0"/>
              </a:spcBef>
              <a:spcAft>
                <a:spcPts val="0"/>
              </a:spcAft>
              <a:defRPr/>
            </a:pPr>
            <a:r>
              <a:rPr kumimoji="0" lang="zh-TW" altLang="en-US" sz="2800" b="1" dirty="0">
                <a:solidFill>
                  <a:srgbClr val="C00000"/>
                </a:solidFill>
                <a:latin typeface="微軟正黑體" pitchFamily="34" charset="-120"/>
                <a:ea typeface="微軟正黑體" pitchFamily="34" charset="-120"/>
              </a:rPr>
              <a:t>線上志願選填</a:t>
            </a:r>
            <a:r>
              <a:rPr kumimoji="0" lang="en-US" altLang="zh-TW" sz="2800" b="1" dirty="0">
                <a:solidFill>
                  <a:srgbClr val="C00000"/>
                </a:solidFill>
                <a:latin typeface="微軟正黑體" pitchFamily="34" charset="-120"/>
                <a:ea typeface="微軟正黑體" pitchFamily="34" charset="-120"/>
              </a:rPr>
              <a:t>110</a:t>
            </a:r>
            <a:r>
              <a:rPr lang="zh-TW" altLang="en-US" sz="2800" b="1" dirty="0">
                <a:solidFill>
                  <a:srgbClr val="C00000"/>
                </a:solidFill>
                <a:latin typeface="微軟正黑體" pitchFamily="34" charset="-120"/>
                <a:ea typeface="微軟正黑體" pitchFamily="34" charset="-120"/>
              </a:rPr>
              <a:t>年</a:t>
            </a:r>
            <a:r>
              <a:rPr lang="en-US" altLang="zh-TW" sz="2800" b="1" dirty="0">
                <a:solidFill>
                  <a:srgbClr val="C00000"/>
                </a:solidFill>
                <a:latin typeface="微軟正黑體" pitchFamily="34" charset="-120"/>
                <a:ea typeface="微軟正黑體" pitchFamily="34" charset="-120"/>
              </a:rPr>
              <a:t>6</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17</a:t>
            </a:r>
            <a:r>
              <a:rPr lang="zh-TW" altLang="en-US" sz="2800" b="1" dirty="0">
                <a:solidFill>
                  <a:srgbClr val="C00000"/>
                </a:solidFill>
                <a:latin typeface="微軟正黑體" pitchFamily="34" charset="-120"/>
                <a:ea typeface="微軟正黑體" pitchFamily="34" charset="-120"/>
              </a:rPr>
              <a:t>日 下午</a:t>
            </a:r>
            <a:r>
              <a:rPr lang="en-US" altLang="zh-TW" sz="2800" b="1" dirty="0">
                <a:solidFill>
                  <a:srgbClr val="C00000"/>
                </a:solidFill>
                <a:latin typeface="微軟正黑體" pitchFamily="34" charset="-120"/>
                <a:ea typeface="微軟正黑體" pitchFamily="34" charset="-120"/>
              </a:rPr>
              <a:t>1</a:t>
            </a:r>
            <a:r>
              <a:rPr lang="zh-TW" altLang="en-US" sz="2800" b="1" dirty="0">
                <a:solidFill>
                  <a:srgbClr val="C00000"/>
                </a:solidFill>
                <a:latin typeface="微軟正黑體" pitchFamily="34" charset="-120"/>
                <a:ea typeface="微軟正黑體" pitchFamily="34" charset="-120"/>
              </a:rPr>
              <a:t>時起</a:t>
            </a:r>
            <a:endParaRPr lang="en-US" altLang="zh-TW" sz="2800" b="1" dirty="0">
              <a:solidFill>
                <a:srgbClr val="C00000"/>
              </a:solidFill>
              <a:latin typeface="微軟正黑體" pitchFamily="34" charset="-120"/>
              <a:ea typeface="微軟正黑體" pitchFamily="34" charset="-120"/>
            </a:endParaRPr>
          </a:p>
          <a:p>
            <a:pPr marL="36000" algn="ctr" defTabSz="1066800" fontAlgn="auto">
              <a:spcBef>
                <a:spcPts val="0"/>
              </a:spcBef>
              <a:spcAft>
                <a:spcPts val="0"/>
              </a:spcAft>
              <a:defRPr/>
            </a:pPr>
            <a:r>
              <a:rPr lang="zh-TW" altLang="en-US" sz="2800" b="1" dirty="0">
                <a:solidFill>
                  <a:srgbClr val="C00000"/>
                </a:solidFill>
                <a:latin typeface="微軟正黑體" pitchFamily="34" charset="-120"/>
                <a:ea typeface="微軟正黑體" pitchFamily="34" charset="-120"/>
              </a:rPr>
              <a:t>                                 至</a:t>
            </a:r>
            <a:r>
              <a:rPr lang="en-US" altLang="zh-TW" sz="2800" b="1" dirty="0">
                <a:solidFill>
                  <a:srgbClr val="C00000"/>
                </a:solidFill>
                <a:latin typeface="微軟正黑體" pitchFamily="34" charset="-120"/>
                <a:ea typeface="微軟正黑體" pitchFamily="34" charset="-120"/>
              </a:rPr>
              <a:t>6</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21</a:t>
            </a:r>
            <a:r>
              <a:rPr lang="zh-TW" altLang="en-US" sz="2800" b="1" dirty="0">
                <a:solidFill>
                  <a:srgbClr val="C00000"/>
                </a:solidFill>
                <a:latin typeface="微軟正黑體" pitchFamily="34" charset="-120"/>
                <a:ea typeface="微軟正黑體" pitchFamily="34" charset="-120"/>
              </a:rPr>
              <a:t>日</a:t>
            </a:r>
            <a:r>
              <a:rPr kumimoji="0" lang="en-US" altLang="zh-TW" sz="2400" b="1" dirty="0">
                <a:latin typeface="微軟正黑體" pitchFamily="34" charset="-120"/>
                <a:ea typeface="微軟正黑體" pitchFamily="34" charset="-120"/>
              </a:rPr>
              <a:t> </a:t>
            </a:r>
            <a:r>
              <a:rPr lang="zh-TW" altLang="en-US" sz="2800" b="1" dirty="0">
                <a:solidFill>
                  <a:srgbClr val="C00000"/>
                </a:solidFill>
                <a:latin typeface="微軟正黑體" pitchFamily="34" charset="-120"/>
                <a:ea typeface="微軟正黑體" pitchFamily="34" charset="-120"/>
              </a:rPr>
              <a:t>中午</a:t>
            </a:r>
            <a:r>
              <a:rPr lang="en-US" altLang="zh-TW" sz="2800" b="1" dirty="0">
                <a:solidFill>
                  <a:srgbClr val="C00000"/>
                </a:solidFill>
                <a:latin typeface="微軟正黑體" pitchFamily="34" charset="-120"/>
                <a:ea typeface="微軟正黑體" pitchFamily="34" charset="-120"/>
              </a:rPr>
              <a:t>12</a:t>
            </a:r>
            <a:r>
              <a:rPr lang="zh-TW" altLang="en-US" sz="2800" b="1" dirty="0">
                <a:solidFill>
                  <a:srgbClr val="C00000"/>
                </a:solidFill>
                <a:latin typeface="微軟正黑體" pitchFamily="34" charset="-120"/>
                <a:ea typeface="微軟正黑體" pitchFamily="34" charset="-120"/>
              </a:rPr>
              <a:t>時止</a:t>
            </a:r>
            <a:endParaRPr kumimoji="0" lang="en-US" altLang="zh-TW" sz="1200" b="1" dirty="0">
              <a:latin typeface="微軟正黑體" pitchFamily="34" charset="-120"/>
              <a:ea typeface="微軟正黑體" pitchFamily="34" charset="-120"/>
            </a:endParaRPr>
          </a:p>
          <a:p>
            <a:pPr marL="36000" algn="ctr" defTabSz="1066800" fontAlgn="auto">
              <a:spcAft>
                <a:spcPts val="0"/>
              </a:spcAft>
              <a:defRPr/>
            </a:pPr>
            <a:r>
              <a:rPr kumimoji="0" lang="zh-TW" altLang="en-US" sz="2400" b="1" dirty="0">
                <a:solidFill>
                  <a:schemeClr val="tx1"/>
                </a:solidFill>
                <a:latin typeface="微軟正黑體" pitchFamily="34" charset="-120"/>
                <a:ea typeface="微軟正黑體" pitchFamily="34" charset="-120"/>
              </a:rPr>
              <a:t>網址</a:t>
            </a:r>
            <a:r>
              <a:rPr lang="en-US" altLang="zh-TW" sz="2400" b="1" dirty="0">
                <a:solidFill>
                  <a:schemeClr val="tx1"/>
                </a:solidFill>
                <a:latin typeface="微軟正黑體" pitchFamily="34" charset="-120"/>
                <a:ea typeface="微軟正黑體" pitchFamily="34" charset="-120"/>
              </a:rPr>
              <a:t>https://chc.entry.edu.tw</a:t>
            </a:r>
            <a:endParaRPr kumimoji="0" lang="zh-TW" altLang="en-US" sz="2000" b="1" dirty="0">
              <a:solidFill>
                <a:schemeClr val="tx1"/>
              </a:solidFill>
              <a:latin typeface="微軟正黑體" pitchFamily="34" charset="-120"/>
              <a:ea typeface="微軟正黑體" pitchFamily="34" charset="-120"/>
            </a:endParaRPr>
          </a:p>
        </p:txBody>
      </p:sp>
      <p:sp>
        <p:nvSpPr>
          <p:cNvPr id="10" name="手繪多邊形 9"/>
          <p:cNvSpPr/>
          <p:nvPr/>
        </p:nvSpPr>
        <p:spPr>
          <a:xfrm>
            <a:off x="539552" y="1019952"/>
            <a:ext cx="8244000" cy="1159879"/>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chemeClr val="accent2">
              <a:lumMod val="40000"/>
              <a:lumOff val="60000"/>
            </a:schemeClr>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7" tIns="170689" rIns="170688" bIns="692698" spcCol="1270"/>
          <a:lstStyle/>
          <a:p>
            <a:pPr marL="36000" algn="ctr" defTabSz="1066800" fontAlgn="auto">
              <a:spcBef>
                <a:spcPts val="0"/>
              </a:spcBef>
              <a:spcAft>
                <a:spcPts val="0"/>
              </a:spcAft>
              <a:defRPr/>
            </a:pPr>
            <a:r>
              <a:rPr lang="zh-TW" altLang="en-US" sz="2800" b="1" dirty="0">
                <a:solidFill>
                  <a:srgbClr val="C00000"/>
                </a:solidFill>
                <a:latin typeface="微軟正黑體" pitchFamily="34" charset="-120"/>
                <a:ea typeface="微軟正黑體" pitchFamily="34" charset="-120"/>
              </a:rPr>
              <a:t>個別積分序位查詢 </a:t>
            </a:r>
            <a:r>
              <a:rPr lang="en-US" altLang="zh-TW" sz="2800" b="1" dirty="0">
                <a:solidFill>
                  <a:srgbClr val="C00000"/>
                </a:solidFill>
                <a:latin typeface="微軟正黑體" pitchFamily="34" charset="-120"/>
                <a:ea typeface="微軟正黑體" pitchFamily="34" charset="-120"/>
              </a:rPr>
              <a:t>110</a:t>
            </a:r>
            <a:r>
              <a:rPr lang="zh-TW" altLang="en-US" sz="2800" b="1" dirty="0">
                <a:solidFill>
                  <a:srgbClr val="C00000"/>
                </a:solidFill>
                <a:latin typeface="微軟正黑體" pitchFamily="34" charset="-120"/>
                <a:ea typeface="微軟正黑體" pitchFamily="34" charset="-120"/>
              </a:rPr>
              <a:t>年</a:t>
            </a:r>
            <a:r>
              <a:rPr kumimoji="0" lang="en-US" altLang="zh-TW" sz="2800" b="1" dirty="0">
                <a:solidFill>
                  <a:srgbClr val="C00000"/>
                </a:solidFill>
                <a:latin typeface="微軟正黑體" pitchFamily="34" charset="-120"/>
                <a:ea typeface="微軟正黑體" pitchFamily="34" charset="-120"/>
              </a:rPr>
              <a:t>6</a:t>
            </a:r>
            <a:r>
              <a:rPr kumimoji="0"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17</a:t>
            </a:r>
            <a:r>
              <a:rPr kumimoji="0" lang="zh-TW" altLang="en-US" sz="2800" b="1" dirty="0">
                <a:solidFill>
                  <a:srgbClr val="C00000"/>
                </a:solidFill>
                <a:latin typeface="微軟正黑體" pitchFamily="34" charset="-120"/>
                <a:ea typeface="微軟正黑體" pitchFamily="34" charset="-120"/>
              </a:rPr>
              <a:t>日下午</a:t>
            </a:r>
            <a:r>
              <a:rPr kumimoji="0" lang="en-US" altLang="zh-TW" sz="2800" b="1" dirty="0">
                <a:solidFill>
                  <a:srgbClr val="C00000"/>
                </a:solidFill>
                <a:latin typeface="微軟正黑體" pitchFamily="34" charset="-120"/>
                <a:ea typeface="微軟正黑體" pitchFamily="34" charset="-120"/>
              </a:rPr>
              <a:t>1</a:t>
            </a:r>
            <a:r>
              <a:rPr kumimoji="0" lang="zh-TW" altLang="en-US" sz="2800" b="1" dirty="0">
                <a:solidFill>
                  <a:srgbClr val="C00000"/>
                </a:solidFill>
                <a:latin typeface="微軟正黑體" pitchFamily="34" charset="-120"/>
                <a:ea typeface="微軟正黑體" pitchFamily="34" charset="-120"/>
              </a:rPr>
              <a:t>時</a:t>
            </a:r>
            <a:endParaRPr kumimoji="0" lang="zh-TW" altLang="en-US" sz="2800" b="1" dirty="0">
              <a:solidFill>
                <a:srgbClr val="FF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89546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5"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6"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12" name="標題 1"/>
          <p:cNvSpPr txBox="1">
            <a:spLocks/>
          </p:cNvSpPr>
          <p:nvPr/>
        </p:nvSpPr>
        <p:spPr bwMode="auto">
          <a:xfrm>
            <a:off x="0" y="21097"/>
            <a:ext cx="9144000" cy="633920"/>
          </a:xfrm>
          <a:prstGeom prst="rect">
            <a:avLst/>
          </a:prstGeom>
          <a:solidFill>
            <a:srgbClr val="002060"/>
          </a:solidFill>
          <a:ln>
            <a:noFill/>
          </a:ln>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90000"/>
              </a:lnSpc>
              <a:spcAft>
                <a:spcPct val="35000"/>
              </a:spcAft>
              <a:defRPr/>
            </a:pPr>
            <a:r>
              <a:rPr lang="en-US" altLang="zh-TW" sz="3200" b="1" dirty="0">
                <a:solidFill>
                  <a:schemeClr val="bg1"/>
                </a:solidFill>
                <a:latin typeface="微軟正黑體" pitchFamily="34" charset="-120"/>
                <a:ea typeface="微軟正黑體" pitchFamily="34" charset="-120"/>
              </a:rPr>
              <a:t>110</a:t>
            </a:r>
            <a:r>
              <a:rPr lang="zh-TW" altLang="en-US" sz="3200" b="1" dirty="0">
                <a:solidFill>
                  <a:schemeClr val="bg1"/>
                </a:solidFill>
                <a:latin typeface="微軟正黑體" pitchFamily="34" charset="-120"/>
                <a:ea typeface="微軟正黑體" pitchFamily="34" charset="-120"/>
              </a:rPr>
              <a:t>年免試入學</a:t>
            </a:r>
            <a:r>
              <a:rPr lang="en-US" altLang="zh-TW" sz="3200" b="1" dirty="0">
                <a:solidFill>
                  <a:schemeClr val="bg1"/>
                </a:solidFill>
                <a:latin typeface="微軟正黑體" pitchFamily="34" charset="-120"/>
                <a:ea typeface="微軟正黑體" pitchFamily="34" charset="-120"/>
              </a:rPr>
              <a:t>-</a:t>
            </a:r>
            <a:r>
              <a:rPr lang="zh-TW" altLang="en-US" sz="3200" b="1" dirty="0">
                <a:solidFill>
                  <a:schemeClr val="bg1"/>
                </a:solidFill>
                <a:latin typeface="微軟正黑體" pitchFamily="34" charset="-120"/>
                <a:ea typeface="微軟正黑體" pitchFamily="34" charset="-120"/>
              </a:rPr>
              <a:t>彰化區超額比序積分對照表</a:t>
            </a:r>
            <a:endParaRPr lang="zh-TW" altLang="en-US" sz="2000" b="1" dirty="0">
              <a:solidFill>
                <a:schemeClr val="bg1"/>
              </a:solidFill>
              <a:latin typeface="微軟正黑體" pitchFamily="34" charset="-120"/>
              <a:ea typeface="微軟正黑體" pitchFamily="34" charset="-120"/>
            </a:endParaRPr>
          </a:p>
        </p:txBody>
      </p:sp>
      <p:sp>
        <p:nvSpPr>
          <p:cNvPr id="10"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4" name="Group 5"/>
          <p:cNvGraphicFramePr>
            <a:graphicFrameLocks/>
          </p:cNvGraphicFramePr>
          <p:nvPr>
            <p:extLst>
              <p:ext uri="{D42A27DB-BD31-4B8C-83A1-F6EECF244321}">
                <p14:modId xmlns:p14="http://schemas.microsoft.com/office/powerpoint/2010/main" val="2120679956"/>
              </p:ext>
            </p:extLst>
          </p:nvPr>
        </p:nvGraphicFramePr>
        <p:xfrm>
          <a:off x="167508" y="692696"/>
          <a:ext cx="8796980" cy="6066458"/>
        </p:xfrm>
        <a:graphic>
          <a:graphicData uri="http://schemas.openxmlformats.org/drawingml/2006/table">
            <a:tbl>
              <a:tblPr/>
              <a:tblGrid>
                <a:gridCol w="900447">
                  <a:extLst>
                    <a:ext uri="{9D8B030D-6E8A-4147-A177-3AD203B41FA5}">
                      <a16:colId xmlns="" xmlns:a16="http://schemas.microsoft.com/office/drawing/2014/main" val="20000"/>
                    </a:ext>
                  </a:extLst>
                </a:gridCol>
                <a:gridCol w="1055773">
                  <a:extLst>
                    <a:ext uri="{9D8B030D-6E8A-4147-A177-3AD203B41FA5}">
                      <a16:colId xmlns="" xmlns:a16="http://schemas.microsoft.com/office/drawing/2014/main" val="20001"/>
                    </a:ext>
                  </a:extLst>
                </a:gridCol>
                <a:gridCol w="4898428">
                  <a:extLst>
                    <a:ext uri="{9D8B030D-6E8A-4147-A177-3AD203B41FA5}">
                      <a16:colId xmlns="" xmlns:a16="http://schemas.microsoft.com/office/drawing/2014/main" val="20002"/>
                    </a:ext>
                  </a:extLst>
                </a:gridCol>
                <a:gridCol w="1049175">
                  <a:extLst>
                    <a:ext uri="{9D8B030D-6E8A-4147-A177-3AD203B41FA5}">
                      <a16:colId xmlns="" xmlns:a16="http://schemas.microsoft.com/office/drawing/2014/main" val="20003"/>
                    </a:ext>
                  </a:extLst>
                </a:gridCol>
                <a:gridCol w="893157">
                  <a:extLst>
                    <a:ext uri="{9D8B030D-6E8A-4147-A177-3AD203B41FA5}">
                      <a16:colId xmlns="" xmlns:a16="http://schemas.microsoft.com/office/drawing/2014/main" val="20004"/>
                    </a:ext>
                  </a:extLst>
                </a:gridCol>
              </a:tblGrid>
              <a:tr h="393892">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比序</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cs typeface="Tahoma" pitchFamily="34" charset="0"/>
                        </a:rPr>
                        <a:t>項目</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積分計算</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 xmlns:a16="http://schemas.microsoft.com/office/drawing/2014/main" val="10000"/>
                  </a:ext>
                </a:extLst>
              </a:tr>
              <a:tr h="442107">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195"/>
                      </a:schemeClr>
                    </a:solidFill>
                  </a:tcPr>
                </a:tc>
                <a:tc>
                  <a:txBody>
                    <a:bodyPr/>
                    <a:lstStyle/>
                    <a:p>
                      <a:pPr algn="ctr"/>
                      <a:r>
                        <a:rPr lang="zh-TW" altLang="en-US" sz="1800" b="1" dirty="0">
                          <a:latin typeface="微軟正黑體" pitchFamily="34" charset="-120"/>
                          <a:ea typeface="微軟正黑體" pitchFamily="34" charset="-120"/>
                        </a:rPr>
                        <a:t>不限志願</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第</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1-20</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志願序均為</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第</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志願序以後均為</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44</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連續選填同校同職群者皆計為同一志願序；日夜校視為同校</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extLst>
                  <a:ext uri="{0D108BD9-81ED-4DB2-BD59-A6C34878D82A}">
                    <a16:rowId xmlns="" xmlns:a16="http://schemas.microsoft.com/office/drawing/2014/main" val="10001"/>
                  </a:ext>
                </a:extLst>
              </a:tr>
              <a:tr h="396028">
                <a:tc row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身分別</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經濟弱勢</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低收入戶</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分；中低收入戶</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 xmlns:a16="http://schemas.microsoft.com/office/drawing/2014/main" val="10002"/>
                  </a:ext>
                </a:extLst>
              </a:tr>
              <a:tr h="418377">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就近入學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彰化免試就學區及共同就學區</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 xmlns:a16="http://schemas.microsoft.com/office/drawing/2014/main" val="10003"/>
                  </a:ext>
                </a:extLst>
              </a:tr>
              <a:tr h="365731">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品德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幹部</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分；服務學習</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小時</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上限</a:t>
                      </a:r>
                      <a:r>
                        <a:rPr kumimoji="0" lang="en-US" altLang="zh-TW"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8</a:t>
                      </a:r>
                      <a:r>
                        <a:rPr kumimoji="0" lang="zh-TW" altLang="en-US"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 xmlns:a16="http://schemas.microsoft.com/office/drawing/2014/main" val="10004"/>
                  </a:ext>
                </a:extLst>
              </a:tr>
              <a:tr h="329723">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獎勵紀錄</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大功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分；小功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分；嘉獎</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0.5</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功過相抵後</a:t>
                      </a:r>
                      <a:r>
                        <a:rPr kumimoji="0"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algn="ctr"/>
                      <a:r>
                        <a:rPr lang="zh-TW" altLang="en-US" dirty="0">
                          <a:latin typeface="華康中黑體" panose="02010609010101010101" pitchFamily="49" charset="-120"/>
                          <a:ea typeface="華康中黑體" panose="02010609010101010101" pitchFamily="49" charset="-120"/>
                        </a:rPr>
                        <a:t>上限</a:t>
                      </a:r>
                      <a:r>
                        <a:rPr lang="en-US" altLang="zh-TW" dirty="0">
                          <a:latin typeface="華康中黑體" panose="02010609010101010101" pitchFamily="49" charset="-120"/>
                          <a:ea typeface="華康中黑體" panose="02010609010101010101" pitchFamily="49" charset="-120"/>
                        </a:rPr>
                        <a:t>6</a:t>
                      </a:r>
                      <a:r>
                        <a:rPr lang="zh-TW" altLang="en-US" dirty="0">
                          <a:latin typeface="華康中黑體" panose="02010609010101010101" pitchFamily="49" charset="-120"/>
                          <a:ea typeface="華康中黑體" panose="02010609010101010101" pitchFamily="49"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 xmlns:a16="http://schemas.microsoft.com/office/drawing/2014/main" val="10005"/>
                  </a:ext>
                </a:extLst>
              </a:tr>
              <a:tr h="425626">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生活教育</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完全或銷過後無懲處</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分；無曠課紀錄者</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上限</a:t>
                      </a:r>
                      <a:r>
                        <a:rPr kumimoji="0" lang="en-US" altLang="zh-TW"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8</a:t>
                      </a:r>
                      <a:r>
                        <a:rPr kumimoji="0" lang="zh-TW" altLang="en-US" sz="1800" b="0"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 xmlns:a16="http://schemas.microsoft.com/office/drawing/2014/main" val="10006"/>
                  </a:ext>
                </a:extLst>
              </a:tr>
              <a:tr h="636280">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績優</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表現</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均衡學習</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健體</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藝文</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綜合領域及格</a:t>
                      </a: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五學期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分；任四學期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分；任三學期</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dirty="0">
                          <a:latin typeface="微軟正黑體" pitchFamily="34" charset="-120"/>
                          <a:ea typeface="微軟正黑體" pitchFamily="34" charset="-120"/>
                        </a:rPr>
                        <a:t>上限</a:t>
                      </a:r>
                      <a:r>
                        <a:rPr lang="en-US" altLang="zh-TW" dirty="0">
                          <a:latin typeface="微軟正黑體" pitchFamily="34" charset="-120"/>
                          <a:ea typeface="微軟正黑體" pitchFamily="34" charset="-120"/>
                        </a:rPr>
                        <a:t>6</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7"/>
                  </a:ext>
                </a:extLst>
              </a:tr>
              <a:tr h="336247">
                <a:tc vMerge="1">
                  <a:txBody>
                    <a:bodyPr/>
                    <a:lstStyle/>
                    <a:p>
                      <a:endParaRPr lang="zh-TW" altLang="en-US"/>
                    </a:p>
                  </a:txBody>
                  <a:tcPr/>
                </a:tc>
                <a:tc>
                  <a:txBody>
                    <a:bodyPr/>
                    <a:lstStyle/>
                    <a:p>
                      <a:pPr algn="ctr"/>
                      <a:r>
                        <a:rPr lang="zh-TW" altLang="en-US" b="1" dirty="0">
                          <a:latin typeface="微軟正黑體" pitchFamily="34" charset="-120"/>
                          <a:ea typeface="微軟正黑體" pitchFamily="34" charset="-120"/>
                        </a:rPr>
                        <a:t>社團參與</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algn="ctr"/>
                      <a:r>
                        <a:rPr lang="zh-TW" altLang="en-US" dirty="0">
                          <a:latin typeface="微軟正黑體" pitchFamily="34" charset="-120"/>
                          <a:ea typeface="微軟正黑體" pitchFamily="34" charset="-120"/>
                        </a:rPr>
                        <a:t>參與學校社團績優每滿一學期</a:t>
                      </a:r>
                      <a:r>
                        <a:rPr lang="en-US" altLang="zh-TW" dirty="0">
                          <a:latin typeface="微軟正黑體" pitchFamily="34" charset="-120"/>
                          <a:ea typeface="微軟正黑體" pitchFamily="34" charset="-120"/>
                        </a:rPr>
                        <a:t>1</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algn="ctr"/>
                      <a:r>
                        <a:rPr lang="zh-TW" altLang="en-US" dirty="0">
                          <a:latin typeface="微軟正黑體" pitchFamily="34" charset="-120"/>
                          <a:ea typeface="微軟正黑體" pitchFamily="34" charset="-120"/>
                        </a:rPr>
                        <a:t>上限</a:t>
                      </a:r>
                      <a:r>
                        <a:rPr lang="en-US" altLang="zh-TW" dirty="0">
                          <a:solidFill>
                            <a:srgbClr val="FF0000"/>
                          </a:solidFill>
                          <a:latin typeface="微軟正黑體" pitchFamily="34" charset="-120"/>
                          <a:ea typeface="微軟正黑體" pitchFamily="34" charset="-120"/>
                        </a:rPr>
                        <a:t>4</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 xmlns:a16="http://schemas.microsoft.com/office/drawing/2014/main" val="10008"/>
                  </a:ext>
                </a:extLst>
              </a:tr>
              <a:tr h="439335">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競賽成績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國際</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6/5/4/3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5/4/3/2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、縣級</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rPr>
                        <a:t>4/3/2/1</a:t>
                      </a:r>
                      <a:endPar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dirty="0">
                          <a:latin typeface="微軟正黑體" pitchFamily="34" charset="-120"/>
                          <a:ea typeface="微軟正黑體" pitchFamily="34" charset="-120"/>
                        </a:rPr>
                        <a:t>上限</a:t>
                      </a:r>
                      <a:r>
                        <a:rPr lang="en-US" altLang="zh-TW" dirty="0">
                          <a:latin typeface="微軟正黑體" pitchFamily="34" charset="-120"/>
                          <a:ea typeface="微軟正黑體" pitchFamily="34" charset="-120"/>
                        </a:rPr>
                        <a:t>6</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p>
                      <a:endParaRPr lang="zh-TW" altLang="en-US"/>
                    </a:p>
                  </a:txBody>
                  <a:tcPr/>
                </a:tc>
                <a:extLst>
                  <a:ext uri="{0D108BD9-81ED-4DB2-BD59-A6C34878D82A}">
                    <a16:rowId xmlns="" xmlns:a16="http://schemas.microsoft.com/office/drawing/2014/main" val="10009"/>
                  </a:ext>
                </a:extLst>
              </a:tr>
              <a:tr h="365731">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體適能</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每項銅牌以上</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分；中等或待加強</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dirty="0">
                          <a:latin typeface="微軟正黑體" pitchFamily="34" charset="-120"/>
                          <a:ea typeface="微軟正黑體" pitchFamily="34" charset="-120"/>
                        </a:rPr>
                        <a:t>上限</a:t>
                      </a:r>
                      <a:r>
                        <a:rPr lang="en-US" altLang="zh-TW" dirty="0">
                          <a:latin typeface="微軟正黑體" pitchFamily="34" charset="-120"/>
                          <a:ea typeface="微軟正黑體" pitchFamily="34" charset="-120"/>
                        </a:rPr>
                        <a:t>6</a:t>
                      </a:r>
                      <a:r>
                        <a:rPr lang="zh-TW" altLang="en-US"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 xmlns:a16="http://schemas.microsoft.com/office/drawing/2014/main" val="10010"/>
                  </a:ext>
                </a:extLst>
              </a:tr>
              <a:tr h="86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教育</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會考</a:t>
                      </a:r>
                      <a:endParaRPr lang="zh-TW" altLang="en-US" dirty="0"/>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英</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數</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自</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各科精熟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endPar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各科待加強</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C</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得</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寫作測驗列為同分比序項目</a:t>
                      </a:r>
                      <a:r>
                        <a:rPr kumimoji="0" lang="en-US" altLang="zh-TW"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700" b="0"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 xmlns:a16="http://schemas.microsoft.com/office/drawing/2014/main" val="10011"/>
                  </a:ext>
                </a:extLst>
              </a:tr>
              <a:tr h="396028">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總積分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135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 xmlns:a16="http://schemas.microsoft.com/office/drawing/2014/main" val="10012"/>
                  </a:ext>
                </a:extLst>
              </a:tr>
            </a:tbl>
          </a:graphicData>
        </a:graphic>
      </p:graphicFrame>
      <p:sp>
        <p:nvSpPr>
          <p:cNvPr id="2" name="投影片編號版面配置區 1">
            <a:extLst>
              <a:ext uri="{FF2B5EF4-FFF2-40B4-BE49-F238E27FC236}">
                <a16:creationId xmlns="" xmlns:a16="http://schemas.microsoft.com/office/drawing/2014/main" id="{C6B07D89-3BED-4654-95CE-17BB7A187404}"/>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34</a:t>
            </a:fld>
            <a:endParaRPr lang="zh-TW" altLang="en-US">
              <a:solidFill>
                <a:prstClr val="black">
                  <a:tint val="75000"/>
                </a:prstClr>
              </a:solidFill>
            </a:endParaRPr>
          </a:p>
        </p:txBody>
      </p:sp>
      <p:sp>
        <p:nvSpPr>
          <p:cNvPr id="15" name="矩形 14">
            <a:extLst>
              <a:ext uri="{FF2B5EF4-FFF2-40B4-BE49-F238E27FC236}">
                <a16:creationId xmlns="" xmlns:a16="http://schemas.microsoft.com/office/drawing/2014/main" id="{7AA18D38-F196-4DAF-8A3D-E435396C7A6C}"/>
              </a:ext>
            </a:extLst>
          </p:cNvPr>
          <p:cNvSpPr/>
          <p:nvPr/>
        </p:nvSpPr>
        <p:spPr>
          <a:xfrm>
            <a:off x="971600" y="4327425"/>
            <a:ext cx="1152128"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 xmlns:a16="http://schemas.microsoft.com/office/drawing/2014/main" id="{B1FB7DF2-F8B7-432D-BF6B-DAC18670350E}"/>
              </a:ext>
            </a:extLst>
          </p:cNvPr>
          <p:cNvSpPr/>
          <p:nvPr/>
        </p:nvSpPr>
        <p:spPr>
          <a:xfrm>
            <a:off x="7092280" y="4321067"/>
            <a:ext cx="981472" cy="3344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 xmlns:a16="http://schemas.microsoft.com/office/drawing/2014/main" id="{C6DC6F7A-0C30-492D-B0F3-67015E22521D}"/>
              </a:ext>
            </a:extLst>
          </p:cNvPr>
          <p:cNvSpPr/>
          <p:nvPr/>
        </p:nvSpPr>
        <p:spPr>
          <a:xfrm>
            <a:off x="971600" y="4737667"/>
            <a:ext cx="1152128" cy="3600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 xmlns:a16="http://schemas.microsoft.com/office/drawing/2014/main" id="{6A8940C0-C66A-4914-83FD-96136363B2F9}"/>
              </a:ext>
            </a:extLst>
          </p:cNvPr>
          <p:cNvSpPr/>
          <p:nvPr/>
        </p:nvSpPr>
        <p:spPr>
          <a:xfrm>
            <a:off x="7092280" y="4736832"/>
            <a:ext cx="981472" cy="33445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56891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467544" y="404664"/>
            <a:ext cx="8229600" cy="1143000"/>
          </a:xfrm>
        </p:spPr>
        <p:txBody>
          <a:bodyPr vert="horz" lIns="91440" tIns="45720" rIns="91440" bIns="45720" rtlCol="0" anchor="ctr">
            <a:normAutofit fontScale="90000"/>
          </a:bodyPr>
          <a:lstStyle/>
          <a:p>
            <a:r>
              <a:rPr lang="zh-TW" altLang="en-US" dirty="0">
                <a:latin typeface="華康兒風體W4(P)" panose="020F0400000000000000" pitchFamily="34" charset="-120"/>
                <a:ea typeface="華康兒風體W4(P)" panose="020F0400000000000000" pitchFamily="34" charset="-120"/>
              </a:rPr>
              <a:t>彰化區免式入學總積分</a:t>
            </a:r>
            <a:r>
              <a:rPr lang="en-US" altLang="zh-TW" dirty="0">
                <a:latin typeface="華康兒風體W4(P)" panose="020F0400000000000000" pitchFamily="34" charset="-120"/>
                <a:ea typeface="華康兒風體W4(P)" panose="020F0400000000000000" pitchFamily="34" charset="-120"/>
              </a:rPr>
              <a:t>135</a:t>
            </a:r>
            <a:r>
              <a:rPr lang="zh-TW" altLang="en-US" dirty="0">
                <a:latin typeface="華康兒風體W4(P)" panose="020F0400000000000000" pitchFamily="34" charset="-120"/>
                <a:ea typeface="華康兒風體W4(P)" panose="020F0400000000000000" pitchFamily="34" charset="-120"/>
              </a:rPr>
              <a:t>分，你目前有幾分</a:t>
            </a:r>
            <a:r>
              <a:rPr lang="en-US" altLang="zh-TW" dirty="0">
                <a:latin typeface="華康兒風體W4(P)" panose="020F0400000000000000" pitchFamily="34" charset="-120"/>
                <a:ea typeface="華康兒風體W4(P)" panose="020F0400000000000000" pitchFamily="34" charset="-120"/>
              </a:rPr>
              <a:t>?</a:t>
            </a:r>
            <a:br>
              <a:rPr lang="en-US" altLang="zh-TW" dirty="0">
                <a:latin typeface="華康兒風體W4(P)" panose="020F0400000000000000" pitchFamily="34" charset="-120"/>
                <a:ea typeface="華康兒風體W4(P)" panose="020F0400000000000000" pitchFamily="34" charset="-120"/>
              </a:rPr>
            </a:br>
            <a:endParaRPr lang="zh-TW" altLang="en-US" dirty="0">
              <a:latin typeface="華康兒風體W4(P)" panose="020F0400000000000000" pitchFamily="34" charset="-120"/>
              <a:ea typeface="華康兒風體W4(P)" panose="020F0400000000000000" pitchFamily="34" charset="-120"/>
            </a:endParaRP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6897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51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855942" y="1156355"/>
            <a:ext cx="1368425" cy="503238"/>
          </a:xfrm>
          <a:prstGeom prst="flowChartPredefinedProcess">
            <a:avLst/>
          </a:prstGeom>
          <a:noFill/>
          <a:ln w="38100">
            <a:solidFill>
              <a:schemeClr val="accent2"/>
            </a:solidFill>
            <a:prstDash val="sysDot"/>
            <a:miter lim="800000"/>
            <a:headEnd/>
            <a:tailEnd/>
          </a:ln>
        </p:spPr>
        <p:txBody>
          <a:bodyPr wrap="none" anchor="ctr"/>
          <a:lstStyle/>
          <a:p>
            <a:pPr algn="ctr"/>
            <a:r>
              <a:rPr kumimoji="0" lang="zh-TW" altLang="en-US" sz="2800">
                <a:latin typeface="微軟正黑體" pitchFamily="34" charset="-120"/>
                <a:ea typeface="微軟正黑體" pitchFamily="34" charset="-120"/>
              </a:rPr>
              <a:t>高中</a:t>
            </a:r>
          </a:p>
        </p:txBody>
      </p:sp>
      <p:sp>
        <p:nvSpPr>
          <p:cNvPr id="4" name="AutoShape 9"/>
          <p:cNvSpPr>
            <a:spLocks noChangeArrowheads="1"/>
          </p:cNvSpPr>
          <p:nvPr/>
        </p:nvSpPr>
        <p:spPr bwMode="auto">
          <a:xfrm>
            <a:off x="3129726" y="1156356"/>
            <a:ext cx="1368425" cy="503237"/>
          </a:xfrm>
          <a:prstGeom prst="flowChartPredefinedProcess">
            <a:avLst/>
          </a:prstGeom>
          <a:noFill/>
          <a:ln w="38100">
            <a:solidFill>
              <a:schemeClr val="accent2"/>
            </a:solidFill>
            <a:prstDash val="sysDot"/>
            <a:miter lim="800000"/>
            <a:headEnd/>
            <a:tailEnd/>
          </a:ln>
        </p:spPr>
        <p:txBody>
          <a:bodyPr wrap="none" anchor="ctr"/>
          <a:lstStyle/>
          <a:p>
            <a:pPr algn="ctr"/>
            <a:r>
              <a:rPr kumimoji="0" lang="zh-TW" altLang="en-US" sz="2800" dirty="0">
                <a:latin typeface="微軟正黑體" pitchFamily="34" charset="-120"/>
                <a:ea typeface="微軟正黑體" pitchFamily="34" charset="-120"/>
              </a:rPr>
              <a:t>高職</a:t>
            </a:r>
          </a:p>
        </p:txBody>
      </p:sp>
      <p:sp>
        <p:nvSpPr>
          <p:cNvPr id="6" name="AutoShape 11"/>
          <p:cNvSpPr>
            <a:spLocks noChangeArrowheads="1"/>
          </p:cNvSpPr>
          <p:nvPr/>
        </p:nvSpPr>
        <p:spPr bwMode="auto">
          <a:xfrm>
            <a:off x="5041900" y="1136566"/>
            <a:ext cx="1511300" cy="503237"/>
          </a:xfrm>
          <a:prstGeom prst="flowChartPredefinedProcess">
            <a:avLst/>
          </a:prstGeom>
          <a:noFill/>
          <a:ln w="38100">
            <a:solidFill>
              <a:schemeClr val="accent2"/>
            </a:solidFill>
            <a:prstDash val="sysDot"/>
            <a:miter lim="800000"/>
            <a:headEnd/>
            <a:tailEnd/>
          </a:ln>
        </p:spPr>
        <p:txBody>
          <a:bodyPr wrap="none" anchor="ctr"/>
          <a:lstStyle/>
          <a:p>
            <a:pPr algn="ctr"/>
            <a:r>
              <a:rPr kumimoji="0" lang="zh-TW" altLang="en-US" sz="2800" dirty="0">
                <a:latin typeface="微軟正黑體" pitchFamily="34" charset="-120"/>
                <a:ea typeface="微軟正黑體" pitchFamily="34" charset="-120"/>
              </a:rPr>
              <a:t>私立</a:t>
            </a:r>
          </a:p>
        </p:txBody>
      </p:sp>
      <p:sp>
        <p:nvSpPr>
          <p:cNvPr id="7" name="AutoShape 5"/>
          <p:cNvSpPr>
            <a:spLocks noChangeArrowheads="1"/>
          </p:cNvSpPr>
          <p:nvPr/>
        </p:nvSpPr>
        <p:spPr bwMode="auto">
          <a:xfrm>
            <a:off x="506828" y="1843062"/>
            <a:ext cx="2089150" cy="4464050"/>
          </a:xfrm>
          <a:prstGeom prst="flowChartAlternateProcess">
            <a:avLst/>
          </a:prstGeom>
          <a:noFill/>
          <a:ln w="38100">
            <a:solidFill>
              <a:schemeClr val="accent2"/>
            </a:solidFill>
            <a:miter lim="800000"/>
            <a:headEnd/>
            <a:tailEnd/>
          </a:ln>
        </p:spPr>
        <p:txBody>
          <a:bodyPr wrap="none" anchor="ctr"/>
          <a:lstStyle/>
          <a:p>
            <a:endParaRPr kumimoji="0" lang="zh-TW" altLang="en-US" sz="2800" dirty="0">
              <a:latin typeface="微軟正黑體" pitchFamily="34" charset="-120"/>
              <a:ea typeface="微軟正黑體" pitchFamily="34" charset="-120"/>
            </a:endParaRPr>
          </a:p>
          <a:p>
            <a:endParaRPr kumimoji="0" lang="zh-TW" altLang="en-US" sz="28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彰化高中 </a:t>
            </a:r>
            <a:r>
              <a:rPr kumimoji="0" lang="en-US" altLang="zh-TW" sz="2400" dirty="0">
                <a:solidFill>
                  <a:srgbClr val="002060"/>
                </a:solidFill>
                <a:latin typeface="微軟正黑體" pitchFamily="34" charset="-120"/>
                <a:ea typeface="微軟正黑體" pitchFamily="34" charset="-120"/>
              </a:rPr>
              <a:t>525</a:t>
            </a:r>
          </a:p>
          <a:p>
            <a:r>
              <a:rPr kumimoji="0" lang="zh-TW" altLang="en-US" sz="2400" dirty="0">
                <a:latin typeface="微軟正黑體" pitchFamily="34" charset="-120"/>
                <a:ea typeface="微軟正黑體" pitchFamily="34" charset="-120"/>
              </a:rPr>
              <a:t>彰化女中 </a:t>
            </a:r>
            <a:r>
              <a:rPr kumimoji="0" lang="en-US" altLang="zh-TW" sz="2400" dirty="0">
                <a:latin typeface="微軟正黑體" pitchFamily="34" charset="-120"/>
                <a:ea typeface="微軟正黑體" pitchFamily="34" charset="-120"/>
              </a:rPr>
              <a:t>410</a:t>
            </a:r>
          </a:p>
          <a:p>
            <a:r>
              <a:rPr kumimoji="0" lang="zh-TW" altLang="en-US" sz="2400" dirty="0">
                <a:latin typeface="微軟正黑體" pitchFamily="34" charset="-120"/>
                <a:ea typeface="微軟正黑體" pitchFamily="34" charset="-120"/>
              </a:rPr>
              <a:t>員林高中 </a:t>
            </a:r>
            <a:r>
              <a:rPr lang="en-US" altLang="zh-TW" sz="2400" dirty="0">
                <a:latin typeface="微軟正黑體" pitchFamily="34" charset="-120"/>
                <a:ea typeface="微軟正黑體" pitchFamily="34" charset="-120"/>
              </a:rPr>
              <a:t>420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溪湖高中 </a:t>
            </a:r>
            <a:r>
              <a:rPr kumimoji="0" lang="en-US" altLang="zh-TW" sz="2400" dirty="0">
                <a:latin typeface="微軟正黑體" pitchFamily="34" charset="-120"/>
                <a:ea typeface="微軟正黑體" pitchFamily="34" charset="-120"/>
              </a:rPr>
              <a:t>368</a:t>
            </a:r>
          </a:p>
          <a:p>
            <a:r>
              <a:rPr lang="zh-TW" altLang="en-US" sz="2400" dirty="0">
                <a:latin typeface="微軟正黑體" pitchFamily="34" charset="-120"/>
                <a:ea typeface="微軟正黑體" pitchFamily="34" charset="-120"/>
              </a:rPr>
              <a:t>和美實驗 </a:t>
            </a:r>
            <a:r>
              <a:rPr lang="en-US" altLang="zh-TW" sz="2400" dirty="0">
                <a:latin typeface="微軟正黑體" pitchFamily="34" charset="-120"/>
                <a:ea typeface="微軟正黑體" pitchFamily="34" charset="-120"/>
              </a:rPr>
              <a:t>74</a:t>
            </a:r>
          </a:p>
          <a:p>
            <a:r>
              <a:rPr lang="zh-TW" altLang="en-US" sz="2400" dirty="0">
                <a:latin typeface="微軟正黑體" pitchFamily="34" charset="-120"/>
                <a:ea typeface="微軟正黑體" pitchFamily="34" charset="-120"/>
              </a:rPr>
              <a:t>鹿港高中 </a:t>
            </a:r>
            <a:r>
              <a:rPr lang="en-US" altLang="zh-TW" sz="2400" dirty="0">
                <a:latin typeface="微軟正黑體" pitchFamily="34" charset="-120"/>
                <a:ea typeface="微軟正黑體" pitchFamily="34" charset="-120"/>
              </a:rPr>
              <a:t>303</a:t>
            </a:r>
          </a:p>
          <a:p>
            <a:r>
              <a:rPr lang="zh-TW" altLang="en-US" sz="2400" dirty="0">
                <a:latin typeface="微軟正黑體" pitchFamily="34" charset="-120"/>
                <a:ea typeface="微軟正黑體" pitchFamily="34" charset="-120"/>
              </a:rPr>
              <a:t>彰藝普 </a:t>
            </a:r>
            <a:r>
              <a:rPr lang="en-US" altLang="zh-TW" sz="2400" dirty="0">
                <a:latin typeface="微軟正黑體" pitchFamily="34" charset="-120"/>
                <a:ea typeface="微軟正黑體" pitchFamily="34" charset="-120"/>
              </a:rPr>
              <a:t>105</a:t>
            </a:r>
          </a:p>
          <a:p>
            <a:r>
              <a:rPr lang="zh-TW" altLang="en-US" sz="2400" dirty="0">
                <a:latin typeface="微軟正黑體" pitchFamily="34" charset="-120"/>
                <a:ea typeface="微軟正黑體" pitchFamily="34" charset="-120"/>
              </a:rPr>
              <a:t>和美高中 </a:t>
            </a:r>
            <a:r>
              <a:rPr lang="en-US" altLang="zh-TW" sz="2400" dirty="0">
                <a:latin typeface="微軟正黑體" pitchFamily="34" charset="-120"/>
                <a:ea typeface="微軟正黑體" pitchFamily="34" charset="-120"/>
              </a:rPr>
              <a:t>100</a:t>
            </a:r>
          </a:p>
          <a:p>
            <a:r>
              <a:rPr kumimoji="0" lang="zh-TW" altLang="en-US" sz="2400" dirty="0">
                <a:latin typeface="微軟正黑體" pitchFamily="34" charset="-120"/>
                <a:ea typeface="微軟正黑體" pitchFamily="34" charset="-120"/>
              </a:rPr>
              <a:t>二林高中 </a:t>
            </a:r>
            <a:r>
              <a:rPr lang="en-US" altLang="zh-TW" sz="2400" dirty="0">
                <a:latin typeface="微軟正黑體" pitchFamily="34" charset="-120"/>
                <a:ea typeface="微軟正黑體" pitchFamily="34" charset="-120"/>
              </a:rPr>
              <a:t>85</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田中高中 </a:t>
            </a:r>
            <a:r>
              <a:rPr lang="en-US" altLang="zh-TW" sz="2400" dirty="0">
                <a:latin typeface="微軟正黑體" pitchFamily="34" charset="-120"/>
                <a:ea typeface="微軟正黑體" pitchFamily="34" charset="-120"/>
              </a:rPr>
              <a:t>5</a:t>
            </a:r>
            <a:r>
              <a:rPr kumimoji="0" lang="en-US" altLang="zh-TW" sz="2400" dirty="0">
                <a:latin typeface="微軟正黑體" pitchFamily="34" charset="-120"/>
                <a:ea typeface="微軟正黑體" pitchFamily="34" charset="-120"/>
              </a:rPr>
              <a:t>0</a:t>
            </a:r>
          </a:p>
          <a:p>
            <a:r>
              <a:rPr kumimoji="0" lang="zh-TW" altLang="en-US" sz="2400" dirty="0">
                <a:latin typeface="微軟正黑體" pitchFamily="34" charset="-120"/>
                <a:ea typeface="微軟正黑體" pitchFamily="34" charset="-120"/>
              </a:rPr>
              <a:t>成功高中 </a:t>
            </a:r>
            <a:r>
              <a:rPr lang="en-US" altLang="zh-TW" sz="2400" dirty="0">
                <a:latin typeface="微軟正黑體" pitchFamily="34" charset="-120"/>
                <a:ea typeface="微軟正黑體" pitchFamily="34" charset="-120"/>
              </a:rPr>
              <a:t>80</a:t>
            </a:r>
            <a:endParaRPr kumimoji="0" lang="en-US" altLang="zh-TW" sz="2400"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p:txBody>
      </p:sp>
      <p:sp>
        <p:nvSpPr>
          <p:cNvPr id="8" name="AutoShape 10"/>
          <p:cNvSpPr>
            <a:spLocks noChangeArrowheads="1"/>
          </p:cNvSpPr>
          <p:nvPr/>
        </p:nvSpPr>
        <p:spPr bwMode="auto">
          <a:xfrm>
            <a:off x="2721241" y="1843062"/>
            <a:ext cx="2287066" cy="3527425"/>
          </a:xfrm>
          <a:prstGeom prst="flowChartAlternateProcess">
            <a:avLst/>
          </a:prstGeom>
          <a:noFill/>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kumimoji="0" lang="en-US" altLang="zh-TW" sz="2400" dirty="0">
              <a:solidFill>
                <a:srgbClr val="0070C0"/>
              </a:solidFill>
              <a:latin typeface="微軟正黑體" pitchFamily="34" charset="-120"/>
              <a:ea typeface="微軟正黑體" pitchFamily="34" charset="-120"/>
            </a:endParaRPr>
          </a:p>
          <a:p>
            <a:r>
              <a:rPr lang="zh-TW" altLang="en-US" sz="2400" dirty="0">
                <a:solidFill>
                  <a:schemeClr val="tx1"/>
                </a:solidFill>
                <a:latin typeface="微軟正黑體" pitchFamily="34" charset="-120"/>
                <a:ea typeface="微軟正黑體" pitchFamily="34" charset="-120"/>
              </a:rPr>
              <a:t>彰化高商  </a:t>
            </a:r>
            <a:r>
              <a:rPr lang="en-US" altLang="zh-TW" sz="2400" dirty="0">
                <a:solidFill>
                  <a:schemeClr val="tx1"/>
                </a:solidFill>
                <a:latin typeface="微軟正黑體" pitchFamily="34" charset="-120"/>
                <a:ea typeface="微軟正黑體" pitchFamily="34" charset="-120"/>
              </a:rPr>
              <a:t>413</a:t>
            </a:r>
          </a:p>
          <a:p>
            <a:r>
              <a:rPr kumimoji="0" lang="zh-TW" altLang="en-US" sz="2400" dirty="0">
                <a:solidFill>
                  <a:schemeClr val="tx1"/>
                </a:solidFill>
                <a:latin typeface="微軟正黑體" pitchFamily="34" charset="-120"/>
                <a:ea typeface="微軟正黑體" pitchFamily="34" charset="-120"/>
              </a:rPr>
              <a:t>彰師附工  </a:t>
            </a:r>
            <a:r>
              <a:rPr lang="en-US" altLang="zh-TW" sz="2400" dirty="0">
                <a:solidFill>
                  <a:schemeClr val="tx1"/>
                </a:solidFill>
                <a:latin typeface="微軟正黑體" pitchFamily="34" charset="-120"/>
                <a:ea typeface="微軟正黑體" pitchFamily="34" charset="-120"/>
              </a:rPr>
              <a:t>477</a:t>
            </a:r>
          </a:p>
          <a:p>
            <a:r>
              <a:rPr lang="zh-TW" altLang="en-US" sz="2400" dirty="0">
                <a:solidFill>
                  <a:schemeClr val="tx1"/>
                </a:solidFill>
                <a:latin typeface="微軟正黑體" pitchFamily="34" charset="-120"/>
                <a:ea typeface="微軟正黑體" pitchFamily="34" charset="-120"/>
              </a:rPr>
              <a:t>員林家商  </a:t>
            </a:r>
            <a:r>
              <a:rPr lang="en-US" altLang="zh-TW" sz="2400" dirty="0">
                <a:solidFill>
                  <a:schemeClr val="tx1"/>
                </a:solidFill>
                <a:latin typeface="微軟正黑體" pitchFamily="34" charset="-120"/>
                <a:ea typeface="微軟正黑體" pitchFamily="34" charset="-120"/>
              </a:rPr>
              <a:t>225</a:t>
            </a:r>
          </a:p>
          <a:p>
            <a:r>
              <a:rPr lang="zh-TW" altLang="en-US" sz="2400" dirty="0">
                <a:solidFill>
                  <a:schemeClr val="tx1"/>
                </a:solidFill>
                <a:latin typeface="微軟正黑體" pitchFamily="34" charset="-120"/>
                <a:ea typeface="微軟正黑體" pitchFamily="34" charset="-120"/>
              </a:rPr>
              <a:t>崇實高工  </a:t>
            </a:r>
            <a:r>
              <a:rPr lang="en-US" altLang="zh-TW" sz="2400" dirty="0">
                <a:solidFill>
                  <a:schemeClr val="tx1"/>
                </a:solidFill>
                <a:latin typeface="微軟正黑體" pitchFamily="34" charset="-120"/>
                <a:ea typeface="微軟正黑體" pitchFamily="34" charset="-120"/>
              </a:rPr>
              <a:t>249</a:t>
            </a:r>
          </a:p>
          <a:p>
            <a:r>
              <a:rPr lang="zh-TW" altLang="en-US" sz="2400" dirty="0">
                <a:solidFill>
                  <a:schemeClr val="tx1"/>
                </a:solidFill>
                <a:latin typeface="微軟正黑體" pitchFamily="34" charset="-120"/>
                <a:ea typeface="微軟正黑體" pitchFamily="34" charset="-120"/>
              </a:rPr>
              <a:t>秀水高工  </a:t>
            </a:r>
            <a:r>
              <a:rPr lang="en-US" altLang="zh-TW" sz="2400" dirty="0">
                <a:solidFill>
                  <a:schemeClr val="tx1"/>
                </a:solidFill>
                <a:latin typeface="微軟正黑體" pitchFamily="34" charset="-120"/>
                <a:ea typeface="微軟正黑體" pitchFamily="34" charset="-120"/>
              </a:rPr>
              <a:t>175</a:t>
            </a:r>
          </a:p>
          <a:p>
            <a:r>
              <a:rPr kumimoji="0" lang="zh-TW" altLang="en-US" sz="2400" dirty="0">
                <a:solidFill>
                  <a:schemeClr val="tx1"/>
                </a:solidFill>
                <a:latin typeface="微軟正黑體" pitchFamily="34" charset="-120"/>
                <a:ea typeface="微軟正黑體" pitchFamily="34" charset="-120"/>
              </a:rPr>
              <a:t>北斗家商  </a:t>
            </a:r>
            <a:r>
              <a:rPr lang="en-US" altLang="zh-TW" sz="2400" dirty="0">
                <a:solidFill>
                  <a:schemeClr val="tx1"/>
                </a:solidFill>
                <a:latin typeface="微軟正黑體" pitchFamily="34" charset="-120"/>
                <a:ea typeface="微軟正黑體" pitchFamily="34" charset="-120"/>
              </a:rPr>
              <a:t>228</a:t>
            </a:r>
          </a:p>
          <a:p>
            <a:r>
              <a:rPr kumimoji="0" lang="zh-TW" altLang="en-US" sz="2400" dirty="0">
                <a:solidFill>
                  <a:schemeClr val="tx1"/>
                </a:solidFill>
                <a:latin typeface="微軟正黑體" pitchFamily="34" charset="-120"/>
                <a:ea typeface="微軟正黑體" pitchFamily="34" charset="-120"/>
              </a:rPr>
              <a:t>員林農工  </a:t>
            </a:r>
            <a:r>
              <a:rPr lang="en-US" altLang="zh-TW" sz="2400" dirty="0">
                <a:solidFill>
                  <a:schemeClr val="tx1"/>
                </a:solidFill>
                <a:latin typeface="微軟正黑體" pitchFamily="34" charset="-120"/>
                <a:ea typeface="微軟正黑體" pitchFamily="34" charset="-120"/>
              </a:rPr>
              <a:t>272</a:t>
            </a:r>
          </a:p>
          <a:p>
            <a:r>
              <a:rPr kumimoji="0" lang="zh-TW" altLang="en-US" sz="2400" dirty="0">
                <a:solidFill>
                  <a:schemeClr val="tx1"/>
                </a:solidFill>
                <a:latin typeface="微軟正黑體" pitchFamily="34" charset="-120"/>
                <a:ea typeface="微軟正黑體" pitchFamily="34" charset="-120"/>
              </a:rPr>
              <a:t>永靖高工  </a:t>
            </a:r>
            <a:r>
              <a:rPr kumimoji="0" lang="en-US" altLang="zh-TW" sz="2400" dirty="0">
                <a:solidFill>
                  <a:schemeClr val="tx1"/>
                </a:solidFill>
                <a:latin typeface="微軟正黑體" pitchFamily="34" charset="-120"/>
                <a:ea typeface="微軟正黑體" pitchFamily="34" charset="-120"/>
              </a:rPr>
              <a:t>240</a:t>
            </a:r>
          </a:p>
          <a:p>
            <a:r>
              <a:rPr lang="zh-TW" altLang="en-US" sz="2400" dirty="0">
                <a:solidFill>
                  <a:schemeClr val="tx1"/>
                </a:solidFill>
                <a:latin typeface="微軟正黑體" pitchFamily="34" charset="-120"/>
                <a:ea typeface="微軟正黑體" pitchFamily="34" charset="-120"/>
              </a:rPr>
              <a:t>二林工商  </a:t>
            </a:r>
            <a:r>
              <a:rPr lang="en-US" altLang="zh-TW" sz="2400" dirty="0">
                <a:solidFill>
                  <a:schemeClr val="tx1"/>
                </a:solidFill>
                <a:latin typeface="微軟正黑體" pitchFamily="34" charset="-120"/>
                <a:ea typeface="微軟正黑體" pitchFamily="34" charset="-120"/>
              </a:rPr>
              <a:t>268</a:t>
            </a:r>
            <a:endParaRPr kumimoji="0" lang="en-US" altLang="zh-TW" sz="2400" dirty="0">
              <a:solidFill>
                <a:schemeClr val="tx1"/>
              </a:solidFill>
              <a:latin typeface="微軟正黑體" pitchFamily="34" charset="-120"/>
              <a:ea typeface="微軟正黑體" pitchFamily="34" charset="-120"/>
            </a:endParaRPr>
          </a:p>
          <a:p>
            <a:endParaRPr kumimoji="0" lang="en-US" altLang="zh-TW" sz="2400" dirty="0">
              <a:solidFill>
                <a:srgbClr val="0070C0"/>
              </a:solidFill>
              <a:latin typeface="微軟正黑體" pitchFamily="34" charset="-120"/>
              <a:ea typeface="微軟正黑體" pitchFamily="34" charset="-120"/>
            </a:endParaRPr>
          </a:p>
        </p:txBody>
      </p:sp>
      <p:sp>
        <p:nvSpPr>
          <p:cNvPr id="10" name="Rectangle 12"/>
          <p:cNvSpPr>
            <a:spLocks noChangeArrowheads="1"/>
          </p:cNvSpPr>
          <p:nvPr/>
        </p:nvSpPr>
        <p:spPr bwMode="auto">
          <a:xfrm>
            <a:off x="5097032" y="1862412"/>
            <a:ext cx="1692820" cy="1982383"/>
          </a:xfrm>
          <a:prstGeom prst="rect">
            <a:avLst/>
          </a:prstGeom>
          <a:noFill/>
          <a:ln w="38100">
            <a:solidFill>
              <a:schemeClr val="accent2"/>
            </a:solidFill>
            <a:miter lim="800000"/>
            <a:headEnd/>
            <a:tailEnd/>
          </a:ln>
        </p:spPr>
        <p:txBody>
          <a:bodyPr wrap="none" anchor="ctr"/>
          <a:lstStyle/>
          <a:p>
            <a:r>
              <a:rPr kumimoji="0" lang="zh-TW" altLang="en-US" sz="2400" dirty="0">
                <a:latin typeface="微軟正黑體" pitchFamily="34" charset="-120"/>
                <a:ea typeface="微軟正黑體" pitchFamily="34" charset="-120"/>
              </a:rPr>
              <a:t>文興 </a:t>
            </a:r>
            <a:r>
              <a:rPr kumimoji="0" lang="en-US" altLang="zh-TW" sz="2400" dirty="0">
                <a:latin typeface="微軟正黑體" pitchFamily="34" charset="-120"/>
                <a:ea typeface="微軟正黑體" pitchFamily="34" charset="-120"/>
              </a:rPr>
              <a:t>110</a:t>
            </a:r>
          </a:p>
          <a:p>
            <a:r>
              <a:rPr kumimoji="0" lang="zh-TW" altLang="en-US" sz="2400" dirty="0">
                <a:solidFill>
                  <a:srgbClr val="002060"/>
                </a:solidFill>
                <a:latin typeface="微軟正黑體" pitchFamily="34" charset="-120"/>
                <a:ea typeface="微軟正黑體" pitchFamily="34" charset="-120"/>
              </a:rPr>
              <a:t>達德 </a:t>
            </a:r>
            <a:r>
              <a:rPr lang="en-US" altLang="zh-TW" sz="2400" dirty="0">
                <a:solidFill>
                  <a:srgbClr val="002060"/>
                </a:solidFill>
                <a:latin typeface="微軟正黑體" pitchFamily="34" charset="-120"/>
                <a:ea typeface="微軟正黑體" pitchFamily="34" charset="-120"/>
              </a:rPr>
              <a:t>351</a:t>
            </a:r>
          </a:p>
          <a:p>
            <a:r>
              <a:rPr kumimoji="0" lang="zh-TW" altLang="en-US" sz="2400" dirty="0">
                <a:solidFill>
                  <a:srgbClr val="002060"/>
                </a:solidFill>
                <a:latin typeface="微軟正黑體" pitchFamily="34" charset="-120"/>
                <a:ea typeface="微軟正黑體" pitchFamily="34" charset="-120"/>
              </a:rPr>
              <a:t>大慶 </a:t>
            </a:r>
            <a:r>
              <a:rPr lang="en-US" altLang="zh-TW" sz="2400" dirty="0">
                <a:solidFill>
                  <a:srgbClr val="002060"/>
                </a:solidFill>
                <a:latin typeface="微軟正黑體" pitchFamily="34" charset="-120"/>
                <a:ea typeface="微軟正黑體" pitchFamily="34" charset="-120"/>
              </a:rPr>
              <a:t>180</a:t>
            </a:r>
          </a:p>
          <a:p>
            <a:r>
              <a:rPr kumimoji="0" lang="zh-TW" altLang="en-US" sz="2400" dirty="0">
                <a:latin typeface="微軟正黑體" pitchFamily="34" charset="-120"/>
                <a:ea typeface="微軟正黑體" pitchFamily="34" charset="-120"/>
              </a:rPr>
              <a:t>正德 </a:t>
            </a:r>
            <a:r>
              <a:rPr kumimoji="0" lang="en-US" altLang="zh-TW" sz="2400" dirty="0">
                <a:latin typeface="微軟正黑體" pitchFamily="34" charset="-120"/>
                <a:ea typeface="微軟正黑體" pitchFamily="34" charset="-120"/>
              </a:rPr>
              <a:t>95</a:t>
            </a:r>
          </a:p>
          <a:p>
            <a:r>
              <a:rPr kumimoji="0" lang="zh-TW" altLang="en-US" sz="2400" dirty="0">
                <a:latin typeface="微軟正黑體" pitchFamily="34" charset="-120"/>
                <a:ea typeface="微軟正黑體" pitchFamily="34" charset="-120"/>
              </a:rPr>
              <a:t>精誠 </a:t>
            </a:r>
            <a:r>
              <a:rPr kumimoji="0" lang="en-US" altLang="zh-TW" sz="2400" dirty="0">
                <a:latin typeface="微軟正黑體" pitchFamily="34" charset="-120"/>
                <a:ea typeface="微軟正黑體" pitchFamily="34" charset="-120"/>
              </a:rPr>
              <a:t>220</a:t>
            </a:r>
          </a:p>
        </p:txBody>
      </p:sp>
      <p:sp>
        <p:nvSpPr>
          <p:cNvPr id="14" name="文字方塊 13"/>
          <p:cNvSpPr txBox="1"/>
          <p:nvPr/>
        </p:nvSpPr>
        <p:spPr>
          <a:xfrm>
            <a:off x="256605" y="6452890"/>
            <a:ext cx="4929271" cy="369332"/>
          </a:xfrm>
          <a:prstGeom prst="rect">
            <a:avLst/>
          </a:prstGeom>
          <a:noFill/>
        </p:spPr>
        <p:txBody>
          <a:bodyPr wrap="square" rtlCol="0">
            <a:spAutoFit/>
          </a:bodyPr>
          <a:lstStyle/>
          <a:p>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名額僅供參考，以當年簡章為主</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不含外加名額</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endPar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endParaRPr>
          </a:p>
        </p:txBody>
      </p:sp>
      <p:sp>
        <p:nvSpPr>
          <p:cNvPr id="22" name="圓角矩形 21"/>
          <p:cNvSpPr/>
          <p:nvPr/>
        </p:nvSpPr>
        <p:spPr>
          <a:xfrm>
            <a:off x="0" y="15368"/>
            <a:ext cx="9144000" cy="866141"/>
          </a:xfrm>
          <a:prstGeom prst="roundRect">
            <a:avLst/>
          </a:prstGeom>
          <a:solidFill>
            <a:srgbClr val="002060"/>
          </a:solidFill>
          <a:ln>
            <a:no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kumimoji="0" lang="en-US" altLang="zh-TW" sz="3600" b="1" dirty="0">
                <a:latin typeface="微軟正黑體" pitchFamily="34" charset="-120"/>
                <a:ea typeface="微軟正黑體" pitchFamily="34" charset="-120"/>
              </a:rPr>
              <a:t>110</a:t>
            </a:r>
            <a:r>
              <a:rPr kumimoji="0" lang="zh-TW" altLang="en-US" sz="3600" b="1" dirty="0">
                <a:latin typeface="微軟正黑體" pitchFamily="34" charset="-120"/>
                <a:ea typeface="微軟正黑體" pitchFamily="34" charset="-120"/>
              </a:rPr>
              <a:t>年彰化區高中職</a:t>
            </a:r>
            <a:r>
              <a:rPr kumimoji="0" lang="zh-TW" altLang="en-US" sz="3600" b="1" dirty="0">
                <a:solidFill>
                  <a:srgbClr val="FFFF00"/>
                </a:solidFill>
                <a:latin typeface="微軟正黑體" pitchFamily="34" charset="-120"/>
                <a:ea typeface="微軟正黑體" pitchFamily="34" charset="-120"/>
              </a:rPr>
              <a:t>免試入學</a:t>
            </a:r>
            <a:r>
              <a:rPr kumimoji="0" lang="zh-TW" altLang="en-US" sz="3600" b="1" dirty="0">
                <a:latin typeface="微軟正黑體" pitchFamily="34" charset="-120"/>
                <a:ea typeface="微軟正黑體" pitchFamily="34" charset="-120"/>
              </a:rPr>
              <a:t>名額</a:t>
            </a:r>
          </a:p>
        </p:txBody>
      </p:sp>
      <p:sp>
        <p:nvSpPr>
          <p:cNvPr id="2" name="投影片編號版面配置區 1">
            <a:extLst>
              <a:ext uri="{FF2B5EF4-FFF2-40B4-BE49-F238E27FC236}">
                <a16:creationId xmlns="" xmlns:a16="http://schemas.microsoft.com/office/drawing/2014/main" id="{98ECDC26-55F9-430F-86F3-609DA4218E36}"/>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36</a:t>
            </a:fld>
            <a:endParaRPr lang="zh-TW" altLang="en-US">
              <a:solidFill>
                <a:prstClr val="black">
                  <a:tint val="75000"/>
                </a:prstClr>
              </a:solidFill>
            </a:endParaRPr>
          </a:p>
        </p:txBody>
      </p:sp>
      <p:sp>
        <p:nvSpPr>
          <p:cNvPr id="15" name="矩形: 圓角 14">
            <a:extLst>
              <a:ext uri="{FF2B5EF4-FFF2-40B4-BE49-F238E27FC236}">
                <a16:creationId xmlns="" xmlns:a16="http://schemas.microsoft.com/office/drawing/2014/main" id="{8D1FAB8E-5AEE-4BB3-A0FA-5D0105CD8673}"/>
              </a:ext>
            </a:extLst>
          </p:cNvPr>
          <p:cNvSpPr/>
          <p:nvPr/>
        </p:nvSpPr>
        <p:spPr>
          <a:xfrm>
            <a:off x="2721241" y="5577420"/>
            <a:ext cx="2666325"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chemeClr val="bg1"/>
                </a:solidFill>
                <a:latin typeface="微軟正黑體" pitchFamily="34" charset="-120"/>
                <a:ea typeface="微軟正黑體" pitchFamily="34" charset="-120"/>
              </a:rPr>
              <a:t>國立 </a:t>
            </a:r>
            <a:r>
              <a:rPr lang="en-US" altLang="zh-TW" b="1" dirty="0">
                <a:solidFill>
                  <a:schemeClr val="bg1"/>
                </a:solidFill>
                <a:latin typeface="微軟正黑體" pitchFamily="34" charset="-120"/>
                <a:ea typeface="微軟正黑體" pitchFamily="34" charset="-120"/>
              </a:rPr>
              <a:t>4647+</a:t>
            </a:r>
            <a:r>
              <a:rPr lang="zh-TW" altLang="en-US" b="1" dirty="0">
                <a:solidFill>
                  <a:schemeClr val="bg1"/>
                </a:solidFill>
                <a:latin typeface="微軟正黑體" pitchFamily="34" charset="-120"/>
                <a:ea typeface="微軟正黑體" pitchFamily="34" charset="-120"/>
              </a:rPr>
              <a:t>縣立 </a:t>
            </a:r>
            <a:r>
              <a:rPr lang="en-US" altLang="zh-TW" b="1" dirty="0">
                <a:solidFill>
                  <a:schemeClr val="bg1"/>
                </a:solidFill>
                <a:latin typeface="微軟正黑體" pitchFamily="34" charset="-120"/>
                <a:ea typeface="微軟正黑體" pitchFamily="34" charset="-120"/>
              </a:rPr>
              <a:t>420</a:t>
            </a:r>
          </a:p>
          <a:p>
            <a:pPr lvl="0" algn="ctr"/>
            <a:r>
              <a:rPr lang="zh-TW" altLang="en-US" sz="2400" b="1" dirty="0">
                <a:solidFill>
                  <a:schemeClr val="bg1"/>
                </a:solidFill>
                <a:latin typeface="微軟正黑體" pitchFamily="34" charset="-120"/>
                <a:ea typeface="微軟正黑體" pitchFamily="34" charset="-120"/>
              </a:rPr>
              <a:t>共</a:t>
            </a:r>
            <a:r>
              <a:rPr lang="en-US" altLang="zh-TW" sz="2400" b="1" dirty="0">
                <a:solidFill>
                  <a:schemeClr val="bg1"/>
                </a:solidFill>
                <a:latin typeface="微軟正黑體" pitchFamily="34" charset="-120"/>
                <a:ea typeface="微軟正黑體" pitchFamily="34" charset="-120"/>
              </a:rPr>
              <a:t>5067</a:t>
            </a:r>
            <a:endParaRPr lang="zh-TW" altLang="en-US" dirty="0">
              <a:solidFill>
                <a:schemeClr val="bg1"/>
              </a:solidFill>
            </a:endParaRPr>
          </a:p>
        </p:txBody>
      </p:sp>
      <p:sp>
        <p:nvSpPr>
          <p:cNvPr id="16" name="矩形: 圓角 15">
            <a:extLst>
              <a:ext uri="{FF2B5EF4-FFF2-40B4-BE49-F238E27FC236}">
                <a16:creationId xmlns="" xmlns:a16="http://schemas.microsoft.com/office/drawing/2014/main" id="{C231599E-EA68-4ABE-8B26-6571E421184A}"/>
              </a:ext>
            </a:extLst>
          </p:cNvPr>
          <p:cNvSpPr/>
          <p:nvPr/>
        </p:nvSpPr>
        <p:spPr>
          <a:xfrm>
            <a:off x="5008307" y="3926829"/>
            <a:ext cx="1584749" cy="492685"/>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b="1" dirty="0">
                <a:solidFill>
                  <a:schemeClr val="bg1"/>
                </a:solidFill>
                <a:latin typeface="微軟正黑體" pitchFamily="34" charset="-120"/>
                <a:ea typeface="微軟正黑體" pitchFamily="34" charset="-120"/>
              </a:rPr>
              <a:t>私立</a:t>
            </a:r>
            <a:r>
              <a:rPr lang="en-US" altLang="zh-TW" sz="2400" b="1" dirty="0">
                <a:solidFill>
                  <a:schemeClr val="bg1"/>
                </a:solidFill>
                <a:latin typeface="微軟正黑體" pitchFamily="34" charset="-120"/>
                <a:ea typeface="微軟正黑體" pitchFamily="34" charset="-120"/>
              </a:rPr>
              <a:t>956</a:t>
            </a:r>
          </a:p>
        </p:txBody>
      </p:sp>
      <p:sp>
        <p:nvSpPr>
          <p:cNvPr id="17" name="矩形: 圓角 16">
            <a:extLst>
              <a:ext uri="{FF2B5EF4-FFF2-40B4-BE49-F238E27FC236}">
                <a16:creationId xmlns="" xmlns:a16="http://schemas.microsoft.com/office/drawing/2014/main" id="{FB898302-4351-408A-AFA1-B62DF094378B}"/>
              </a:ext>
            </a:extLst>
          </p:cNvPr>
          <p:cNvSpPr/>
          <p:nvPr/>
        </p:nvSpPr>
        <p:spPr>
          <a:xfrm>
            <a:off x="7039877" y="3424821"/>
            <a:ext cx="1879170" cy="994693"/>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b="1" dirty="0">
                <a:solidFill>
                  <a:schemeClr val="bg1"/>
                </a:solidFill>
                <a:latin typeface="微軟正黑體" pitchFamily="34" charset="-120"/>
                <a:ea typeface="微軟正黑體" pitchFamily="34" charset="-120"/>
              </a:rPr>
              <a:t>進修學校</a:t>
            </a:r>
            <a:r>
              <a:rPr lang="en-US" altLang="zh-TW" sz="2400" b="1" dirty="0">
                <a:solidFill>
                  <a:schemeClr val="bg1"/>
                </a:solidFill>
                <a:latin typeface="微軟正黑體" pitchFamily="34" charset="-120"/>
                <a:ea typeface="微軟正黑體" pitchFamily="34" charset="-120"/>
              </a:rPr>
              <a:t>733</a:t>
            </a:r>
          </a:p>
        </p:txBody>
      </p:sp>
      <p:sp>
        <p:nvSpPr>
          <p:cNvPr id="18" name="矩形: 圓角 17">
            <a:extLst>
              <a:ext uri="{FF2B5EF4-FFF2-40B4-BE49-F238E27FC236}">
                <a16:creationId xmlns="" xmlns:a16="http://schemas.microsoft.com/office/drawing/2014/main" id="{A2EFFFCE-8D14-4692-8CB0-975A7ABB25DC}"/>
              </a:ext>
            </a:extLst>
          </p:cNvPr>
          <p:cNvSpPr/>
          <p:nvPr/>
        </p:nvSpPr>
        <p:spPr>
          <a:xfrm>
            <a:off x="6286837" y="5577419"/>
            <a:ext cx="2666325"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800" b="1" dirty="0">
                <a:solidFill>
                  <a:schemeClr val="bg1"/>
                </a:solidFill>
                <a:latin typeface="微軟正黑體" pitchFamily="34" charset="-120"/>
                <a:ea typeface="微軟正黑體" pitchFamily="34" charset="-120"/>
              </a:rPr>
              <a:t>總名額</a:t>
            </a:r>
            <a:r>
              <a:rPr lang="en-US" altLang="zh-TW" sz="3600" b="1" dirty="0">
                <a:solidFill>
                  <a:schemeClr val="bg1"/>
                </a:solidFill>
                <a:latin typeface="微軟正黑體" pitchFamily="34" charset="-120"/>
                <a:ea typeface="微軟正黑體" pitchFamily="34" charset="-120"/>
              </a:rPr>
              <a:t>6756</a:t>
            </a:r>
            <a:endParaRPr lang="zh-TW" altLang="en-US" sz="2800" dirty="0">
              <a:solidFill>
                <a:schemeClr val="bg1"/>
              </a:solidFill>
            </a:endParaRPr>
          </a:p>
        </p:txBody>
      </p:sp>
      <p:sp>
        <p:nvSpPr>
          <p:cNvPr id="5" name="箭號: 向右 4">
            <a:extLst>
              <a:ext uri="{FF2B5EF4-FFF2-40B4-BE49-F238E27FC236}">
                <a16:creationId xmlns="" xmlns:a16="http://schemas.microsoft.com/office/drawing/2014/main" id="{5901AFED-ADC7-499F-BED5-AE25876A8EDD}"/>
              </a:ext>
            </a:extLst>
          </p:cNvPr>
          <p:cNvSpPr/>
          <p:nvPr/>
        </p:nvSpPr>
        <p:spPr>
          <a:xfrm>
            <a:off x="5508104" y="5805264"/>
            <a:ext cx="720080" cy="3600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下 8">
            <a:extLst>
              <a:ext uri="{FF2B5EF4-FFF2-40B4-BE49-F238E27FC236}">
                <a16:creationId xmlns="" xmlns:a16="http://schemas.microsoft.com/office/drawing/2014/main" id="{7E9A6F7F-5105-42B2-89B9-AF76F62971DE}"/>
              </a:ext>
            </a:extLst>
          </p:cNvPr>
          <p:cNvSpPr/>
          <p:nvPr/>
        </p:nvSpPr>
        <p:spPr>
          <a:xfrm>
            <a:off x="7668344" y="4509120"/>
            <a:ext cx="432048" cy="98626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向右 10">
            <a:extLst>
              <a:ext uri="{FF2B5EF4-FFF2-40B4-BE49-F238E27FC236}">
                <a16:creationId xmlns="" xmlns:a16="http://schemas.microsoft.com/office/drawing/2014/main" id="{A8297903-6A8F-44F2-9A1C-C466D8CA19EB}"/>
              </a:ext>
            </a:extLst>
          </p:cNvPr>
          <p:cNvSpPr/>
          <p:nvPr/>
        </p:nvSpPr>
        <p:spPr>
          <a:xfrm rot="2972460">
            <a:off x="5915897" y="4834479"/>
            <a:ext cx="1009738" cy="40217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8477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4161550679"/>
              </p:ext>
            </p:extLst>
          </p:nvPr>
        </p:nvGraphicFramePr>
        <p:xfrm>
          <a:off x="179512" y="1164144"/>
          <a:ext cx="6048672" cy="5522400"/>
        </p:xfrm>
        <a:graphic>
          <a:graphicData uri="http://schemas.openxmlformats.org/drawingml/2006/table">
            <a:tbl>
              <a:tblPr/>
              <a:tblGrid>
                <a:gridCol w="936104">
                  <a:extLst>
                    <a:ext uri="{9D8B030D-6E8A-4147-A177-3AD203B41FA5}">
                      <a16:colId xmlns="" xmlns:a16="http://schemas.microsoft.com/office/drawing/2014/main" val="20000"/>
                    </a:ext>
                  </a:extLst>
                </a:gridCol>
                <a:gridCol w="2016224">
                  <a:extLst>
                    <a:ext uri="{9D8B030D-6E8A-4147-A177-3AD203B41FA5}">
                      <a16:colId xmlns="" xmlns:a16="http://schemas.microsoft.com/office/drawing/2014/main" val="20001"/>
                    </a:ext>
                  </a:extLst>
                </a:gridCol>
                <a:gridCol w="1728192">
                  <a:extLst>
                    <a:ext uri="{9D8B030D-6E8A-4147-A177-3AD203B41FA5}">
                      <a16:colId xmlns="" xmlns:a16="http://schemas.microsoft.com/office/drawing/2014/main" val="20002"/>
                    </a:ext>
                  </a:extLst>
                </a:gridCol>
                <a:gridCol w="1368152">
                  <a:extLst>
                    <a:ext uri="{9D8B030D-6E8A-4147-A177-3AD203B41FA5}">
                      <a16:colId xmlns="" xmlns:a16="http://schemas.microsoft.com/office/drawing/2014/main" val="20003"/>
                    </a:ext>
                  </a:extLst>
                </a:gridCol>
              </a:tblGrid>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志願序</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群科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志願序積分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extLst>
                  <a:ext uri="{0D108BD9-81ED-4DB2-BD59-A6C34878D82A}">
                    <a16:rowId xmlns="" xmlns:a16="http://schemas.microsoft.com/office/drawing/2014/main" val="10000"/>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1-1</a:t>
                      </a:r>
                      <a:endParaRPr kumimoji="0" lang="zh-TW" altLang="zh-TW"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H</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普通科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2-1</a:t>
                      </a:r>
                      <a:endParaRPr kumimoji="0" lang="zh-TW" altLang="zh-TW" sz="2000" b="1" i="0" u="none" strike="noStrike" cap="none" normalizeH="0" baseline="0" dirty="0">
                        <a:ln>
                          <a:noFill/>
                        </a:ln>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2-2</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鑄造科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2-3</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機電科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2-4</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機械木模科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3-1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建築科</a:t>
                      </a:r>
                      <a:endPar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土木與建築群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4-1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資訊科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電機與電子群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7"/>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5-1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r>
                        <a:rPr lang="en-US" altLang="zh-TW" sz="2000" dirty="0">
                          <a:latin typeface="微軟正黑體" panose="020B0604030504040204" pitchFamily="34" charset="-120"/>
                          <a:ea typeface="微軟正黑體" panose="020B0604030504040204" pitchFamily="34" charset="-120"/>
                        </a:rPr>
                        <a:t>  C</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電機科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電機與電子群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r>
                        <a:rPr kumimoji="0" lang="zh-TW" altLang="en-US" sz="2000" b="0" i="0" u="none" strike="noStrike" cap="none" normalizeH="0" baseline="0" dirty="0">
                          <a:ln>
                            <a:noFill/>
                          </a:ln>
                          <a:solidFill>
                            <a:srgbClr val="FF0000"/>
                          </a:solidFill>
                          <a:effectLst/>
                          <a:latin typeface="微軟正黑體" pitchFamily="34" charset="-120"/>
                          <a:ea typeface="微軟正黑體" pitchFamily="34" charset="-120"/>
                        </a:rPr>
                        <a:t>  </a:t>
                      </a:r>
                      <a:endParaRPr kumimoji="0" lang="zh-TW" altLang="zh-TW" sz="2000" b="0" i="0" u="none" strike="noStrike" cap="none" normalizeH="0" baseline="0" dirty="0">
                        <a:ln>
                          <a:noFill/>
                        </a:ln>
                        <a:solidFill>
                          <a:srgbClr val="FF0000"/>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6-1</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園藝科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農業群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9"/>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6-2</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農場經營科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農業群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0"/>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7-1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B</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化工科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化工群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1"/>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2"/>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19-1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  D</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電子科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電機與電子群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3"/>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20-1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汽車科</a:t>
                      </a:r>
                      <a:endParaRPr lang="zh-TW" altLang="en-US" sz="2000" dirty="0">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動力機械群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4"/>
                  </a:ext>
                </a:extLst>
              </a:tr>
              <a:tr h="36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15"/>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21-1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建築科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土木與建築群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44</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6"/>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22-1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44</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7"/>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8"/>
                  </a:ext>
                </a:extLst>
              </a:tr>
            </a:tbl>
          </a:graphicData>
        </a:graphic>
      </p:graphicFrame>
      <p:sp>
        <p:nvSpPr>
          <p:cNvPr id="12" name="標題 1"/>
          <p:cNvSpPr txBox="1">
            <a:spLocks/>
          </p:cNvSpPr>
          <p:nvPr/>
        </p:nvSpPr>
        <p:spPr bwMode="auto">
          <a:xfrm>
            <a:off x="10344" y="0"/>
            <a:ext cx="9133656" cy="844203"/>
          </a:xfrm>
          <a:prstGeom prst="rect">
            <a:avLst/>
          </a:prstGeom>
          <a:solidFill>
            <a:srgbClr val="002060"/>
          </a:solidFill>
          <a:ln>
            <a:noFill/>
          </a:ln>
          <a:extLst/>
        </p:spPr>
        <p:txBody>
          <a:bodyPr vert="horz" wrap="square" lIns="91440" tIns="45720" rIns="91440" bIns="45720" numCol="1" anchor="b"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90000"/>
              </a:lnSpc>
              <a:spcAft>
                <a:spcPct val="35000"/>
              </a:spcAft>
              <a:defRPr/>
            </a:pPr>
            <a:r>
              <a:rPr kumimoji="1" lang="en-US" altLang="zh-TW" b="1" dirty="0">
                <a:solidFill>
                  <a:schemeClr val="bg1"/>
                </a:solidFill>
                <a:latin typeface="微軟正黑體" pitchFamily="34" charset="-120"/>
                <a:ea typeface="微軟正黑體" pitchFamily="34" charset="-120"/>
              </a:rPr>
              <a:t>110</a:t>
            </a:r>
            <a:r>
              <a:rPr kumimoji="1" lang="zh-TW" altLang="en-US" b="1" dirty="0">
                <a:solidFill>
                  <a:schemeClr val="bg1"/>
                </a:solidFill>
                <a:latin typeface="微軟正黑體" pitchFamily="34" charset="-120"/>
                <a:ea typeface="微軟正黑體" pitchFamily="34" charset="-120"/>
              </a:rPr>
              <a:t>年免試入學</a:t>
            </a:r>
            <a:r>
              <a:rPr kumimoji="1" lang="en-US" altLang="zh-TW" b="1" dirty="0">
                <a:solidFill>
                  <a:schemeClr val="bg1"/>
                </a:solidFill>
                <a:latin typeface="微軟正黑體" pitchFamily="34" charset="-120"/>
                <a:ea typeface="微軟正黑體" pitchFamily="34" charset="-120"/>
              </a:rPr>
              <a:t>-</a:t>
            </a:r>
            <a:r>
              <a:rPr kumimoji="1" lang="zh-TW" altLang="en-US" b="1" dirty="0">
                <a:solidFill>
                  <a:schemeClr val="bg1"/>
                </a:solidFill>
                <a:latin typeface="微軟正黑體" pitchFamily="34" charset="-120"/>
                <a:ea typeface="微軟正黑體" pitchFamily="34" charset="-120"/>
              </a:rPr>
              <a:t>志願序計分方式說明</a:t>
            </a:r>
            <a:r>
              <a:rPr kumimoji="1" lang="zh-TW" altLang="en-US" dirty="0">
                <a:solidFill>
                  <a:schemeClr val="bg1"/>
                </a:solidFill>
                <a:latin typeface="微軟正黑體" pitchFamily="34" charset="-120"/>
                <a:ea typeface="微軟正黑體" pitchFamily="34" charset="-120"/>
              </a:rPr>
              <a:t> </a:t>
            </a:r>
          </a:p>
        </p:txBody>
      </p:sp>
      <p:sp>
        <p:nvSpPr>
          <p:cNvPr id="13" name="矩形 12"/>
          <p:cNvSpPr/>
          <p:nvPr/>
        </p:nvSpPr>
        <p:spPr>
          <a:xfrm>
            <a:off x="6359860" y="1151073"/>
            <a:ext cx="2604628" cy="557040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 連續選填同校同職群 </a:t>
            </a:r>
            <a:endParaRPr lang="en-US" altLang="zh-TW" b="1" dirty="0">
              <a:latin typeface="微軟正黑體" panose="020B0604030504040204" pitchFamily="34" charset="-120"/>
              <a:ea typeface="微軟正黑體" panose="020B0604030504040204" pitchFamily="34" charset="-120"/>
            </a:endParaRPr>
          </a:p>
          <a:p>
            <a:pPr>
              <a:lnSpc>
                <a:spcPts val="2000"/>
              </a:lnSpc>
            </a:pPr>
            <a:r>
              <a:rPr lang="zh-TW" altLang="en-US" b="1" dirty="0">
                <a:latin typeface="微軟正黑體" panose="020B0604030504040204" pitchFamily="34" charset="-120"/>
                <a:ea typeface="微軟正黑體" panose="020B0604030504040204" pitchFamily="34" charset="-120"/>
              </a:rPr>
              <a:t>    者皆計為同一志願序</a:t>
            </a:r>
            <a:endParaRPr lang="en-US" altLang="zh-TW" b="1" dirty="0">
              <a:latin typeface="微軟正黑體" panose="020B0604030504040204" pitchFamily="34" charset="-120"/>
              <a:ea typeface="微軟正黑體" panose="020B0604030504040204" pitchFamily="34" charset="-120"/>
            </a:endParaRPr>
          </a:p>
          <a:p>
            <a:pPr>
              <a:lnSpc>
                <a:spcPts val="2000"/>
              </a:lnSpc>
            </a:pPr>
            <a:r>
              <a:rPr lang="zh-TW" altLang="en-US" b="1" dirty="0">
                <a:latin typeface="微軟正黑體" panose="020B0604030504040204" pitchFamily="34" charset="-120"/>
                <a:ea typeface="微軟正黑體" panose="020B0604030504040204" pitchFamily="34" charset="-120"/>
              </a:rPr>
              <a:t>    積分。</a:t>
            </a:r>
            <a:endParaRPr lang="en-US" altLang="zh-TW" b="1" dirty="0">
              <a:latin typeface="微軟正黑體" panose="020B0604030504040204" pitchFamily="34" charset="-120"/>
              <a:ea typeface="微軟正黑體" panose="020B0604030504040204" pitchFamily="34" charset="-120"/>
            </a:endParaRPr>
          </a:p>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 第</a:t>
            </a:r>
            <a:r>
              <a:rPr lang="en-US" altLang="zh-TW" b="1" dirty="0">
                <a:latin typeface="微軟正黑體" panose="020B0604030504040204" pitchFamily="34" charset="-120"/>
                <a:ea typeface="微軟正黑體" panose="020B0604030504040204" pitchFamily="34" charset="-120"/>
              </a:rPr>
              <a:t>1-20</a:t>
            </a:r>
            <a:r>
              <a:rPr lang="zh-TW" altLang="en-US" b="1" dirty="0">
                <a:latin typeface="微軟正黑體" panose="020B0604030504040204" pitchFamily="34" charset="-120"/>
                <a:ea typeface="微軟正黑體" panose="020B0604030504040204" pitchFamily="34" charset="-120"/>
              </a:rPr>
              <a:t>志願序積分</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均為</a:t>
            </a:r>
            <a:r>
              <a:rPr lang="en-US" altLang="zh-TW" b="1" dirty="0">
                <a:latin typeface="微軟正黑體" panose="020B0604030504040204" pitchFamily="34" charset="-120"/>
                <a:ea typeface="微軟正黑體" panose="020B0604030504040204" pitchFamily="34" charset="-120"/>
              </a:rPr>
              <a:t>45</a:t>
            </a:r>
            <a:r>
              <a:rPr lang="zh-TW" altLang="en-US" b="1" dirty="0">
                <a:latin typeface="微軟正黑體" panose="020B0604030504040204" pitchFamily="34" charset="-120"/>
                <a:ea typeface="微軟正黑體" panose="020B0604030504040204" pitchFamily="34" charset="-120"/>
              </a:rPr>
              <a:t>分，第</a:t>
            </a:r>
            <a:r>
              <a:rPr lang="en-US" altLang="zh-TW" b="1" dirty="0">
                <a:latin typeface="微軟正黑體" panose="020B0604030504040204" pitchFamily="34" charset="-120"/>
                <a:ea typeface="微軟正黑體" panose="020B0604030504040204" pitchFamily="34" charset="-120"/>
              </a:rPr>
              <a:t>21</a:t>
            </a:r>
            <a:r>
              <a:rPr lang="zh-TW" altLang="en-US" b="1" dirty="0">
                <a:latin typeface="微軟正黑體" panose="020B0604030504040204" pitchFamily="34" charset="-120"/>
                <a:ea typeface="微軟正黑體" panose="020B0604030504040204" pitchFamily="34" charset="-120"/>
              </a:rPr>
              <a:t>志</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願序以後均為</a:t>
            </a:r>
            <a:r>
              <a:rPr lang="en-US" altLang="zh-TW" b="1" dirty="0">
                <a:latin typeface="微軟正黑體" panose="020B0604030504040204" pitchFamily="34" charset="-120"/>
                <a:ea typeface="微軟正黑體" panose="020B0604030504040204" pitchFamily="34" charset="-120"/>
              </a:rPr>
              <a:t>44</a:t>
            </a:r>
            <a:r>
              <a:rPr lang="zh-TW" altLang="en-US" b="1" dirty="0">
                <a:latin typeface="微軟正黑體" panose="020B0604030504040204" pitchFamily="34" charset="-120"/>
                <a:ea typeface="微軟正黑體" panose="020B0604030504040204" pitchFamily="34" charset="-120"/>
              </a:rPr>
              <a:t>分。</a:t>
            </a:r>
          </a:p>
          <a:p>
            <a:pPr>
              <a:lnSpc>
                <a:spcPts val="2000"/>
              </a:lnSpc>
            </a:pPr>
            <a:endParaRPr lang="zh-TW" altLang="en-US"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志願序至少選填</a:t>
            </a:r>
            <a:r>
              <a:rPr lang="en-US" altLang="zh-TW" b="1" dirty="0">
                <a:latin typeface="微軟正黑體" panose="020B0604030504040204" pitchFamily="34" charset="-120"/>
                <a:ea typeface="微軟正黑體" panose="020B0604030504040204" pitchFamily="34" charset="-120"/>
              </a:rPr>
              <a:t>40</a:t>
            </a:r>
            <a:r>
              <a:rPr lang="zh-TW" altLang="en-US" b="1" dirty="0">
                <a:latin typeface="微軟正黑體" panose="020B0604030504040204" pitchFamily="34" charset="-120"/>
                <a:ea typeface="微軟正黑體" panose="020B0604030504040204" pitchFamily="34" charset="-120"/>
              </a:rPr>
              <a:t>個</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以上</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教育處規定</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避免高分落榜。</a:t>
            </a:r>
            <a:endParaRPr lang="en-US" altLang="zh-TW" b="1" dirty="0">
              <a:latin typeface="微軟正黑體" panose="020B0604030504040204" pitchFamily="34" charset="-120"/>
              <a:ea typeface="微軟正黑體" panose="020B0604030504040204" pitchFamily="34" charset="-120"/>
            </a:endParaRPr>
          </a:p>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同分比序第</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項比</a:t>
            </a:r>
          </a:p>
          <a:p>
            <a:pPr>
              <a:lnSpc>
                <a:spcPts val="2000"/>
              </a:lnSpc>
            </a:pPr>
            <a:r>
              <a:rPr lang="zh-TW" altLang="en-US" b="1" dirty="0">
                <a:latin typeface="微軟正黑體" panose="020B0604030504040204" pitchFamily="34" charset="-120"/>
                <a:ea typeface="微軟正黑體" panose="020B0604030504040204" pitchFamily="34" charset="-120"/>
              </a:rPr>
              <a:t>   志願序，例如</a:t>
            </a:r>
            <a:r>
              <a:rPr lang="en-US" altLang="zh-TW" b="1" dirty="0">
                <a:latin typeface="微軟正黑體" panose="020B0604030504040204" pitchFamily="34" charset="-120"/>
                <a:ea typeface="微軟正黑體" panose="020B0604030504040204" pitchFamily="34" charset="-120"/>
              </a:rPr>
              <a:t>:</a:t>
            </a:r>
          </a:p>
          <a:p>
            <a:pPr>
              <a:lnSpc>
                <a:spcPts val="2000"/>
              </a:lnSpc>
            </a:pPr>
            <a:r>
              <a:rPr lang="en-US" altLang="zh-TW" b="1" dirty="0">
                <a:latin typeface="微軟正黑體" panose="020B0604030504040204" pitchFamily="34" charset="-120"/>
                <a:ea typeface="微軟正黑體" panose="020B0604030504040204" pitchFamily="34" charset="-120"/>
              </a:rPr>
              <a:t>   (1-1)&gt;(2-1)</a:t>
            </a:r>
          </a:p>
          <a:p>
            <a:pPr>
              <a:lnSpc>
                <a:spcPts val="2000"/>
              </a:lnSpc>
            </a:pPr>
            <a:r>
              <a:rPr lang="en-US" altLang="zh-TW" b="1" dirty="0">
                <a:latin typeface="微軟正黑體" panose="020B0604030504040204" pitchFamily="34" charset="-120"/>
                <a:ea typeface="微軟正黑體" panose="020B0604030504040204" pitchFamily="34" charset="-120"/>
              </a:rPr>
              <a:t>   (2-1)&gt;(2-2)&gt;(2-3)</a:t>
            </a:r>
          </a:p>
          <a:p>
            <a:pPr>
              <a:lnSpc>
                <a:spcPts val="2000"/>
              </a:lnSpc>
            </a:pPr>
            <a:r>
              <a:rPr lang="en-US" altLang="zh-TW" b="1" dirty="0">
                <a:latin typeface="微軟正黑體" panose="020B0604030504040204" pitchFamily="34" charset="-120"/>
                <a:ea typeface="微軟正黑體" panose="020B0604030504040204" pitchFamily="34" charset="-120"/>
              </a:rPr>
              <a:t> </a:t>
            </a:r>
            <a:endParaRPr lang="zh-TW" altLang="en-US" sz="2000" b="1" dirty="0">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 xmlns:a16="http://schemas.microsoft.com/office/drawing/2014/main" id="{BDC06887-9071-47DA-8999-333B57DF3E3D}"/>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37</a:t>
            </a:fld>
            <a:endParaRPr lang="zh-TW" altLang="en-US">
              <a:solidFill>
                <a:prstClr val="black">
                  <a:tint val="75000"/>
                </a:prstClr>
              </a:solidFill>
            </a:endParaRPr>
          </a:p>
        </p:txBody>
      </p:sp>
    </p:spTree>
    <p:extLst>
      <p:ext uri="{BB962C8B-B14F-4D97-AF65-F5344CB8AC3E}">
        <p14:creationId xmlns:p14="http://schemas.microsoft.com/office/powerpoint/2010/main" val="1923224425"/>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12379"/>
            <a:ext cx="9144000" cy="849091"/>
          </a:xfrm>
          <a:prstGeom prst="rect">
            <a:avLst/>
          </a:prstGeom>
          <a:solidFill>
            <a:srgbClr val="00206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90000"/>
              </a:lnSpc>
              <a:spcAft>
                <a:spcPct val="35000"/>
              </a:spcAft>
              <a:defRPr/>
            </a:pPr>
            <a:r>
              <a:rPr kumimoji="1" lang="en-US" altLang="zh-TW" b="1" dirty="0">
                <a:solidFill>
                  <a:schemeClr val="bg1"/>
                </a:solidFill>
                <a:latin typeface="微軟正黑體" pitchFamily="34" charset="-120"/>
                <a:ea typeface="微軟正黑體" pitchFamily="34" charset="-120"/>
              </a:rPr>
              <a:t>110</a:t>
            </a:r>
            <a:r>
              <a:rPr kumimoji="1" lang="zh-TW" altLang="en-US" b="1" dirty="0">
                <a:solidFill>
                  <a:schemeClr val="bg1"/>
                </a:solidFill>
                <a:latin typeface="微軟正黑體" pitchFamily="34" charset="-120"/>
                <a:ea typeface="微軟正黑體" pitchFamily="34" charset="-120"/>
              </a:rPr>
              <a:t>年免試入學</a:t>
            </a:r>
            <a:r>
              <a:rPr kumimoji="1" lang="en-US" altLang="zh-TW" b="1" dirty="0">
                <a:solidFill>
                  <a:schemeClr val="bg1"/>
                </a:solidFill>
                <a:latin typeface="微軟正黑體" pitchFamily="34" charset="-120"/>
                <a:ea typeface="微軟正黑體" pitchFamily="34" charset="-120"/>
              </a:rPr>
              <a:t>-</a:t>
            </a:r>
            <a:r>
              <a:rPr kumimoji="1" lang="zh-TW" altLang="en-US" b="1" dirty="0">
                <a:solidFill>
                  <a:schemeClr val="bg1"/>
                </a:solidFill>
                <a:latin typeface="微軟正黑體" pitchFamily="34" charset="-120"/>
                <a:ea typeface="微軟正黑體" pitchFamily="34" charset="-120"/>
              </a:rPr>
              <a:t>錄取方式說明</a:t>
            </a:r>
            <a:r>
              <a:rPr kumimoji="1" lang="zh-TW" altLang="en-US" dirty="0">
                <a:solidFill>
                  <a:schemeClr val="bg1"/>
                </a:solidFill>
                <a:latin typeface="微軟正黑體" pitchFamily="34" charset="-120"/>
                <a:ea typeface="微軟正黑體" pitchFamily="34" charset="-120"/>
              </a:rPr>
              <a:t> </a:t>
            </a:r>
          </a:p>
        </p:txBody>
      </p:sp>
      <p:sp>
        <p:nvSpPr>
          <p:cNvPr id="103" name="內容版面配置區 2"/>
          <p:cNvSpPr>
            <a:spLocks/>
          </p:cNvSpPr>
          <p:nvPr/>
        </p:nvSpPr>
        <p:spPr bwMode="auto">
          <a:xfrm>
            <a:off x="468313" y="1310142"/>
            <a:ext cx="8229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Blip>
                <a:blip r:embed="rId2"/>
              </a:buBlip>
            </a:pPr>
            <a:r>
              <a:rPr kumimoji="0" lang="zh-TW" altLang="en-US" sz="2800" b="1" dirty="0">
                <a:solidFill>
                  <a:srgbClr val="002060"/>
                </a:solidFill>
                <a:latin typeface="微軟正黑體" pitchFamily="34" charset="-120"/>
                <a:ea typeface="微軟正黑體" pitchFamily="34" charset="-120"/>
              </a:rPr>
              <a:t>報名人數未超過招生人數時，則全部錄取</a:t>
            </a:r>
            <a:r>
              <a:rPr kumimoji="0" lang="en-US" altLang="zh-TW" sz="2800" b="1" dirty="0">
                <a:solidFill>
                  <a:srgbClr val="002060"/>
                </a:solidFill>
                <a:latin typeface="微軟正黑體" pitchFamily="34" charset="-120"/>
                <a:ea typeface="微軟正黑體" pitchFamily="34" charset="-120"/>
              </a:rPr>
              <a:t/>
            </a:r>
            <a:br>
              <a:rPr kumimoji="0" lang="en-US" altLang="zh-TW" sz="2800" b="1" dirty="0">
                <a:solidFill>
                  <a:srgbClr val="002060"/>
                </a:solidFill>
                <a:latin typeface="微軟正黑體" pitchFamily="34" charset="-120"/>
                <a:ea typeface="微軟正黑體" pitchFamily="34" charset="-120"/>
              </a:rPr>
            </a:br>
            <a:r>
              <a:rPr kumimoji="0" lang="zh-TW" altLang="en-US" sz="2800" b="1" dirty="0">
                <a:solidFill>
                  <a:srgbClr val="002060"/>
                </a:solidFill>
                <a:latin typeface="微軟正黑體" pitchFamily="34" charset="-120"/>
                <a:ea typeface="微軟正黑體" pitchFamily="34" charset="-120"/>
              </a:rPr>
              <a:t>報名人數</a:t>
            </a:r>
            <a:r>
              <a:rPr lang="zh-TW" altLang="en-US" sz="2800" b="1" dirty="0">
                <a:solidFill>
                  <a:srgbClr val="002060"/>
                </a:solidFill>
                <a:latin typeface="微軟正黑體" pitchFamily="34" charset="-120"/>
                <a:ea typeface="微軟正黑體" pitchFamily="34" charset="-120"/>
              </a:rPr>
              <a:t>超過</a:t>
            </a:r>
            <a:r>
              <a:rPr kumimoji="0" lang="zh-TW" altLang="en-US" sz="2800" b="1" dirty="0">
                <a:solidFill>
                  <a:srgbClr val="002060"/>
                </a:solidFill>
                <a:latin typeface="微軟正黑體" pitchFamily="34" charset="-120"/>
                <a:ea typeface="微軟正黑體" pitchFamily="34" charset="-120"/>
              </a:rPr>
              <a:t>招生人數時，則進行超額比序</a:t>
            </a:r>
          </a:p>
        </p:txBody>
      </p:sp>
      <p:sp>
        <p:nvSpPr>
          <p:cNvPr id="104" name="內容版面配置區 2"/>
          <p:cNvSpPr>
            <a:spLocks/>
          </p:cNvSpPr>
          <p:nvPr/>
        </p:nvSpPr>
        <p:spPr bwMode="auto">
          <a:xfrm>
            <a:off x="468312" y="2276872"/>
            <a:ext cx="856818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Blip>
                <a:blip r:embed="rId2"/>
              </a:buBlip>
            </a:pPr>
            <a:r>
              <a:rPr kumimoji="0" lang="zh-TW" altLang="en-US" sz="2800" b="1" dirty="0">
                <a:solidFill>
                  <a:srgbClr val="002060"/>
                </a:solidFill>
                <a:latin typeface="微軟正黑體" pitchFamily="34" charset="-120"/>
                <a:ea typeface="微軟正黑體" pitchFamily="34" charset="-120"/>
              </a:rPr>
              <a:t>超額比序先比</a:t>
            </a:r>
            <a:r>
              <a:rPr lang="zh-TW" altLang="en-US" sz="2800" b="1"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總積分</a:t>
            </a:r>
            <a:r>
              <a:rPr lang="zh-TW" altLang="en-US" sz="2800" b="1" dirty="0">
                <a:solidFill>
                  <a:srgbClr val="002060"/>
                </a:solidFill>
                <a:latin typeface="微軟正黑體" pitchFamily="34" charset="-120"/>
                <a:ea typeface="微軟正黑體" pitchFamily="34" charset="-120"/>
              </a:rPr>
              <a:t>，再配合學生選填之志願進行比序分發，若總積分相同則進行同</a:t>
            </a:r>
            <a:r>
              <a:rPr kumimoji="0" lang="zh-TW" altLang="en-US" sz="2800" b="1" dirty="0">
                <a:solidFill>
                  <a:srgbClr val="002060"/>
                </a:solidFill>
                <a:latin typeface="微軟正黑體" pitchFamily="34" charset="-120"/>
                <a:ea typeface="微軟正黑體" pitchFamily="34" charset="-120"/>
              </a:rPr>
              <a:t>分比序</a:t>
            </a:r>
            <a:r>
              <a:rPr kumimoji="0" lang="en-US" altLang="zh-TW" sz="2800" b="1" dirty="0">
                <a:solidFill>
                  <a:srgbClr val="002060"/>
                </a:solidFill>
                <a:latin typeface="微軟正黑體" pitchFamily="34" charset="-120"/>
                <a:ea typeface="微軟正黑體" pitchFamily="34" charset="-120"/>
              </a:rPr>
              <a:t>(</a:t>
            </a:r>
            <a:r>
              <a:rPr kumimoji="0" lang="zh-TW" altLang="en-US" sz="2800" b="1" dirty="0">
                <a:solidFill>
                  <a:srgbClr val="002060"/>
                </a:solidFill>
                <a:latin typeface="微軟正黑體" pitchFamily="34" charset="-120"/>
                <a:ea typeface="微軟正黑體" pitchFamily="34" charset="-120"/>
              </a:rPr>
              <a:t>順序如下</a:t>
            </a:r>
            <a:r>
              <a:rPr kumimoji="0" lang="en-US" altLang="zh-TW" sz="2800" b="1" dirty="0">
                <a:solidFill>
                  <a:srgbClr val="002060"/>
                </a:solidFill>
                <a:latin typeface="微軟正黑體" pitchFamily="34" charset="-120"/>
                <a:ea typeface="微軟正黑體" pitchFamily="34" charset="-120"/>
              </a:rPr>
              <a:t>)</a:t>
            </a: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algn="ctr">
              <a:lnSpc>
                <a:spcPct val="90000"/>
              </a:lnSpc>
              <a:spcBef>
                <a:spcPct val="20000"/>
              </a:spcBef>
            </a:pPr>
            <a:r>
              <a:rPr kumimoji="0" lang="zh-TW" altLang="en-US" sz="2800" b="1" dirty="0">
                <a:latin typeface="微軟正黑體" pitchFamily="34" charset="-120"/>
                <a:ea typeface="微軟正黑體" pitchFamily="34" charset="-120"/>
              </a:rPr>
              <a:t>                            </a:t>
            </a:r>
            <a:r>
              <a:rPr kumimoji="0" lang="en-US" altLang="zh-TW"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各科順序為國</a:t>
            </a:r>
            <a:r>
              <a:rPr lang="zh-TW" altLang="en-US" sz="2400" b="1" dirty="0">
                <a:latin typeface="微軟正黑體" pitchFamily="34" charset="-120"/>
                <a:ea typeface="微軟正黑體" pitchFamily="34" charset="-120"/>
              </a:rPr>
              <a:t>、數、英、自、社</a:t>
            </a:r>
            <a:r>
              <a:rPr kumimoji="0" lang="en-US" altLang="zh-TW" sz="2400" b="1" dirty="0">
                <a:latin typeface="微軟正黑體" pitchFamily="34" charset="-120"/>
                <a:ea typeface="微軟正黑體" pitchFamily="34" charset="-120"/>
              </a:rPr>
              <a:t>)</a:t>
            </a:r>
          </a:p>
          <a:p>
            <a:pPr marL="342900" indent="-342900">
              <a:lnSpc>
                <a:spcPct val="90000"/>
              </a:lnSpc>
              <a:spcBef>
                <a:spcPct val="20000"/>
              </a:spcBef>
              <a:buFontTx/>
              <a:buBlip>
                <a:blip r:embed="rId2"/>
              </a:buBlip>
            </a:pPr>
            <a:r>
              <a:rPr kumimoji="0" lang="zh-TW" altLang="en-US" sz="2800" b="1" dirty="0">
                <a:solidFill>
                  <a:srgbClr val="C00000"/>
                </a:solidFill>
                <a:latin typeface="微軟正黑體" pitchFamily="34" charset="-120"/>
                <a:ea typeface="微軟正黑體" pitchFamily="34" charset="-120"/>
              </a:rPr>
              <a:t>比序完</a:t>
            </a:r>
            <a:r>
              <a:rPr kumimoji="0" lang="zh-TW" altLang="en-US" sz="2800" b="1" dirty="0" smtClean="0">
                <a:solidFill>
                  <a:srgbClr val="C00000"/>
                </a:solidFill>
                <a:latin typeface="微軟正黑體" pitchFamily="34" charset="-120"/>
                <a:ea typeface="微軟正黑體" pitchFamily="34" charset="-120"/>
              </a:rPr>
              <a:t>仍</a:t>
            </a:r>
            <a:r>
              <a:rPr lang="zh-TW" altLang="en-US" sz="2800" b="1" dirty="0">
                <a:solidFill>
                  <a:srgbClr val="C00000"/>
                </a:solidFill>
                <a:latin typeface="微軟正黑體" pitchFamily="34" charset="-120"/>
                <a:ea typeface="微軟正黑體" pitchFamily="34" charset="-120"/>
              </a:rPr>
              <a:t>相同</a:t>
            </a:r>
            <a:r>
              <a:rPr kumimoji="0" lang="zh-TW" altLang="en-US" sz="2800" b="1" dirty="0" smtClean="0">
                <a:solidFill>
                  <a:srgbClr val="C00000"/>
                </a:solidFill>
                <a:latin typeface="微軟正黑體" pitchFamily="34" charset="-120"/>
                <a:ea typeface="微軟正黑體" pitchFamily="34" charset="-120"/>
              </a:rPr>
              <a:t>時</a:t>
            </a:r>
            <a:r>
              <a:rPr kumimoji="0" lang="zh-TW" altLang="en-US" sz="2800" b="1" dirty="0">
                <a:solidFill>
                  <a:srgbClr val="C00000"/>
                </a:solidFill>
                <a:latin typeface="微軟正黑體" pitchFamily="34" charset="-120"/>
                <a:ea typeface="微軟正黑體" pitchFamily="34" charset="-120"/>
              </a:rPr>
              <a:t>，則增額錄取</a:t>
            </a:r>
            <a:r>
              <a:rPr kumimoji="0" lang="en-US" altLang="zh-TW" sz="2000" dirty="0">
                <a:solidFill>
                  <a:srgbClr val="C00000"/>
                </a:solidFill>
                <a:effectLst>
                  <a:outerShdw blurRad="38100" dist="38100" dir="2700000" algn="tl">
                    <a:srgbClr val="C0C0C0"/>
                  </a:outerShdw>
                </a:effectLst>
                <a:latin typeface="微軟正黑體" pitchFamily="34" charset="-120"/>
                <a:ea typeface="微軟正黑體" pitchFamily="34" charset="-120"/>
              </a:rPr>
              <a:t> </a:t>
            </a:r>
          </a:p>
        </p:txBody>
      </p:sp>
      <p:sp>
        <p:nvSpPr>
          <p:cNvPr id="105" name="AutoShape 8"/>
          <p:cNvSpPr>
            <a:spLocks noChangeArrowheads="1"/>
          </p:cNvSpPr>
          <p:nvPr/>
        </p:nvSpPr>
        <p:spPr bwMode="auto">
          <a:xfrm>
            <a:off x="868076" y="3093074"/>
            <a:ext cx="7811169" cy="2374900"/>
          </a:xfrm>
          <a:prstGeom prst="homePlate">
            <a:avLst>
              <a:gd name="adj" fmla="val 12032"/>
            </a:avLst>
          </a:prstGeom>
          <a:solidFill>
            <a:schemeClr val="accent6">
              <a:alpha val="50000"/>
            </a:schemeClr>
          </a:solidFill>
          <a:ln>
            <a:noFill/>
          </a:ln>
          <a:effectLst/>
          <a:extLst/>
        </p:spPr>
        <p:txBody>
          <a:bodyPr wrap="none"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endParaRPr lang="zh-TW" altLang="en-US" dirty="0">
              <a:latin typeface="微軟正黑體" pitchFamily="34" charset="-120"/>
              <a:ea typeface="微軟正黑體" pitchFamily="34" charset="-120"/>
            </a:endParaRPr>
          </a:p>
        </p:txBody>
      </p:sp>
      <p:grpSp>
        <p:nvGrpSpPr>
          <p:cNvPr id="106" name="Group 9"/>
          <p:cNvGrpSpPr>
            <a:grpSpLocks/>
          </p:cNvGrpSpPr>
          <p:nvPr/>
        </p:nvGrpSpPr>
        <p:grpSpPr bwMode="auto">
          <a:xfrm>
            <a:off x="1925196" y="3333013"/>
            <a:ext cx="287338" cy="1943101"/>
            <a:chOff x="657" y="1071"/>
            <a:chExt cx="1270" cy="2677"/>
          </a:xfrm>
        </p:grpSpPr>
        <p:sp>
          <p:nvSpPr>
            <p:cNvPr id="107" name="Rectangle 1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志願序</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積分</a:t>
              </a:r>
            </a:p>
          </p:txBody>
        </p:sp>
        <p:sp>
          <p:nvSpPr>
            <p:cNvPr id="108" name="Rectangle 1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ja-JP" sz="2000" b="1" dirty="0">
                  <a:solidFill>
                    <a:schemeClr val="bg1"/>
                  </a:solidFill>
                  <a:latin typeface="微軟正黑體" pitchFamily="34" charset="-120"/>
                  <a:ea typeface="微軟正黑體" pitchFamily="34" charset="-120"/>
                </a:rPr>
                <a:t>1</a:t>
              </a:r>
            </a:p>
          </p:txBody>
        </p:sp>
      </p:grpSp>
      <p:grpSp>
        <p:nvGrpSpPr>
          <p:cNvPr id="109" name="Group 12"/>
          <p:cNvGrpSpPr>
            <a:grpSpLocks/>
          </p:cNvGrpSpPr>
          <p:nvPr/>
        </p:nvGrpSpPr>
        <p:grpSpPr bwMode="auto">
          <a:xfrm>
            <a:off x="2356996" y="3333013"/>
            <a:ext cx="287338" cy="1943101"/>
            <a:chOff x="657" y="1071"/>
            <a:chExt cx="1270" cy="2677"/>
          </a:xfrm>
        </p:grpSpPr>
        <p:sp>
          <p:nvSpPr>
            <p:cNvPr id="110" name="Rectangle 13"/>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latin typeface="微軟正黑體" pitchFamily="34" charset="-120"/>
                  <a:ea typeface="微軟正黑體" pitchFamily="34" charset="-120"/>
                </a:rPr>
                <a:t>志願序</a:t>
              </a:r>
            </a:p>
          </p:txBody>
        </p:sp>
        <p:sp>
          <p:nvSpPr>
            <p:cNvPr id="111" name="Rectangle 14"/>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２</a:t>
              </a:r>
            </a:p>
          </p:txBody>
        </p:sp>
      </p:grpSp>
      <p:grpSp>
        <p:nvGrpSpPr>
          <p:cNvPr id="112" name="Group 15"/>
          <p:cNvGrpSpPr>
            <a:grpSpLocks/>
          </p:cNvGrpSpPr>
          <p:nvPr/>
        </p:nvGrpSpPr>
        <p:grpSpPr bwMode="auto">
          <a:xfrm>
            <a:off x="2790384" y="3333013"/>
            <a:ext cx="287337" cy="1943101"/>
            <a:chOff x="657" y="1071"/>
            <a:chExt cx="1270" cy="2677"/>
          </a:xfrm>
        </p:grpSpPr>
        <p:sp>
          <p:nvSpPr>
            <p:cNvPr id="113" name="Rectangle 16"/>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latin typeface="微軟正黑體" pitchFamily="34" charset="-120"/>
                  <a:ea typeface="微軟正黑體" pitchFamily="34" charset="-120"/>
                </a:rPr>
                <a:t>就近入學</a:t>
              </a:r>
            </a:p>
          </p:txBody>
        </p:sp>
        <p:sp>
          <p:nvSpPr>
            <p:cNvPr id="114" name="Rectangle 17"/>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３</a:t>
              </a:r>
            </a:p>
          </p:txBody>
        </p:sp>
      </p:grpSp>
      <p:grpSp>
        <p:nvGrpSpPr>
          <p:cNvPr id="115" name="Group 18"/>
          <p:cNvGrpSpPr>
            <a:grpSpLocks/>
          </p:cNvGrpSpPr>
          <p:nvPr/>
        </p:nvGrpSpPr>
        <p:grpSpPr bwMode="auto">
          <a:xfrm>
            <a:off x="3222184" y="3333013"/>
            <a:ext cx="773752" cy="1943101"/>
            <a:chOff x="657" y="1071"/>
            <a:chExt cx="1270" cy="2677"/>
          </a:xfrm>
        </p:grpSpPr>
        <p:sp>
          <p:nvSpPr>
            <p:cNvPr id="116" name="Rectangle 19"/>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endParaRPr lang="zh-TW" altLang="en-US" sz="2000" b="1" dirty="0">
                <a:solidFill>
                  <a:srgbClr val="FF0000"/>
                </a:solidFill>
                <a:latin typeface="微軟正黑體" pitchFamily="34" charset="-120"/>
                <a:ea typeface="微軟正黑體" pitchFamily="34" charset="-120"/>
              </a:endParaRPr>
            </a:p>
          </p:txBody>
        </p:sp>
        <p:sp>
          <p:nvSpPr>
            <p:cNvPr id="117" name="Rectangle 20"/>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４</a:t>
              </a:r>
            </a:p>
          </p:txBody>
        </p:sp>
      </p:grpSp>
      <p:grpSp>
        <p:nvGrpSpPr>
          <p:cNvPr id="118" name="Group 21"/>
          <p:cNvGrpSpPr>
            <a:grpSpLocks/>
          </p:cNvGrpSpPr>
          <p:nvPr/>
        </p:nvGrpSpPr>
        <p:grpSpPr bwMode="auto">
          <a:xfrm>
            <a:off x="4083332" y="3352233"/>
            <a:ext cx="287337" cy="1943101"/>
            <a:chOff x="657" y="1071"/>
            <a:chExt cx="1270" cy="2677"/>
          </a:xfrm>
        </p:grpSpPr>
        <p:sp>
          <p:nvSpPr>
            <p:cNvPr id="119" name="Rectangle 22"/>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經濟弱勢</a:t>
              </a:r>
            </a:p>
            <a:p>
              <a:pPr algn="ctr"/>
              <a:endParaRPr lang="zh-TW" altLang="en-US" sz="2000" b="1" dirty="0">
                <a:latin typeface="微軟正黑體" pitchFamily="34" charset="-120"/>
                <a:ea typeface="微軟正黑體" pitchFamily="34" charset="-120"/>
              </a:endParaRPr>
            </a:p>
          </p:txBody>
        </p:sp>
        <p:sp>
          <p:nvSpPr>
            <p:cNvPr id="120" name="Rectangle 23"/>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５</a:t>
              </a:r>
            </a:p>
          </p:txBody>
        </p:sp>
      </p:grpSp>
      <p:grpSp>
        <p:nvGrpSpPr>
          <p:cNvPr id="121" name="Group 24"/>
          <p:cNvGrpSpPr>
            <a:grpSpLocks/>
          </p:cNvGrpSpPr>
          <p:nvPr/>
        </p:nvGrpSpPr>
        <p:grpSpPr bwMode="auto">
          <a:xfrm>
            <a:off x="4515132" y="3352233"/>
            <a:ext cx="288925" cy="1943101"/>
            <a:chOff x="657" y="1071"/>
            <a:chExt cx="1270" cy="2677"/>
          </a:xfrm>
        </p:grpSpPr>
        <p:sp>
          <p:nvSpPr>
            <p:cNvPr id="122" name="Rectangle 25"/>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均衡學習</a:t>
              </a:r>
            </a:p>
            <a:p>
              <a:pPr algn="ctr"/>
              <a:endParaRPr lang="zh-TW" altLang="en-US" sz="2000" b="1" dirty="0">
                <a:latin typeface="微軟正黑體" pitchFamily="34" charset="-120"/>
                <a:ea typeface="微軟正黑體" pitchFamily="34" charset="-120"/>
              </a:endParaRPr>
            </a:p>
          </p:txBody>
        </p:sp>
        <p:sp>
          <p:nvSpPr>
            <p:cNvPr id="123" name="Rectangle 26"/>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６</a:t>
              </a:r>
            </a:p>
          </p:txBody>
        </p:sp>
      </p:grpSp>
      <p:grpSp>
        <p:nvGrpSpPr>
          <p:cNvPr id="124" name="Group 27"/>
          <p:cNvGrpSpPr>
            <a:grpSpLocks/>
          </p:cNvGrpSpPr>
          <p:nvPr/>
        </p:nvGrpSpPr>
        <p:grpSpPr bwMode="auto">
          <a:xfrm>
            <a:off x="4946932" y="3352233"/>
            <a:ext cx="288925" cy="1943101"/>
            <a:chOff x="657" y="1071"/>
            <a:chExt cx="1270" cy="2677"/>
          </a:xfrm>
        </p:grpSpPr>
        <p:sp>
          <p:nvSpPr>
            <p:cNvPr id="125" name="Rectangle 28"/>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服務學習</a:t>
              </a:r>
            </a:p>
          </p:txBody>
        </p:sp>
        <p:sp>
          <p:nvSpPr>
            <p:cNvPr id="126" name="Rectangle 29"/>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７</a:t>
              </a:r>
            </a:p>
          </p:txBody>
        </p:sp>
      </p:grpSp>
      <p:grpSp>
        <p:nvGrpSpPr>
          <p:cNvPr id="127" name="Group 30"/>
          <p:cNvGrpSpPr>
            <a:grpSpLocks/>
          </p:cNvGrpSpPr>
          <p:nvPr/>
        </p:nvGrpSpPr>
        <p:grpSpPr bwMode="auto">
          <a:xfrm>
            <a:off x="5378732" y="3352233"/>
            <a:ext cx="288925" cy="1943101"/>
            <a:chOff x="657" y="1071"/>
            <a:chExt cx="1270" cy="2677"/>
          </a:xfrm>
        </p:grpSpPr>
        <p:sp>
          <p:nvSpPr>
            <p:cNvPr id="128" name="Rectangle 31"/>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生活教育</a:t>
              </a:r>
            </a:p>
            <a:p>
              <a:pPr algn="ctr"/>
              <a:endParaRPr lang="zh-TW" altLang="en-US" sz="2000" b="1" dirty="0">
                <a:latin typeface="微軟正黑體" pitchFamily="34" charset="-120"/>
                <a:ea typeface="微軟正黑體" pitchFamily="34" charset="-120"/>
              </a:endParaRPr>
            </a:p>
          </p:txBody>
        </p:sp>
        <p:sp>
          <p:nvSpPr>
            <p:cNvPr id="129" name="Rectangle 32"/>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８</a:t>
              </a:r>
            </a:p>
          </p:txBody>
        </p:sp>
      </p:grpSp>
      <p:grpSp>
        <p:nvGrpSpPr>
          <p:cNvPr id="130" name="Group 33"/>
          <p:cNvGrpSpPr>
            <a:grpSpLocks/>
          </p:cNvGrpSpPr>
          <p:nvPr/>
        </p:nvGrpSpPr>
        <p:grpSpPr bwMode="auto">
          <a:xfrm>
            <a:off x="5810532" y="3352233"/>
            <a:ext cx="287337" cy="1943101"/>
            <a:chOff x="657" y="1071"/>
            <a:chExt cx="1270" cy="2677"/>
          </a:xfrm>
        </p:grpSpPr>
        <p:sp>
          <p:nvSpPr>
            <p:cNvPr id="131" name="Rectangle 3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rgbClr val="FF0000"/>
                  </a:solidFill>
                  <a:latin typeface="微軟正黑體" pitchFamily="34" charset="-120"/>
                  <a:ea typeface="微軟正黑體" pitchFamily="34" charset="-120"/>
                </a:rPr>
                <a:t>競賽表現</a:t>
              </a:r>
            </a:p>
            <a:p>
              <a:pPr algn="ctr"/>
              <a:endParaRPr lang="zh-TW" altLang="en-US" sz="2000" b="1" dirty="0">
                <a:latin typeface="微軟正黑體" pitchFamily="34" charset="-120"/>
                <a:ea typeface="微軟正黑體" pitchFamily="34" charset="-120"/>
              </a:endParaRPr>
            </a:p>
          </p:txBody>
        </p:sp>
        <p:sp>
          <p:nvSpPr>
            <p:cNvPr id="132" name="Rectangle 35"/>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chemeClr val="bg1"/>
                  </a:solidFill>
                  <a:latin typeface="微軟正黑體" pitchFamily="34" charset="-120"/>
                  <a:ea typeface="微軟正黑體" pitchFamily="34" charset="-120"/>
                </a:rPr>
                <a:t>９</a:t>
              </a:r>
            </a:p>
          </p:txBody>
        </p:sp>
      </p:grpSp>
      <p:grpSp>
        <p:nvGrpSpPr>
          <p:cNvPr id="133" name="Group 36"/>
          <p:cNvGrpSpPr>
            <a:grpSpLocks/>
          </p:cNvGrpSpPr>
          <p:nvPr/>
        </p:nvGrpSpPr>
        <p:grpSpPr bwMode="auto">
          <a:xfrm>
            <a:off x="6174211" y="3352233"/>
            <a:ext cx="287338" cy="1943101"/>
            <a:chOff x="657" y="1071"/>
            <a:chExt cx="1270" cy="2677"/>
          </a:xfrm>
        </p:grpSpPr>
        <p:sp>
          <p:nvSpPr>
            <p:cNvPr id="134" name="Rectangle 37"/>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獎勵紀錄</a:t>
              </a:r>
            </a:p>
            <a:p>
              <a:pPr algn="ctr"/>
              <a:endParaRPr lang="zh-TW" altLang="en-US" sz="2000" b="1" dirty="0">
                <a:latin typeface="微軟正黑體" pitchFamily="34" charset="-120"/>
                <a:ea typeface="微軟正黑體" pitchFamily="34" charset="-120"/>
              </a:endParaRPr>
            </a:p>
          </p:txBody>
        </p:sp>
        <p:sp>
          <p:nvSpPr>
            <p:cNvPr id="135" name="Rectangle 38"/>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10</a:t>
              </a:r>
            </a:p>
          </p:txBody>
        </p:sp>
      </p:grpSp>
      <p:grpSp>
        <p:nvGrpSpPr>
          <p:cNvPr id="136" name="Group 39"/>
          <p:cNvGrpSpPr>
            <a:grpSpLocks/>
          </p:cNvGrpSpPr>
          <p:nvPr/>
        </p:nvGrpSpPr>
        <p:grpSpPr bwMode="auto">
          <a:xfrm>
            <a:off x="6573437" y="3369468"/>
            <a:ext cx="287338" cy="1943101"/>
            <a:chOff x="657" y="1071"/>
            <a:chExt cx="1270" cy="2677"/>
          </a:xfrm>
        </p:grpSpPr>
        <p:sp>
          <p:nvSpPr>
            <p:cNvPr id="137" name="Rectangle 4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體適能</a:t>
              </a:r>
            </a:p>
            <a:p>
              <a:pPr algn="ctr"/>
              <a:endParaRPr lang="zh-TW" altLang="en-US" sz="2000" b="1" dirty="0">
                <a:latin typeface="微軟正黑體" pitchFamily="34" charset="-120"/>
                <a:ea typeface="微軟正黑體" pitchFamily="34" charset="-120"/>
              </a:endParaRPr>
            </a:p>
          </p:txBody>
        </p:sp>
        <p:sp>
          <p:nvSpPr>
            <p:cNvPr id="138" name="Rectangle 4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11</a:t>
              </a:r>
            </a:p>
          </p:txBody>
        </p:sp>
      </p:grpSp>
      <p:sp>
        <p:nvSpPr>
          <p:cNvPr id="139" name="Rectangle 42"/>
          <p:cNvSpPr>
            <a:spLocks noChangeArrowheads="1"/>
          </p:cNvSpPr>
          <p:nvPr/>
        </p:nvSpPr>
        <p:spPr bwMode="auto">
          <a:xfrm>
            <a:off x="1133034" y="3333012"/>
            <a:ext cx="576262" cy="1943100"/>
          </a:xfrm>
          <a:prstGeom prst="rect">
            <a:avLst/>
          </a:prstGeom>
          <a:solidFill>
            <a:srgbClr val="FF00FF">
              <a:alpha val="25000"/>
            </a:srgbClr>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400" b="1" dirty="0">
                <a:latin typeface="微軟正黑體" pitchFamily="34" charset="-120"/>
                <a:ea typeface="微軟正黑體" pitchFamily="34" charset="-120"/>
              </a:rPr>
              <a:t>總積分相同</a:t>
            </a:r>
          </a:p>
        </p:txBody>
      </p:sp>
      <p:grpSp>
        <p:nvGrpSpPr>
          <p:cNvPr id="140" name="Group 43"/>
          <p:cNvGrpSpPr>
            <a:grpSpLocks/>
          </p:cNvGrpSpPr>
          <p:nvPr/>
        </p:nvGrpSpPr>
        <p:grpSpPr bwMode="auto">
          <a:xfrm>
            <a:off x="2356996" y="3333013"/>
            <a:ext cx="287338" cy="1943101"/>
            <a:chOff x="657" y="1071"/>
            <a:chExt cx="1270" cy="2677"/>
          </a:xfrm>
        </p:grpSpPr>
        <p:sp>
          <p:nvSpPr>
            <p:cNvPr id="141" name="Rectangle 4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就近入學</a:t>
              </a:r>
            </a:p>
          </p:txBody>
        </p:sp>
        <p:sp>
          <p:nvSpPr>
            <p:cNvPr id="142" name="Rectangle 45"/>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２</a:t>
              </a:r>
            </a:p>
          </p:txBody>
        </p:sp>
      </p:grpSp>
      <p:grpSp>
        <p:nvGrpSpPr>
          <p:cNvPr id="143" name="Group 46"/>
          <p:cNvGrpSpPr>
            <a:grpSpLocks/>
          </p:cNvGrpSpPr>
          <p:nvPr/>
        </p:nvGrpSpPr>
        <p:grpSpPr bwMode="auto">
          <a:xfrm>
            <a:off x="2790384" y="3333013"/>
            <a:ext cx="287337" cy="1943101"/>
            <a:chOff x="657" y="1071"/>
            <a:chExt cx="1270" cy="2677"/>
          </a:xfrm>
        </p:grpSpPr>
        <p:sp>
          <p:nvSpPr>
            <p:cNvPr id="144" name="Rectangle 47"/>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rgbClr val="FF0000"/>
                  </a:solidFill>
                  <a:latin typeface="微軟正黑體" pitchFamily="34" charset="-120"/>
                  <a:ea typeface="微軟正黑體" pitchFamily="34" charset="-120"/>
                </a:rPr>
                <a:t>寫作測驗</a:t>
              </a:r>
              <a:endParaRPr lang="en-US" altLang="zh-TW" sz="2000" b="1" dirty="0">
                <a:solidFill>
                  <a:srgbClr val="FF0000"/>
                </a:solidFill>
                <a:latin typeface="微軟正黑體" pitchFamily="34" charset="-120"/>
                <a:ea typeface="微軟正黑體" pitchFamily="34" charset="-120"/>
              </a:endParaRPr>
            </a:p>
            <a:p>
              <a:pPr algn="ctr"/>
              <a:r>
                <a:rPr lang="zh-TW" altLang="en-US" sz="2000" b="1" dirty="0">
                  <a:solidFill>
                    <a:srgbClr val="FF0000"/>
                  </a:solidFill>
                  <a:latin typeface="微軟正黑體" pitchFamily="34" charset="-120"/>
                  <a:ea typeface="微軟正黑體" pitchFamily="34" charset="-120"/>
                </a:rPr>
                <a:t>*</a:t>
              </a:r>
            </a:p>
          </p:txBody>
        </p:sp>
        <p:sp>
          <p:nvSpPr>
            <p:cNvPr id="145" name="Rectangle 48"/>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chemeClr val="bg1"/>
                  </a:solidFill>
                  <a:latin typeface="微軟正黑體" pitchFamily="34" charset="-120"/>
                  <a:ea typeface="微軟正黑體" pitchFamily="34" charset="-120"/>
                </a:rPr>
                <a:t>３</a:t>
              </a:r>
            </a:p>
          </p:txBody>
        </p:sp>
      </p:grpSp>
      <p:grpSp>
        <p:nvGrpSpPr>
          <p:cNvPr id="146" name="Group 53"/>
          <p:cNvGrpSpPr>
            <a:grpSpLocks/>
          </p:cNvGrpSpPr>
          <p:nvPr/>
        </p:nvGrpSpPr>
        <p:grpSpPr bwMode="auto">
          <a:xfrm>
            <a:off x="7766143" y="3351885"/>
            <a:ext cx="287338" cy="1924229"/>
            <a:chOff x="657" y="1097"/>
            <a:chExt cx="1270" cy="2651"/>
          </a:xfrm>
        </p:grpSpPr>
        <p:sp>
          <p:nvSpPr>
            <p:cNvPr id="147" name="Rectangle 5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r>
                <a:rPr lang="zh-TW" altLang="en-US" sz="2000" b="1" dirty="0">
                  <a:solidFill>
                    <a:srgbClr val="FF0000"/>
                  </a:solidFill>
                  <a:latin typeface="微軟正黑體" pitchFamily="34" charset="-120"/>
                  <a:ea typeface="微軟正黑體" pitchFamily="34" charset="-120"/>
                </a:rPr>
                <a:t>各科積分</a:t>
              </a:r>
            </a:p>
          </p:txBody>
        </p:sp>
        <p:sp>
          <p:nvSpPr>
            <p:cNvPr id="148" name="Rectangle 55"/>
            <p:cNvSpPr>
              <a:spLocks noChangeArrowheads="1"/>
            </p:cNvSpPr>
            <p:nvPr/>
          </p:nvSpPr>
          <p:spPr bwMode="auto">
            <a:xfrm>
              <a:off x="657" y="1097"/>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14</a:t>
              </a:r>
              <a:endParaRPr lang="zh-TW" altLang="en-US" sz="2000" b="1" dirty="0">
                <a:solidFill>
                  <a:schemeClr val="bg1"/>
                </a:solidFill>
                <a:latin typeface="微軟正黑體" pitchFamily="34" charset="-120"/>
                <a:ea typeface="微軟正黑體" pitchFamily="34" charset="-120"/>
              </a:endParaRPr>
            </a:p>
          </p:txBody>
        </p:sp>
      </p:grpSp>
      <p:sp>
        <p:nvSpPr>
          <p:cNvPr id="62" name="Rectangle 54"/>
          <p:cNvSpPr>
            <a:spLocks noChangeArrowheads="1"/>
          </p:cNvSpPr>
          <p:nvPr/>
        </p:nvSpPr>
        <p:spPr bwMode="auto">
          <a:xfrm>
            <a:off x="7341872" y="3596497"/>
            <a:ext cx="287338" cy="1679617"/>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會考</a:t>
            </a:r>
          </a:p>
          <a:p>
            <a:pPr algn="ctr"/>
            <a:r>
              <a:rPr lang="zh-TW" altLang="en-US" sz="2000" b="1" dirty="0">
                <a:latin typeface="微軟正黑體" pitchFamily="34" charset="-120"/>
                <a:ea typeface="微軟正黑體" pitchFamily="34" charset="-120"/>
              </a:rPr>
              <a:t>總</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積分</a:t>
            </a:r>
          </a:p>
          <a:p>
            <a:pPr algn="ctr"/>
            <a:endParaRPr lang="zh-TW" altLang="en-US" sz="2000" b="1" dirty="0">
              <a:solidFill>
                <a:srgbClr val="FF0000"/>
              </a:solidFill>
              <a:latin typeface="微軟正黑體" pitchFamily="34" charset="-120"/>
              <a:ea typeface="微軟正黑體" pitchFamily="34" charset="-120"/>
            </a:endParaRPr>
          </a:p>
        </p:txBody>
      </p:sp>
      <p:sp>
        <p:nvSpPr>
          <p:cNvPr id="63" name="Rectangle 55"/>
          <p:cNvSpPr>
            <a:spLocks noChangeArrowheads="1"/>
          </p:cNvSpPr>
          <p:nvPr/>
        </p:nvSpPr>
        <p:spPr bwMode="auto">
          <a:xfrm>
            <a:off x="7341872" y="3333013"/>
            <a:ext cx="287338" cy="263484"/>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13</a:t>
            </a:r>
            <a:endParaRPr lang="zh-TW" altLang="en-US" sz="2000" b="1" dirty="0">
              <a:solidFill>
                <a:schemeClr val="bg1"/>
              </a:solidFill>
              <a:latin typeface="微軟正黑體" pitchFamily="34" charset="-120"/>
              <a:ea typeface="微軟正黑體" pitchFamily="34" charset="-120"/>
            </a:endParaRPr>
          </a:p>
        </p:txBody>
      </p:sp>
      <p:sp>
        <p:nvSpPr>
          <p:cNvPr id="3" name="文字方塊 2"/>
          <p:cNvSpPr txBox="1"/>
          <p:nvPr/>
        </p:nvSpPr>
        <p:spPr>
          <a:xfrm>
            <a:off x="3149096" y="3637599"/>
            <a:ext cx="492443" cy="861774"/>
          </a:xfrm>
          <a:prstGeom prst="rect">
            <a:avLst/>
          </a:prstGeom>
          <a:noFill/>
        </p:spPr>
        <p:txBody>
          <a:bodyPr vert="eaVert" wrap="none" rtlCol="0">
            <a:spAutoFit/>
          </a:bodyPr>
          <a:lstStyle/>
          <a:p>
            <a:r>
              <a:rPr lang="zh-TW" altLang="en-US" sz="2000" b="1" dirty="0">
                <a:solidFill>
                  <a:srgbClr val="FF0000"/>
                </a:solidFill>
                <a:latin typeface="微軟正黑體" pitchFamily="34" charset="-120"/>
                <a:ea typeface="微軟正黑體" pitchFamily="34" charset="-120"/>
              </a:rPr>
              <a:t>志願序</a:t>
            </a:r>
          </a:p>
        </p:txBody>
      </p:sp>
      <p:sp>
        <p:nvSpPr>
          <p:cNvPr id="4" name="文字方塊 3"/>
          <p:cNvSpPr txBox="1"/>
          <p:nvPr/>
        </p:nvSpPr>
        <p:spPr>
          <a:xfrm>
            <a:off x="3534271" y="3596109"/>
            <a:ext cx="461665" cy="1708160"/>
          </a:xfrm>
          <a:prstGeom prst="rect">
            <a:avLst/>
          </a:prstGeom>
          <a:noFill/>
        </p:spPr>
        <p:txBody>
          <a:bodyPr vert="eaVert" wrap="none" rtlCol="0">
            <a:spAutoFit/>
          </a:bodyPr>
          <a:lstStyle/>
          <a:p>
            <a:r>
              <a:rPr lang="zh-TW" altLang="en-US" b="1" dirty="0">
                <a:solidFill>
                  <a:srgbClr val="FF0000"/>
                </a:solidFill>
                <a:latin typeface="微軟正黑體" pitchFamily="34" charset="-120"/>
                <a:ea typeface="微軟正黑體" pitchFamily="34" charset="-120"/>
              </a:rPr>
              <a:t>「即志願順位</a:t>
            </a:r>
            <a:r>
              <a:rPr lang="zh-TW" altLang="en-US" dirty="0">
                <a:latin typeface="微軟正黑體" pitchFamily="34" charset="-120"/>
                <a:ea typeface="微軟正黑體" pitchFamily="34" charset="-120"/>
              </a:rPr>
              <a:t>」</a:t>
            </a:r>
          </a:p>
        </p:txBody>
      </p:sp>
      <p:grpSp>
        <p:nvGrpSpPr>
          <p:cNvPr id="56" name="Group 39"/>
          <p:cNvGrpSpPr>
            <a:grpSpLocks/>
          </p:cNvGrpSpPr>
          <p:nvPr/>
        </p:nvGrpSpPr>
        <p:grpSpPr bwMode="auto">
          <a:xfrm>
            <a:off x="6949442" y="3352233"/>
            <a:ext cx="287338" cy="1943101"/>
            <a:chOff x="657" y="1071"/>
            <a:chExt cx="1270" cy="2677"/>
          </a:xfrm>
        </p:grpSpPr>
        <p:sp>
          <p:nvSpPr>
            <p:cNvPr id="57" name="Rectangle 4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社團參與</a:t>
              </a:r>
            </a:p>
          </p:txBody>
        </p:sp>
        <p:sp>
          <p:nvSpPr>
            <p:cNvPr id="58" name="Rectangle 4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12</a:t>
              </a:r>
            </a:p>
          </p:txBody>
        </p:sp>
      </p:grpSp>
      <p:sp>
        <p:nvSpPr>
          <p:cNvPr id="2" name="投影片編號版面配置區 1">
            <a:extLst>
              <a:ext uri="{FF2B5EF4-FFF2-40B4-BE49-F238E27FC236}">
                <a16:creationId xmlns="" xmlns:a16="http://schemas.microsoft.com/office/drawing/2014/main" id="{330541A9-44DE-44FD-A343-FB2BB7D17BE8}"/>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38</a:t>
            </a:fld>
            <a:endParaRPr lang="zh-TW" altLang="en-US">
              <a:solidFill>
                <a:prstClr val="black">
                  <a:tint val="75000"/>
                </a:prstClr>
              </a:solidFill>
            </a:endParaRPr>
          </a:p>
        </p:txBody>
      </p:sp>
    </p:spTree>
    <p:extLst>
      <p:ext uri="{BB962C8B-B14F-4D97-AF65-F5344CB8AC3E}">
        <p14:creationId xmlns:p14="http://schemas.microsoft.com/office/powerpoint/2010/main" val="1235016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endParaRPr lang="zh-TW" altLang="en-US" dirty="0"/>
          </a:p>
        </p:txBody>
      </p:sp>
      <p:sp>
        <p:nvSpPr>
          <p:cNvPr id="10" name="標題 3"/>
          <p:cNvSpPr txBox="1">
            <a:spLocks/>
          </p:cNvSpPr>
          <p:nvPr/>
        </p:nvSpPr>
        <p:spPr bwMode="auto">
          <a:xfrm>
            <a:off x="0" y="-10153"/>
            <a:ext cx="9144000" cy="995148"/>
          </a:xfrm>
          <a:prstGeom prst="rect">
            <a:avLst/>
          </a:prstGeom>
          <a:solidFill>
            <a:srgbClr val="00206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en-US" altLang="zh-TW" b="1" dirty="0">
                <a:solidFill>
                  <a:prstClr val="white"/>
                </a:solidFill>
                <a:latin typeface="微軟正黑體" pitchFamily="34" charset="-120"/>
                <a:ea typeface="微軟正黑體" pitchFamily="34" charset="-120"/>
              </a:rPr>
              <a:t>110</a:t>
            </a:r>
            <a:r>
              <a:rPr lang="zh-TW" altLang="en-US" b="1" dirty="0">
                <a:solidFill>
                  <a:prstClr val="white"/>
                </a:solidFill>
                <a:latin typeface="微軟正黑體" pitchFamily="34" charset="-120"/>
                <a:ea typeface="微軟正黑體" pitchFamily="34" charset="-120"/>
              </a:rPr>
              <a:t>年免試入學</a:t>
            </a:r>
            <a:r>
              <a:rPr lang="en-US" altLang="zh-TW" b="1" dirty="0">
                <a:solidFill>
                  <a:prstClr val="white"/>
                </a:solidFill>
                <a:latin typeface="微軟正黑體" pitchFamily="34" charset="-120"/>
                <a:ea typeface="微軟正黑體" pitchFamily="34" charset="-120"/>
              </a:rPr>
              <a:t>-</a:t>
            </a:r>
            <a:r>
              <a:rPr lang="zh-TW" altLang="en-US" b="1" dirty="0">
                <a:solidFill>
                  <a:prstClr val="white"/>
                </a:solidFill>
                <a:latin typeface="微軟正黑體" pitchFamily="34" charset="-120"/>
                <a:ea typeface="微軟正黑體" pitchFamily="34" charset="-120"/>
              </a:rPr>
              <a:t>免試入學積分序位查詢</a:t>
            </a:r>
            <a:endParaRPr lang="zh-TW" altLang="en-US" b="1" dirty="0">
              <a:solidFill>
                <a:srgbClr val="FFFF00"/>
              </a:solidFill>
              <a:latin typeface="微軟正黑體" panose="020B0604030504040204" pitchFamily="34" charset="-120"/>
              <a:ea typeface="微軟正黑體" panose="020B0604030504040204" pitchFamily="34" charset="-12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5" y="1343638"/>
            <a:ext cx="8229600" cy="539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圓角矩形 1"/>
          <p:cNvSpPr/>
          <p:nvPr/>
        </p:nvSpPr>
        <p:spPr>
          <a:xfrm>
            <a:off x="1941313" y="3175443"/>
            <a:ext cx="1368152" cy="408307"/>
          </a:xfrm>
          <a:prstGeom prst="round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98" b="7676"/>
          <a:stretch/>
        </p:blipFill>
        <p:spPr bwMode="auto">
          <a:xfrm>
            <a:off x="3450711" y="1343638"/>
            <a:ext cx="5256584" cy="50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3483356" y="4869160"/>
            <a:ext cx="3039040" cy="13681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775" y="1557243"/>
            <a:ext cx="41044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圖片 11"/>
          <p:cNvPicPr/>
          <p:nvPr/>
        </p:nvPicPr>
        <p:blipFill rotWithShape="1">
          <a:blip r:embed="rId6"/>
          <a:srcRect l="21977" t="6039" r="49106" b="83680"/>
          <a:stretch/>
        </p:blipFill>
        <p:spPr bwMode="auto">
          <a:xfrm>
            <a:off x="468635" y="1343638"/>
            <a:ext cx="3008541" cy="1111803"/>
          </a:xfrm>
          <a:prstGeom prst="rect">
            <a:avLst/>
          </a:prstGeom>
          <a:ln>
            <a:noFill/>
          </a:ln>
          <a:extLst>
            <a:ext uri="{53640926-AAD7-44D8-BBD7-CCE9431645EC}">
              <a14:shadowObscured xmlns:a14="http://schemas.microsoft.com/office/drawing/2010/main"/>
            </a:ext>
          </a:extLst>
        </p:spPr>
      </p:pic>
      <p:sp>
        <p:nvSpPr>
          <p:cNvPr id="5" name="投影片編號版面配置區 4">
            <a:extLst>
              <a:ext uri="{FF2B5EF4-FFF2-40B4-BE49-F238E27FC236}">
                <a16:creationId xmlns="" xmlns:a16="http://schemas.microsoft.com/office/drawing/2014/main" id="{334E7486-2C39-4A50-AFD2-74D5E90E3F48}"/>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39</a:t>
            </a:fld>
            <a:endParaRPr lang="zh-TW" altLang="en-US">
              <a:solidFill>
                <a:prstClr val="black">
                  <a:tint val="75000"/>
                </a:prstClr>
              </a:solidFill>
            </a:endParaRPr>
          </a:p>
        </p:txBody>
      </p:sp>
    </p:spTree>
    <p:extLst>
      <p:ext uri="{BB962C8B-B14F-4D97-AF65-F5344CB8AC3E}">
        <p14:creationId xmlns:p14="http://schemas.microsoft.com/office/powerpoint/2010/main" val="9958388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 fill="hold"/>
                                        <p:tgtEl>
                                          <p:spTgt spid="11"/>
                                        </p:tgtEl>
                                        <p:attrNameLst>
                                          <p:attrName>ppt_x</p:attrName>
                                        </p:attrNameLst>
                                      </p:cBhvr>
                                      <p:tavLst>
                                        <p:tav tm="0">
                                          <p:val>
                                            <p:strVal val="#ppt_x"/>
                                          </p:val>
                                        </p:tav>
                                        <p:tav tm="100000">
                                          <p:val>
                                            <p:strVal val="#ppt_x"/>
                                          </p:val>
                                        </p:tav>
                                      </p:tavLst>
                                    </p:anim>
                                    <p:anim calcmode="lin" valueType="num">
                                      <p:cBhvr additive="base">
                                        <p:cTn id="8" dur="1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1440225-D6DA-4B83-BB7B-BB8BDAE421FD}" type="slidenum">
              <a:rPr lang="zh-TW" altLang="en-US">
                <a:solidFill>
                  <a:prstClr val="black">
                    <a:tint val="75000"/>
                  </a:prstClr>
                </a:solidFill>
              </a:rPr>
              <a:pPr>
                <a:defRPr/>
              </a:pPr>
              <a:t>4</a:t>
            </a:fld>
            <a:endParaRPr lang="zh-TW" altLang="en-US">
              <a:solidFill>
                <a:prstClr val="black">
                  <a:tint val="75000"/>
                </a:prstClr>
              </a:solidFill>
            </a:endParaRPr>
          </a:p>
        </p:txBody>
      </p:sp>
      <p:sp>
        <p:nvSpPr>
          <p:cNvPr id="7" name="矩形 6"/>
          <p:cNvSpPr/>
          <p:nvPr/>
        </p:nvSpPr>
        <p:spPr>
          <a:xfrm>
            <a:off x="1226895" y="2996952"/>
            <a:ext cx="6408712" cy="1015663"/>
          </a:xfrm>
          <a:prstGeom prst="rect">
            <a:avLst/>
          </a:prstGeom>
          <a:noFill/>
        </p:spPr>
        <p:txBody>
          <a:bodyPr wrap="square">
            <a:spAutoFit/>
          </a:bodyPr>
          <a:lstStyle/>
          <a:p>
            <a:pPr algn="ctr" fontAlgn="auto">
              <a:spcBef>
                <a:spcPts val="0"/>
              </a:spcBef>
              <a:spcAft>
                <a:spcPts val="0"/>
              </a:spcAft>
              <a:defRPr/>
            </a:pPr>
            <a:r>
              <a:rPr lang="zh-TW" altLang="en-US" sz="6000" b="1" dirty="0">
                <a:ln w="10541" cmpd="sng">
                  <a:noFill/>
                  <a:prstDash val="solid"/>
                </a:ln>
                <a:solidFill>
                  <a:srgbClr val="C00000"/>
                </a:solidFill>
                <a:effectLst>
                  <a:outerShdw blurRad="50800" dist="38100" dir="16200000" rotWithShape="0">
                    <a:prstClr val="black">
                      <a:alpha val="40000"/>
                    </a:prstClr>
                  </a:outerShdw>
                </a:effectLst>
                <a:latin typeface="微軟正黑體" pitchFamily="34" charset="-120"/>
                <a:ea typeface="微軟正黑體" pitchFamily="34" charset="-120"/>
              </a:rPr>
              <a:t>教育會考說明</a:t>
            </a:r>
          </a:p>
        </p:txBody>
      </p:sp>
    </p:spTree>
    <p:extLst>
      <p:ext uri="{BB962C8B-B14F-4D97-AF65-F5344CB8AC3E}">
        <p14:creationId xmlns:p14="http://schemas.microsoft.com/office/powerpoint/2010/main" val="194773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EDF4"/>
        </a:solidFill>
        <a:effectLst/>
      </p:bgPr>
    </p:bg>
    <p:spTree>
      <p:nvGrpSpPr>
        <p:cNvPr id="1" name=""/>
        <p:cNvGrpSpPr/>
        <p:nvPr/>
      </p:nvGrpSpPr>
      <p:grpSpPr>
        <a:xfrm>
          <a:off x="0" y="0"/>
          <a:ext cx="0" cy="0"/>
          <a:chOff x="0" y="0"/>
          <a:chExt cx="0" cy="0"/>
        </a:xfrm>
      </p:grpSpPr>
      <p:sp>
        <p:nvSpPr>
          <p:cNvPr id="6" name="標題 1"/>
          <p:cNvSpPr txBox="1">
            <a:spLocks/>
          </p:cNvSpPr>
          <p:nvPr/>
        </p:nvSpPr>
        <p:spPr>
          <a:xfrm>
            <a:off x="-468560" y="2348880"/>
            <a:ext cx="9144000" cy="941387"/>
          </a:xfrm>
          <a:prstGeom prst="rect">
            <a:avLst/>
          </a:prstGeom>
        </p:spPr>
        <p:txBody>
          <a:bodyPr anchor="ctr">
            <a:normAutofit/>
          </a:bodyPr>
          <a:lstStyle/>
          <a:p>
            <a:pPr algn="ctr" fontAlgn="auto">
              <a:spcAft>
                <a:spcPts val="0"/>
              </a:spcAft>
              <a:defRPr/>
            </a:pPr>
            <a:endParaRPr lang="zh-TW" altLang="en-US" sz="4400" b="1" dirty="0">
              <a:solidFill>
                <a:srgbClr val="C00000"/>
              </a:solidFill>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113262740"/>
              </p:ext>
            </p:extLst>
          </p:nvPr>
        </p:nvGraphicFramePr>
        <p:xfrm>
          <a:off x="260024" y="1174790"/>
          <a:ext cx="8632456" cy="5278550"/>
        </p:xfrm>
        <a:graphic>
          <a:graphicData uri="http://schemas.openxmlformats.org/drawingml/2006/table">
            <a:tbl>
              <a:tblPr firstRow="1" bandRow="1">
                <a:tableStyleId>{5C22544A-7EE6-4342-B048-85BDC9FD1C3A}</a:tableStyleId>
              </a:tblPr>
              <a:tblGrid>
                <a:gridCol w="4124544">
                  <a:extLst>
                    <a:ext uri="{9D8B030D-6E8A-4147-A177-3AD203B41FA5}">
                      <a16:colId xmlns="" xmlns:a16="http://schemas.microsoft.com/office/drawing/2014/main" val="20000"/>
                    </a:ext>
                  </a:extLst>
                </a:gridCol>
                <a:gridCol w="4507912">
                  <a:extLst>
                    <a:ext uri="{9D8B030D-6E8A-4147-A177-3AD203B41FA5}">
                      <a16:colId xmlns="" xmlns:a16="http://schemas.microsoft.com/office/drawing/2014/main" val="20001"/>
                    </a:ext>
                  </a:extLst>
                </a:gridCol>
              </a:tblGrid>
              <a:tr h="527855">
                <a:tc>
                  <a:txBody>
                    <a:bodyPr/>
                    <a:lstStyle/>
                    <a:p>
                      <a:pPr algn="ctr"/>
                      <a:r>
                        <a:rPr lang="zh-TW" altLang="en-US" sz="2800" b="1" dirty="0">
                          <a:solidFill>
                            <a:schemeClr val="bg1"/>
                          </a:solidFill>
                          <a:latin typeface="微軟正黑體" pitchFamily="34" charset="-120"/>
                          <a:ea typeface="微軟正黑體" pitchFamily="34" charset="-120"/>
                        </a:rPr>
                        <a:t>項目</a:t>
                      </a:r>
                    </a:p>
                  </a:txBody>
                  <a:tcPr marL="91439" marR="91439" marT="45718" marB="45718" anchor="ctr"/>
                </a:tc>
                <a:tc>
                  <a:txBody>
                    <a:bodyPr/>
                    <a:lstStyle/>
                    <a:p>
                      <a:pPr algn="ctr"/>
                      <a:r>
                        <a:rPr lang="zh-TW" altLang="en-US" sz="2800" b="1" dirty="0">
                          <a:solidFill>
                            <a:schemeClr val="bg1"/>
                          </a:solidFill>
                          <a:latin typeface="微軟正黑體" pitchFamily="34" charset="-120"/>
                          <a:ea typeface="微軟正黑體" pitchFamily="34" charset="-120"/>
                        </a:rPr>
                        <a:t>日期</a:t>
                      </a:r>
                    </a:p>
                  </a:txBody>
                  <a:tcPr marL="91439" marR="91439" marT="45718" marB="45718" anchor="ctr"/>
                </a:tc>
                <a:extLst>
                  <a:ext uri="{0D108BD9-81ED-4DB2-BD59-A6C34878D82A}">
                    <a16:rowId xmlns="" xmlns:a16="http://schemas.microsoft.com/office/drawing/2014/main" val="10000"/>
                  </a:ext>
                </a:extLst>
              </a:tr>
              <a:tr h="527855">
                <a:tc>
                  <a:txBody>
                    <a:bodyPr/>
                    <a:lstStyle/>
                    <a:p>
                      <a:pPr algn="ctr"/>
                      <a:r>
                        <a:rPr lang="zh-TW" altLang="en-US" sz="2800" b="1" u="none" dirty="0">
                          <a:solidFill>
                            <a:srgbClr val="C00000"/>
                          </a:solidFill>
                          <a:latin typeface="微軟正黑體" pitchFamily="34" charset="-120"/>
                          <a:ea typeface="微軟正黑體" pitchFamily="34" charset="-120"/>
                        </a:rPr>
                        <a:t>第一次志願模擬選填</a:t>
                      </a:r>
                    </a:p>
                  </a:txBody>
                  <a:tcPr marL="91439" marR="91439" marT="45718" marB="45718" anchor="ctr"/>
                </a:tc>
                <a:tc>
                  <a:txBody>
                    <a:bodyPr/>
                    <a:lstStyle/>
                    <a:p>
                      <a:pPr marL="0" algn="ctr" defTabSz="914400" rtl="0" eaLnBrk="1" latinLnBrk="0" hangingPunct="1"/>
                      <a:r>
                        <a:rPr lang="en-US" altLang="zh-TW" sz="2800" b="1" u="none" kern="1200" dirty="0">
                          <a:solidFill>
                            <a:srgbClr val="C00000"/>
                          </a:solidFill>
                          <a:latin typeface="微軟正黑體" pitchFamily="34" charset="-120"/>
                          <a:ea typeface="微軟正黑體" pitchFamily="34" charset="-120"/>
                          <a:cs typeface="+mn-cs"/>
                        </a:rPr>
                        <a:t>1</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4</a:t>
                      </a:r>
                      <a:r>
                        <a:rPr lang="zh-TW" altLang="en-US" sz="2800" b="1" u="none" kern="1200" dirty="0">
                          <a:solidFill>
                            <a:srgbClr val="C00000"/>
                          </a:solidFill>
                          <a:latin typeface="微軟正黑體" pitchFamily="34" charset="-120"/>
                          <a:ea typeface="微軟正黑體" pitchFamily="34" charset="-120"/>
                          <a:cs typeface="+mn-cs"/>
                        </a:rPr>
                        <a:t>日至</a:t>
                      </a:r>
                      <a:r>
                        <a:rPr lang="en-US" altLang="zh-TW" sz="2800" b="1" u="none" kern="1200" dirty="0">
                          <a:solidFill>
                            <a:srgbClr val="C00000"/>
                          </a:solidFill>
                          <a:latin typeface="微軟正黑體" pitchFamily="34" charset="-120"/>
                          <a:ea typeface="微軟正黑體" pitchFamily="34" charset="-120"/>
                          <a:cs typeface="+mn-cs"/>
                        </a:rPr>
                        <a:t>1</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12</a:t>
                      </a:r>
                      <a:r>
                        <a:rPr lang="zh-TW" altLang="en-US" sz="2800" b="1" u="none" kern="1200" dirty="0">
                          <a:solidFill>
                            <a:srgbClr val="C00000"/>
                          </a:solidFill>
                          <a:latin typeface="微軟正黑體" pitchFamily="34" charset="-120"/>
                          <a:ea typeface="微軟正黑體" pitchFamily="34" charset="-120"/>
                          <a:cs typeface="+mn-cs"/>
                        </a:rPr>
                        <a:t>日</a:t>
                      </a:r>
                    </a:p>
                  </a:txBody>
                  <a:tcPr marL="91439" marR="91439" marT="45718" marB="45718" anchor="ctr">
                    <a:solidFill>
                      <a:srgbClr val="D0D8E8"/>
                    </a:solidFill>
                  </a:tcPr>
                </a:tc>
                <a:extLst>
                  <a:ext uri="{0D108BD9-81ED-4DB2-BD59-A6C34878D82A}">
                    <a16:rowId xmlns="" xmlns:a16="http://schemas.microsoft.com/office/drawing/2014/main" val="10001"/>
                  </a:ext>
                </a:extLst>
              </a:tr>
              <a:tr h="527855">
                <a:tc>
                  <a:txBody>
                    <a:bodyPr/>
                    <a:lstStyle/>
                    <a:p>
                      <a:pPr algn="ctr"/>
                      <a:r>
                        <a:rPr lang="zh-TW" altLang="en-US" sz="2800" b="1" u="none" dirty="0">
                          <a:solidFill>
                            <a:srgbClr val="C00000"/>
                          </a:solidFill>
                          <a:latin typeface="微軟正黑體" pitchFamily="34" charset="-120"/>
                          <a:ea typeface="微軟正黑體" pitchFamily="34" charset="-120"/>
                        </a:rPr>
                        <a:t>第二次志願模擬選填</a:t>
                      </a:r>
                    </a:p>
                  </a:txBody>
                  <a:tcPr marL="91439" marR="91439" marT="45718" marB="45718" anchor="ctr"/>
                </a:tc>
                <a:tc>
                  <a:txBody>
                    <a:bodyPr/>
                    <a:lstStyle/>
                    <a:p>
                      <a:pPr marL="0" algn="ctr" defTabSz="914400" rtl="0" eaLnBrk="1" latinLnBrk="0" hangingPunct="1"/>
                      <a:r>
                        <a:rPr lang="en-US" altLang="zh-TW" sz="2800" b="1" u="none" kern="1200" dirty="0">
                          <a:solidFill>
                            <a:srgbClr val="C00000"/>
                          </a:solidFill>
                          <a:latin typeface="微軟正黑體" pitchFamily="34" charset="-120"/>
                          <a:ea typeface="微軟正黑體" pitchFamily="34" charset="-120"/>
                          <a:cs typeface="+mn-cs"/>
                        </a:rPr>
                        <a:t>3</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29</a:t>
                      </a:r>
                      <a:r>
                        <a:rPr lang="zh-TW" altLang="en-US" sz="2800" b="1" u="none" kern="1200" dirty="0">
                          <a:solidFill>
                            <a:srgbClr val="C00000"/>
                          </a:solidFill>
                          <a:latin typeface="微軟正黑體" pitchFamily="34" charset="-120"/>
                          <a:ea typeface="微軟正黑體" pitchFamily="34" charset="-120"/>
                          <a:cs typeface="+mn-cs"/>
                        </a:rPr>
                        <a:t>日至</a:t>
                      </a:r>
                      <a:r>
                        <a:rPr lang="en-US" altLang="zh-TW" sz="2800" b="1" u="none" kern="1200" dirty="0">
                          <a:solidFill>
                            <a:srgbClr val="C00000"/>
                          </a:solidFill>
                          <a:latin typeface="微軟正黑體" pitchFamily="34" charset="-120"/>
                          <a:ea typeface="微軟正黑體" pitchFamily="34" charset="-120"/>
                          <a:cs typeface="+mn-cs"/>
                        </a:rPr>
                        <a:t>4</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9</a:t>
                      </a:r>
                      <a:r>
                        <a:rPr lang="zh-TW" altLang="en-US" sz="2800" b="1" u="none" kern="1200" dirty="0">
                          <a:solidFill>
                            <a:srgbClr val="C00000"/>
                          </a:solidFill>
                          <a:latin typeface="微軟正黑體" pitchFamily="34" charset="-120"/>
                          <a:ea typeface="微軟正黑體" pitchFamily="34" charset="-120"/>
                          <a:cs typeface="+mn-cs"/>
                        </a:rPr>
                        <a:t>日</a:t>
                      </a:r>
                    </a:p>
                  </a:txBody>
                  <a:tcPr marL="91439" marR="91439" marT="45718" marB="45718" anchor="ctr">
                    <a:solidFill>
                      <a:srgbClr val="E9EDF4"/>
                    </a:solidFill>
                  </a:tcPr>
                </a:tc>
                <a:extLst>
                  <a:ext uri="{0D108BD9-81ED-4DB2-BD59-A6C34878D82A}">
                    <a16:rowId xmlns="" xmlns:a16="http://schemas.microsoft.com/office/drawing/2014/main" val="10002"/>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積分採計截止</a:t>
                      </a:r>
                    </a:p>
                  </a:txBody>
                  <a:tcPr marL="91439" marR="91439" marT="45718" marB="45718" anchor="ctr"/>
                </a:tc>
                <a:tc>
                  <a:txBody>
                    <a:bodyPr/>
                    <a:lstStyle/>
                    <a:p>
                      <a:pPr algn="ctr"/>
                      <a:r>
                        <a:rPr lang="en-US" altLang="zh-TW" sz="2800" b="1" dirty="0">
                          <a:solidFill>
                            <a:srgbClr val="C00000"/>
                          </a:solidFill>
                          <a:latin typeface="微軟正黑體" pitchFamily="34" charset="-120"/>
                          <a:ea typeface="微軟正黑體" pitchFamily="34" charset="-120"/>
                        </a:rPr>
                        <a:t>4</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23</a:t>
                      </a:r>
                      <a:r>
                        <a:rPr lang="zh-TW" altLang="en-US" sz="2800" b="1" dirty="0">
                          <a:solidFill>
                            <a:srgbClr val="C00000"/>
                          </a:solidFill>
                          <a:latin typeface="微軟正黑體" pitchFamily="34" charset="-120"/>
                          <a:ea typeface="微軟正黑體" pitchFamily="34" charset="-120"/>
                        </a:rPr>
                        <a:t>日</a:t>
                      </a:r>
                    </a:p>
                  </a:txBody>
                  <a:tcPr marL="91439" marR="91439" marT="45718" marB="45718" anchor="ctr">
                    <a:solidFill>
                      <a:schemeClr val="accent6">
                        <a:lumMod val="20000"/>
                        <a:lumOff val="80000"/>
                      </a:schemeClr>
                    </a:solidFill>
                  </a:tcPr>
                </a:tc>
                <a:extLst>
                  <a:ext uri="{0D108BD9-81ED-4DB2-BD59-A6C34878D82A}">
                    <a16:rowId xmlns="" xmlns:a16="http://schemas.microsoft.com/office/drawing/2014/main" val="10003"/>
                  </a:ext>
                </a:extLst>
              </a:tr>
              <a:tr h="527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accent5">
                              <a:lumMod val="50000"/>
                            </a:schemeClr>
                          </a:solidFill>
                          <a:latin typeface="微軟正黑體" pitchFamily="34" charset="-120"/>
                          <a:ea typeface="微軟正黑體" pitchFamily="34" charset="-120"/>
                        </a:rPr>
                        <a:t>公告實際招生名額</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17</a:t>
                      </a:r>
                      <a:r>
                        <a:rPr lang="zh-TW" altLang="en-US" sz="2800" b="1" dirty="0">
                          <a:solidFill>
                            <a:schemeClr val="accent5">
                              <a:lumMod val="50000"/>
                            </a:schemeClr>
                          </a:solidFill>
                          <a:latin typeface="微軟正黑體" pitchFamily="34" charset="-120"/>
                          <a:ea typeface="微軟正黑體" pitchFamily="34" charset="-120"/>
                        </a:rPr>
                        <a:t>日中午</a:t>
                      </a:r>
                      <a:r>
                        <a:rPr lang="en-US" altLang="zh-TW" sz="2800" b="1" dirty="0">
                          <a:solidFill>
                            <a:schemeClr val="accent5">
                              <a:lumMod val="50000"/>
                            </a:schemeClr>
                          </a:solidFill>
                          <a:latin typeface="微軟正黑體" pitchFamily="34" charset="-120"/>
                          <a:ea typeface="微軟正黑體" pitchFamily="34" charset="-120"/>
                        </a:rPr>
                        <a:t>12</a:t>
                      </a:r>
                      <a:r>
                        <a:rPr lang="zh-TW" altLang="en-US" sz="2800" b="1" dirty="0">
                          <a:solidFill>
                            <a:schemeClr val="accent5">
                              <a:lumMod val="50000"/>
                            </a:schemeClr>
                          </a:solidFill>
                          <a:latin typeface="微軟正黑體" pitchFamily="34" charset="-120"/>
                          <a:ea typeface="微軟正黑體" pitchFamily="34" charset="-120"/>
                        </a:rPr>
                        <a:t>時後</a:t>
                      </a:r>
                    </a:p>
                  </a:txBody>
                  <a:tcPr marL="91439" marR="91439" marT="45718" marB="45718" anchor="ctr">
                    <a:solidFill>
                      <a:schemeClr val="accent5">
                        <a:lumMod val="20000"/>
                        <a:lumOff val="80000"/>
                      </a:schemeClr>
                    </a:solidFill>
                  </a:tcPr>
                </a:tc>
                <a:extLst>
                  <a:ext uri="{0D108BD9-81ED-4DB2-BD59-A6C34878D82A}">
                    <a16:rowId xmlns="" xmlns:a16="http://schemas.microsoft.com/office/drawing/2014/main" val="10004"/>
                  </a:ext>
                </a:extLst>
              </a:tr>
              <a:tr h="527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accent5">
                              <a:lumMod val="50000"/>
                            </a:schemeClr>
                          </a:solidFill>
                          <a:latin typeface="微軟正黑體" pitchFamily="34" charset="-120"/>
                          <a:ea typeface="微軟正黑體" pitchFamily="34" charset="-120"/>
                        </a:rPr>
                        <a:t>公告個人積分序位查詢</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17</a:t>
                      </a:r>
                      <a:r>
                        <a:rPr lang="zh-TW" altLang="en-US" sz="2800" b="1" dirty="0">
                          <a:solidFill>
                            <a:schemeClr val="accent5">
                              <a:lumMod val="50000"/>
                            </a:schemeClr>
                          </a:solidFill>
                          <a:latin typeface="微軟正黑體" pitchFamily="34" charset="-120"/>
                          <a:ea typeface="微軟正黑體" pitchFamily="34" charset="-120"/>
                        </a:rPr>
                        <a:t>日中午</a:t>
                      </a:r>
                    </a:p>
                  </a:txBody>
                  <a:tcPr marL="91439" marR="91439" marT="45718" marB="45718" anchor="ctr"/>
                </a:tc>
                <a:extLst>
                  <a:ext uri="{0D108BD9-81ED-4DB2-BD59-A6C34878D82A}">
                    <a16:rowId xmlns="" xmlns:a16="http://schemas.microsoft.com/office/drawing/2014/main" val="10005"/>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線上志願選填</a:t>
                      </a:r>
                    </a:p>
                  </a:txBody>
                  <a:tcPr marL="91439" marR="91439" marT="45718" marB="45718" anchor="ctr">
                    <a:solidFill>
                      <a:schemeClr val="accent6">
                        <a:lumMod val="60000"/>
                        <a:lumOff val="40000"/>
                      </a:schemeClr>
                    </a:solidFill>
                  </a:tcPr>
                </a:tc>
                <a:tc>
                  <a:txBody>
                    <a:bodyPr/>
                    <a:lstStyle/>
                    <a:p>
                      <a:pPr algn="ctr"/>
                      <a:r>
                        <a:rPr lang="en-US" altLang="zh-TW" sz="2800" b="1" kern="1200" dirty="0">
                          <a:solidFill>
                            <a:schemeClr val="accent5">
                              <a:lumMod val="50000"/>
                            </a:schemeClr>
                          </a:solidFill>
                          <a:latin typeface="微軟正黑體" pitchFamily="34" charset="-120"/>
                          <a:ea typeface="微軟正黑體" pitchFamily="34" charset="-120"/>
                          <a:cs typeface="+mn-cs"/>
                        </a:rPr>
                        <a:t>6</a:t>
                      </a:r>
                      <a:r>
                        <a:rPr lang="zh-TW" altLang="en-US" sz="2800" b="1" kern="1200" dirty="0">
                          <a:solidFill>
                            <a:schemeClr val="accent5">
                              <a:lumMod val="50000"/>
                            </a:schemeClr>
                          </a:solidFill>
                          <a:latin typeface="微軟正黑體" pitchFamily="34" charset="-120"/>
                          <a:ea typeface="微軟正黑體" pitchFamily="34" charset="-120"/>
                          <a:cs typeface="+mn-cs"/>
                        </a:rPr>
                        <a:t>月</a:t>
                      </a:r>
                      <a:r>
                        <a:rPr lang="en-US" altLang="zh-TW" sz="2800" b="1" kern="1200" dirty="0">
                          <a:solidFill>
                            <a:schemeClr val="accent5">
                              <a:lumMod val="50000"/>
                            </a:schemeClr>
                          </a:solidFill>
                          <a:latin typeface="微軟正黑體" pitchFamily="34" charset="-120"/>
                          <a:ea typeface="微軟正黑體" pitchFamily="34" charset="-120"/>
                          <a:cs typeface="+mn-cs"/>
                        </a:rPr>
                        <a:t>17</a:t>
                      </a:r>
                      <a:r>
                        <a:rPr lang="zh-TW" altLang="en-US" sz="2800" b="1" kern="1200" dirty="0">
                          <a:solidFill>
                            <a:schemeClr val="accent5">
                              <a:lumMod val="50000"/>
                            </a:schemeClr>
                          </a:solidFill>
                          <a:latin typeface="微軟正黑體" pitchFamily="34" charset="-120"/>
                          <a:ea typeface="微軟正黑體" pitchFamily="34" charset="-120"/>
                          <a:cs typeface="+mn-cs"/>
                        </a:rPr>
                        <a:t>日至</a:t>
                      </a:r>
                      <a:r>
                        <a:rPr lang="en-US" altLang="zh-TW" sz="2800" b="1" kern="1200" dirty="0">
                          <a:solidFill>
                            <a:schemeClr val="accent5">
                              <a:lumMod val="50000"/>
                            </a:schemeClr>
                          </a:solidFill>
                          <a:latin typeface="微軟正黑體" pitchFamily="34" charset="-120"/>
                          <a:ea typeface="微軟正黑體" pitchFamily="34" charset="-120"/>
                          <a:cs typeface="+mn-cs"/>
                        </a:rPr>
                        <a:t>6</a:t>
                      </a:r>
                      <a:r>
                        <a:rPr lang="zh-TW" altLang="en-US" sz="2800" b="1" kern="1200" dirty="0">
                          <a:solidFill>
                            <a:schemeClr val="accent5">
                              <a:lumMod val="50000"/>
                            </a:schemeClr>
                          </a:solidFill>
                          <a:latin typeface="微軟正黑體" pitchFamily="34" charset="-120"/>
                          <a:ea typeface="微軟正黑體" pitchFamily="34" charset="-120"/>
                          <a:cs typeface="+mn-cs"/>
                        </a:rPr>
                        <a:t>月</a:t>
                      </a:r>
                      <a:r>
                        <a:rPr lang="en-US" altLang="zh-TW" sz="2800" b="1" kern="1200" dirty="0">
                          <a:solidFill>
                            <a:schemeClr val="accent5">
                              <a:lumMod val="50000"/>
                            </a:schemeClr>
                          </a:solidFill>
                          <a:latin typeface="微軟正黑體" pitchFamily="34" charset="-120"/>
                          <a:ea typeface="微軟正黑體" pitchFamily="34" charset="-120"/>
                          <a:cs typeface="+mn-cs"/>
                        </a:rPr>
                        <a:t>21</a:t>
                      </a:r>
                      <a:r>
                        <a:rPr lang="zh-TW" altLang="en-US" sz="2800" b="1" kern="1200" dirty="0">
                          <a:solidFill>
                            <a:schemeClr val="accent5">
                              <a:lumMod val="50000"/>
                            </a:schemeClr>
                          </a:solidFill>
                          <a:latin typeface="微軟正黑體" pitchFamily="34" charset="-120"/>
                          <a:ea typeface="微軟正黑體" pitchFamily="34" charset="-120"/>
                          <a:cs typeface="+mn-cs"/>
                        </a:rPr>
                        <a:t>日中午止</a:t>
                      </a:r>
                    </a:p>
                  </a:txBody>
                  <a:tcPr marL="91439" marR="91439" marT="45718" marB="45718" anchor="ctr">
                    <a:solidFill>
                      <a:schemeClr val="accent6">
                        <a:lumMod val="60000"/>
                        <a:lumOff val="40000"/>
                      </a:schemeClr>
                    </a:solidFill>
                  </a:tcPr>
                </a:tc>
                <a:extLst>
                  <a:ext uri="{0D108BD9-81ED-4DB2-BD59-A6C34878D82A}">
                    <a16:rowId xmlns="" xmlns:a16="http://schemas.microsoft.com/office/drawing/2014/main" val="10006"/>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集體報名</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23</a:t>
                      </a:r>
                      <a:r>
                        <a:rPr lang="zh-TW" altLang="en-US" sz="2800" b="1" dirty="0">
                          <a:solidFill>
                            <a:schemeClr val="accent5">
                              <a:lumMod val="50000"/>
                            </a:schemeClr>
                          </a:solidFill>
                          <a:latin typeface="微軟正黑體" pitchFamily="34" charset="-120"/>
                          <a:ea typeface="微軟正黑體" pitchFamily="34" charset="-120"/>
                        </a:rPr>
                        <a:t>日至</a:t>
                      </a: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24</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 xmlns:a16="http://schemas.microsoft.com/office/drawing/2014/main" val="10007"/>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放榜</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7</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 xmlns:a16="http://schemas.microsoft.com/office/drawing/2014/main" val="10008"/>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報到</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7</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8</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 xmlns:a16="http://schemas.microsoft.com/office/drawing/2014/main" val="10009"/>
                  </a:ext>
                </a:extLst>
              </a:tr>
            </a:tbl>
          </a:graphicData>
        </a:graphic>
      </p:graphicFrame>
      <p:sp>
        <p:nvSpPr>
          <p:cNvPr id="5" name="標題 1"/>
          <p:cNvSpPr txBox="1">
            <a:spLocks/>
          </p:cNvSpPr>
          <p:nvPr/>
        </p:nvSpPr>
        <p:spPr bwMode="auto">
          <a:xfrm>
            <a:off x="9122" y="0"/>
            <a:ext cx="9144000" cy="836712"/>
          </a:xfrm>
          <a:prstGeom prst="rect">
            <a:avLst/>
          </a:prstGeom>
          <a:solidFill>
            <a:srgbClr val="00206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110</a:t>
            </a:r>
            <a:r>
              <a:rPr lang="zh-TW" altLang="en-US" b="1" dirty="0">
                <a:solidFill>
                  <a:schemeClr val="bg1"/>
                </a:solidFill>
                <a:latin typeface="微軟正黑體" pitchFamily="34" charset="-120"/>
                <a:ea typeface="微軟正黑體" pitchFamily="34" charset="-120"/>
              </a:rPr>
              <a:t>年免試入學</a:t>
            </a:r>
            <a:r>
              <a:rPr lang="en-US" altLang="zh-TW" b="1" dirty="0">
                <a:solidFill>
                  <a:schemeClr val="bg1"/>
                </a:solidFill>
                <a:latin typeface="微軟正黑體" pitchFamily="34" charset="-120"/>
                <a:ea typeface="微軟正黑體" pitchFamily="34" charset="-120"/>
              </a:rPr>
              <a:t>-</a:t>
            </a:r>
            <a:r>
              <a:rPr lang="zh-TW" altLang="en-US" b="1" dirty="0">
                <a:solidFill>
                  <a:schemeClr val="bg1"/>
                </a:solidFill>
                <a:latin typeface="微軟正黑體" pitchFamily="34" charset="-120"/>
                <a:ea typeface="微軟正黑體" pitchFamily="34" charset="-120"/>
              </a:rPr>
              <a:t>重要日程表</a:t>
            </a: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40</a:t>
            </a:fld>
            <a:endParaRPr lang="zh-TW" altLang="en-US">
              <a:solidFill>
                <a:prstClr val="black">
                  <a:tint val="75000"/>
                </a:prstClr>
              </a:solidFill>
            </a:endParaRPr>
          </a:p>
        </p:txBody>
      </p:sp>
      <p:sp>
        <p:nvSpPr>
          <p:cNvPr id="4" name="矩形 3">
            <a:extLst>
              <a:ext uri="{FF2B5EF4-FFF2-40B4-BE49-F238E27FC236}">
                <a16:creationId xmlns="" xmlns:a16="http://schemas.microsoft.com/office/drawing/2014/main" id="{820D061F-497B-41E3-8DFD-D2BF1942804A}"/>
              </a:ext>
            </a:extLst>
          </p:cNvPr>
          <p:cNvSpPr/>
          <p:nvPr/>
        </p:nvSpPr>
        <p:spPr>
          <a:xfrm>
            <a:off x="260024" y="2780928"/>
            <a:ext cx="8632456" cy="50933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411331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0" y="0"/>
            <a:ext cx="9144000" cy="764704"/>
          </a:xfrm>
          <a:prstGeom prst="rect">
            <a:avLst/>
          </a:prstGeom>
          <a:solidFill>
            <a:schemeClr val="accent3">
              <a:lumMod val="75000"/>
            </a:schemeClr>
          </a:solidFill>
          <a:ln>
            <a:noFill/>
          </a:ln>
          <a:extLst/>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90000"/>
              </a:lnSpc>
              <a:spcAft>
                <a:spcPct val="35000"/>
              </a:spcAft>
              <a:defRPr/>
            </a:pPr>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年彰化區特色招生專業群科甄選入學</a:t>
            </a:r>
            <a:endParaRPr kumimoji="1" lang="zh-TW" altLang="en-US" sz="3000" dirty="0">
              <a:solidFill>
                <a:schemeClr val="bg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41</a:t>
            </a:fld>
            <a:endParaRPr lang="zh-TW" altLang="en-US">
              <a:solidFill>
                <a:prstClr val="black">
                  <a:tint val="75000"/>
                </a:prst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371459015"/>
              </p:ext>
            </p:extLst>
          </p:nvPr>
        </p:nvGraphicFramePr>
        <p:xfrm>
          <a:off x="3563888" y="3684278"/>
          <a:ext cx="5472608" cy="2553034"/>
        </p:xfrm>
        <a:graphic>
          <a:graphicData uri="http://schemas.openxmlformats.org/drawingml/2006/table">
            <a:tbl>
              <a:tblPr firstRow="1" bandRow="1">
                <a:tableStyleId>{21E4AEA4-8DFA-4A89-87EB-49C32662AFE0}</a:tableStyleId>
              </a:tblPr>
              <a:tblGrid>
                <a:gridCol w="5472608">
                  <a:extLst>
                    <a:ext uri="{9D8B030D-6E8A-4147-A177-3AD203B41FA5}">
                      <a16:colId xmlns="" xmlns:a16="http://schemas.microsoft.com/office/drawing/2014/main" val="20000"/>
                    </a:ext>
                  </a:extLst>
                </a:gridCol>
              </a:tblGrid>
              <a:tr h="452572">
                <a:tc>
                  <a:txBody>
                    <a:bodyPr/>
                    <a:lstStyle/>
                    <a:p>
                      <a:pPr marL="342900" indent="-342900" algn="l">
                        <a:buFont typeface="Wingdings" pitchFamily="2" charset="2"/>
                        <a:buChar char="l"/>
                      </a:pPr>
                      <a:r>
                        <a:rPr lang="zh-TW" altLang="en-US" sz="1800" dirty="0">
                          <a:solidFill>
                            <a:srgbClr val="002060"/>
                          </a:solidFill>
                          <a:latin typeface="微軟正黑體" pitchFamily="34" charset="-120"/>
                          <a:ea typeface="微軟正黑體" pitchFamily="34" charset="-120"/>
                        </a:rPr>
                        <a:t>可跨區報名</a:t>
                      </a:r>
                    </a:p>
                  </a:txBody>
                  <a:tcPr marL="0" marR="0" marT="45731" marB="45731" anchor="ctr">
                    <a:solidFill>
                      <a:schemeClr val="accent6">
                        <a:lumMod val="20000"/>
                        <a:lumOff val="80000"/>
                      </a:schemeClr>
                    </a:solidFill>
                  </a:tcPr>
                </a:tc>
                <a:extLst>
                  <a:ext uri="{0D108BD9-81ED-4DB2-BD59-A6C34878D82A}">
                    <a16:rowId xmlns="" xmlns:a16="http://schemas.microsoft.com/office/drawing/2014/main" val="10000"/>
                  </a:ext>
                </a:extLst>
              </a:tr>
              <a:tr h="2100462">
                <a:tc>
                  <a:txBody>
                    <a:bodyPr/>
                    <a:lstStyle/>
                    <a:p>
                      <a:pPr marL="342900" marR="0" indent="-360000" algn="l"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en-US" sz="1800" b="1" dirty="0">
                          <a:solidFill>
                            <a:schemeClr val="tx1"/>
                          </a:solidFill>
                          <a:latin typeface="微軟正黑體" pitchFamily="34" charset="-120"/>
                          <a:ea typeface="微軟正黑體" pitchFamily="34" charset="-120"/>
                        </a:rPr>
                        <a:t>錄取門檻：國中教育會考成績</a:t>
                      </a:r>
                      <a:endParaRPr lang="en-US" altLang="zh-TW" sz="1800" b="1" dirty="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800" b="1" baseline="0" dirty="0">
                          <a:solidFill>
                            <a:schemeClr val="tx1"/>
                          </a:solidFill>
                          <a:latin typeface="微軟正黑體" pitchFamily="34" charset="-120"/>
                          <a:ea typeface="微軟正黑體" pitchFamily="34" charset="-120"/>
                        </a:rPr>
                        <a:t>         彰</a:t>
                      </a:r>
                      <a:r>
                        <a:rPr lang="zh-TW" altLang="en-US" sz="1800" b="1" dirty="0">
                          <a:solidFill>
                            <a:schemeClr val="tx1"/>
                          </a:solidFill>
                          <a:latin typeface="微軟正黑體" pitchFamily="34" charset="-120"/>
                          <a:ea typeface="微軟正黑體" pitchFamily="34" charset="-120"/>
                        </a:rPr>
                        <a:t>工汽車 </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 各科</a:t>
                      </a:r>
                      <a:r>
                        <a:rPr lang="en-US" altLang="zh-TW" sz="1800" b="1" dirty="0">
                          <a:solidFill>
                            <a:schemeClr val="tx1"/>
                          </a:solidFill>
                          <a:latin typeface="微軟正黑體" pitchFamily="34" charset="-120"/>
                          <a:ea typeface="微軟正黑體" pitchFamily="34" charset="-120"/>
                        </a:rPr>
                        <a:t>B</a:t>
                      </a:r>
                      <a:r>
                        <a:rPr lang="zh-TW" altLang="en-US" sz="1800" b="1" dirty="0">
                          <a:solidFill>
                            <a:schemeClr val="tx1"/>
                          </a:solidFill>
                          <a:latin typeface="微軟正黑體" pitchFamily="34" charset="-120"/>
                          <a:ea typeface="微軟正黑體" pitchFamily="34" charset="-120"/>
                        </a:rPr>
                        <a:t>以上且英數自至少二科</a:t>
                      </a:r>
                      <a:r>
                        <a:rPr lang="en-US" altLang="zh-TW" sz="1800" b="1" dirty="0">
                          <a:solidFill>
                            <a:schemeClr val="tx1"/>
                          </a:solidFill>
                          <a:latin typeface="微軟正黑體" pitchFamily="34" charset="-120"/>
                          <a:ea typeface="微軟正黑體" pitchFamily="34" charset="-120"/>
                        </a:rPr>
                        <a:t>B+</a:t>
                      </a:r>
                      <a:r>
                        <a:rPr lang="zh-TW" altLang="en-US" sz="1800" b="1" dirty="0">
                          <a:solidFill>
                            <a:schemeClr val="tx1"/>
                          </a:solidFill>
                          <a:latin typeface="微軟正黑體" pitchFamily="34" charset="-120"/>
                          <a:ea typeface="微軟正黑體" pitchFamily="34" charset="-120"/>
                        </a:rPr>
                        <a:t>以上</a:t>
                      </a:r>
                      <a:endParaRPr lang="en-US" altLang="zh-TW" sz="1800" b="1" dirty="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800" b="1" baseline="0" dirty="0">
                          <a:solidFill>
                            <a:schemeClr val="tx1"/>
                          </a:solidFill>
                          <a:latin typeface="微軟正黑體" pitchFamily="34" charset="-120"/>
                          <a:ea typeface="微軟正黑體" pitchFamily="34" charset="-120"/>
                        </a:rPr>
                        <a:t>         彰工建築 </a:t>
                      </a:r>
                      <a:r>
                        <a:rPr lang="en-US" altLang="zh-TW" sz="1800" b="1" baseline="0" dirty="0">
                          <a:solidFill>
                            <a:schemeClr val="tx1"/>
                          </a:solidFill>
                          <a:latin typeface="微軟正黑體" pitchFamily="34" charset="-120"/>
                          <a:ea typeface="微軟正黑體" pitchFamily="34" charset="-120"/>
                        </a:rPr>
                        <a:t>:</a:t>
                      </a:r>
                      <a:r>
                        <a:rPr lang="zh-TW" altLang="en-US" sz="1800" b="1" baseline="0" dirty="0">
                          <a:solidFill>
                            <a:schemeClr val="tx1"/>
                          </a:solidFill>
                          <a:latin typeface="微軟正黑體" pitchFamily="34" charset="-120"/>
                          <a:ea typeface="微軟正黑體" pitchFamily="34" charset="-120"/>
                        </a:rPr>
                        <a:t> 國社</a:t>
                      </a:r>
                      <a:r>
                        <a:rPr lang="en-US" altLang="zh-TW" sz="1800" b="1" baseline="0" dirty="0">
                          <a:solidFill>
                            <a:schemeClr val="tx1"/>
                          </a:solidFill>
                          <a:latin typeface="微軟正黑體" pitchFamily="34" charset="-120"/>
                          <a:ea typeface="微軟正黑體" pitchFamily="34" charset="-120"/>
                        </a:rPr>
                        <a:t>B</a:t>
                      </a:r>
                      <a:r>
                        <a:rPr lang="zh-TW" altLang="en-US" sz="1800" b="1" baseline="0" dirty="0">
                          <a:solidFill>
                            <a:schemeClr val="tx1"/>
                          </a:solidFill>
                          <a:latin typeface="微軟正黑體" pitchFamily="34" charset="-120"/>
                          <a:ea typeface="微軟正黑體" pitchFamily="34" charset="-120"/>
                        </a:rPr>
                        <a:t>以上，英數自</a:t>
                      </a:r>
                      <a:r>
                        <a:rPr lang="en-US" altLang="zh-TW" sz="1800" b="1" baseline="0" dirty="0">
                          <a:solidFill>
                            <a:schemeClr val="tx1"/>
                          </a:solidFill>
                          <a:latin typeface="微軟正黑體" pitchFamily="34" charset="-120"/>
                          <a:ea typeface="微軟正黑體" pitchFamily="34" charset="-120"/>
                        </a:rPr>
                        <a:t>B+</a:t>
                      </a:r>
                      <a:r>
                        <a:rPr lang="zh-TW" altLang="en-US" sz="1800" b="1" baseline="0" dirty="0">
                          <a:solidFill>
                            <a:schemeClr val="tx1"/>
                          </a:solidFill>
                          <a:latin typeface="微軟正黑體" pitchFamily="34" charset="-120"/>
                          <a:ea typeface="微軟正黑體" pitchFamily="34" charset="-120"/>
                        </a:rPr>
                        <a:t>以上</a:t>
                      </a:r>
                      <a:endParaRPr lang="en-US" altLang="zh-TW" sz="1800" b="1" baseline="0" dirty="0">
                        <a:solidFill>
                          <a:schemeClr val="tx1"/>
                        </a:solidFill>
                        <a:latin typeface="微軟正黑體" pitchFamily="34" charset="-120"/>
                        <a:ea typeface="微軟正黑體" pitchFamily="34" charset="-120"/>
                      </a:endParaRPr>
                    </a:p>
                    <a:p>
                      <a:pPr marL="342900" indent="-360000" algn="l">
                        <a:lnSpc>
                          <a:spcPct val="100000"/>
                        </a:lnSpc>
                        <a:buFont typeface="Wingdings" pitchFamily="2" charset="2"/>
                        <a:buChar char="l"/>
                      </a:pPr>
                      <a:r>
                        <a:rPr lang="zh-TW" altLang="en-US" sz="1800" b="1" u="none" dirty="0">
                          <a:solidFill>
                            <a:schemeClr val="tx1"/>
                          </a:solidFill>
                          <a:latin typeface="微軟正黑體" pitchFamily="34" charset="-120"/>
                          <a:ea typeface="微軟正黑體" pitchFamily="34" charset="-120"/>
                        </a:rPr>
                        <a:t>彰工汽車 </a:t>
                      </a:r>
                      <a:r>
                        <a:rPr lang="en-US" altLang="zh-TW" sz="1800" b="1" u="none" dirty="0">
                          <a:solidFill>
                            <a:schemeClr val="tx1"/>
                          </a:solidFill>
                          <a:latin typeface="微軟正黑體" pitchFamily="34" charset="-120"/>
                          <a:ea typeface="微軟正黑體" pitchFamily="34" charset="-120"/>
                        </a:rPr>
                        <a:t>:</a:t>
                      </a:r>
                      <a:r>
                        <a:rPr lang="zh-TW" altLang="en-US" sz="1800" b="1" u="none" dirty="0">
                          <a:solidFill>
                            <a:schemeClr val="tx1"/>
                          </a:solidFill>
                          <a:latin typeface="微軟正黑體" pitchFamily="34" charset="-120"/>
                          <a:ea typeface="微軟正黑體" pitchFamily="34" charset="-120"/>
                        </a:rPr>
                        <a:t> 書審</a:t>
                      </a:r>
                      <a:r>
                        <a:rPr lang="en-US" altLang="zh-TW" sz="1800" b="1" u="none" dirty="0">
                          <a:solidFill>
                            <a:schemeClr val="tx1"/>
                          </a:solidFill>
                          <a:latin typeface="微軟正黑體" pitchFamily="34" charset="-120"/>
                          <a:ea typeface="微軟正黑體" pitchFamily="34" charset="-120"/>
                        </a:rPr>
                        <a:t>(20%)</a:t>
                      </a:r>
                      <a:r>
                        <a:rPr lang="zh-TW" altLang="en-US" sz="1800" b="1" u="none" dirty="0">
                          <a:solidFill>
                            <a:schemeClr val="tx1"/>
                          </a:solidFill>
                          <a:latin typeface="微軟正黑體" pitchFamily="34" charset="-120"/>
                          <a:ea typeface="微軟正黑體" pitchFamily="34" charset="-120"/>
                        </a:rPr>
                        <a:t>、面試</a:t>
                      </a:r>
                      <a:r>
                        <a:rPr lang="en-US" altLang="zh-TW" sz="1800" b="1" u="none" dirty="0">
                          <a:solidFill>
                            <a:schemeClr val="tx1"/>
                          </a:solidFill>
                          <a:latin typeface="微軟正黑體" pitchFamily="34" charset="-120"/>
                          <a:ea typeface="微軟正黑體" pitchFamily="34" charset="-120"/>
                        </a:rPr>
                        <a:t>(20%)</a:t>
                      </a:r>
                      <a:r>
                        <a:rPr lang="zh-TW" altLang="en-US" sz="1800" b="1" u="none" dirty="0">
                          <a:solidFill>
                            <a:schemeClr val="tx1"/>
                          </a:solidFill>
                          <a:latin typeface="微軟正黑體" pitchFamily="34" charset="-120"/>
                          <a:ea typeface="微軟正黑體" pitchFamily="34" charset="-120"/>
                        </a:rPr>
                        <a:t>、術科</a:t>
                      </a:r>
                      <a:r>
                        <a:rPr lang="en-US" altLang="zh-TW" sz="1800" b="1" u="none" dirty="0">
                          <a:solidFill>
                            <a:schemeClr val="tx1"/>
                          </a:solidFill>
                          <a:latin typeface="微軟正黑體" pitchFamily="34" charset="-120"/>
                          <a:ea typeface="微軟正黑體" pitchFamily="34" charset="-120"/>
                        </a:rPr>
                        <a:t>(60%)</a:t>
                      </a:r>
                    </a:p>
                    <a:p>
                      <a:pPr marL="342900" indent="-360000" algn="l">
                        <a:lnSpc>
                          <a:spcPct val="100000"/>
                        </a:lnSpc>
                        <a:buFont typeface="Wingdings" pitchFamily="2" charset="2"/>
                        <a:buChar char="l"/>
                      </a:pPr>
                      <a:r>
                        <a:rPr lang="zh-TW" altLang="en-US" sz="1800" b="1" u="none" dirty="0">
                          <a:solidFill>
                            <a:schemeClr val="tx1"/>
                          </a:solidFill>
                          <a:latin typeface="微軟正黑體" pitchFamily="34" charset="-120"/>
                          <a:ea typeface="微軟正黑體" pitchFamily="34" charset="-120"/>
                        </a:rPr>
                        <a:t>彰工建築 </a:t>
                      </a:r>
                      <a:r>
                        <a:rPr lang="en-US" altLang="zh-TW" sz="1800" b="1" u="none" dirty="0">
                          <a:solidFill>
                            <a:schemeClr val="tx1"/>
                          </a:solidFill>
                          <a:latin typeface="微軟正黑體" pitchFamily="34" charset="-120"/>
                          <a:ea typeface="微軟正黑體" pitchFamily="34" charset="-120"/>
                        </a:rPr>
                        <a:t>:</a:t>
                      </a:r>
                      <a:r>
                        <a:rPr lang="zh-TW" altLang="en-US" sz="1800" b="1" u="none" dirty="0">
                          <a:solidFill>
                            <a:schemeClr val="tx1"/>
                          </a:solidFill>
                          <a:latin typeface="微軟正黑體" pitchFamily="34" charset="-120"/>
                          <a:ea typeface="微軟正黑體" pitchFamily="34" charset="-120"/>
                        </a:rPr>
                        <a:t> 書審</a:t>
                      </a:r>
                      <a:r>
                        <a:rPr lang="en-US" altLang="zh-TW" sz="1800" b="1" u="none" dirty="0">
                          <a:solidFill>
                            <a:schemeClr val="tx1"/>
                          </a:solidFill>
                          <a:latin typeface="微軟正黑體" pitchFamily="34" charset="-120"/>
                          <a:ea typeface="微軟正黑體" pitchFamily="34" charset="-120"/>
                        </a:rPr>
                        <a:t>(30%)</a:t>
                      </a:r>
                      <a:r>
                        <a:rPr lang="zh-TW" altLang="en-US" sz="1800" b="1" u="none" dirty="0">
                          <a:solidFill>
                            <a:schemeClr val="tx1"/>
                          </a:solidFill>
                          <a:latin typeface="微軟正黑體" pitchFamily="34" charset="-120"/>
                          <a:ea typeface="微軟正黑體" pitchFamily="34" charset="-120"/>
                        </a:rPr>
                        <a:t>、面試</a:t>
                      </a:r>
                      <a:r>
                        <a:rPr lang="en-US" altLang="zh-TW" sz="1800" b="1" u="none" dirty="0">
                          <a:solidFill>
                            <a:schemeClr val="tx1"/>
                          </a:solidFill>
                          <a:latin typeface="微軟正黑體" pitchFamily="34" charset="-120"/>
                          <a:ea typeface="微軟正黑體" pitchFamily="34" charset="-120"/>
                        </a:rPr>
                        <a:t>(10%)</a:t>
                      </a:r>
                      <a:r>
                        <a:rPr lang="zh-TW" altLang="en-US" sz="1800" b="1" u="none" dirty="0">
                          <a:solidFill>
                            <a:schemeClr val="tx1"/>
                          </a:solidFill>
                          <a:latin typeface="微軟正黑體" pitchFamily="34" charset="-120"/>
                          <a:ea typeface="微軟正黑體" pitchFamily="34" charset="-120"/>
                        </a:rPr>
                        <a:t>、術科</a:t>
                      </a:r>
                      <a:r>
                        <a:rPr lang="en-US" altLang="zh-TW" sz="1800" b="1" u="none" dirty="0">
                          <a:solidFill>
                            <a:schemeClr val="tx1"/>
                          </a:solidFill>
                          <a:latin typeface="微軟正黑體" pitchFamily="34" charset="-120"/>
                          <a:ea typeface="微軟正黑體" pitchFamily="34" charset="-120"/>
                        </a:rPr>
                        <a:t>(60%)</a:t>
                      </a:r>
                    </a:p>
                  </a:txBody>
                  <a:tcPr marL="0" marR="0" marT="45731" marB="45731" anchor="ctr">
                    <a:solidFill>
                      <a:schemeClr val="accent6">
                        <a:lumMod val="20000"/>
                        <a:lumOff val="80000"/>
                      </a:schemeClr>
                    </a:solidFill>
                  </a:tcPr>
                </a:tc>
                <a:extLst>
                  <a:ext uri="{0D108BD9-81ED-4DB2-BD59-A6C34878D82A}">
                    <a16:rowId xmlns="" xmlns:a16="http://schemas.microsoft.com/office/drawing/2014/main" val="1000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870739136"/>
              </p:ext>
            </p:extLst>
          </p:nvPr>
        </p:nvGraphicFramePr>
        <p:xfrm>
          <a:off x="179512" y="3684278"/>
          <a:ext cx="3168352" cy="2481025"/>
        </p:xfrm>
        <a:graphic>
          <a:graphicData uri="http://schemas.openxmlformats.org/drawingml/2006/table">
            <a:tbl>
              <a:tblPr firstRow="1" bandRow="1">
                <a:tableStyleId>{3C2FFA5D-87B4-456A-9821-1D502468CF0F}</a:tableStyleId>
              </a:tblPr>
              <a:tblGrid>
                <a:gridCol w="1456778">
                  <a:extLst>
                    <a:ext uri="{9D8B030D-6E8A-4147-A177-3AD203B41FA5}">
                      <a16:colId xmlns="" xmlns:a16="http://schemas.microsoft.com/office/drawing/2014/main" val="20000"/>
                    </a:ext>
                  </a:extLst>
                </a:gridCol>
                <a:gridCol w="1711574">
                  <a:extLst>
                    <a:ext uri="{9D8B030D-6E8A-4147-A177-3AD203B41FA5}">
                      <a16:colId xmlns="" xmlns:a16="http://schemas.microsoft.com/office/drawing/2014/main" val="20001"/>
                    </a:ext>
                  </a:extLst>
                </a:gridCol>
              </a:tblGrid>
              <a:tr h="531649">
                <a:tc>
                  <a:txBody>
                    <a:bodyPr/>
                    <a:lstStyle/>
                    <a:p>
                      <a:pPr algn="ctr">
                        <a:lnSpc>
                          <a:spcPct val="100000"/>
                        </a:lnSpc>
                        <a:spcAft>
                          <a:spcPts val="0"/>
                        </a:spcAft>
                      </a:pPr>
                      <a:r>
                        <a:rPr lang="zh-TW" sz="2000" kern="100" dirty="0">
                          <a:latin typeface="微軟正黑體" pitchFamily="34" charset="-120"/>
                          <a:ea typeface="微軟正黑體" pitchFamily="34" charset="-120"/>
                        </a:rPr>
                        <a:t>項</a:t>
                      </a:r>
                      <a:r>
                        <a:rPr lang="zh-TW" altLang="en-US" sz="2000" kern="100" dirty="0">
                          <a:latin typeface="微軟正黑體" pitchFamily="34" charset="-120"/>
                          <a:ea typeface="微軟正黑體" pitchFamily="34" charset="-120"/>
                        </a:rPr>
                        <a:t>    </a:t>
                      </a:r>
                      <a:r>
                        <a:rPr lang="en-US" sz="2000" kern="100" dirty="0">
                          <a:latin typeface="微軟正黑體" pitchFamily="34" charset="-120"/>
                          <a:ea typeface="微軟正黑體" pitchFamily="34" charset="-120"/>
                        </a:rPr>
                        <a:t>  </a:t>
                      </a:r>
                      <a:r>
                        <a:rPr lang="zh-TW" sz="2000" kern="100" dirty="0">
                          <a:latin typeface="微軟正黑體" pitchFamily="34" charset="-120"/>
                          <a:ea typeface="微軟正黑體" pitchFamily="34" charset="-120"/>
                        </a:rPr>
                        <a:t>目</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zh-TW" sz="2000" kern="100" dirty="0">
                          <a:latin typeface="微軟正黑體" pitchFamily="34" charset="-120"/>
                          <a:ea typeface="微軟正黑體" pitchFamily="34" charset="-120"/>
                        </a:rPr>
                        <a:t>日</a:t>
                      </a:r>
                      <a:r>
                        <a:rPr lang="zh-TW" altLang="en-US" sz="2000" kern="100" dirty="0">
                          <a:latin typeface="微軟正黑體" pitchFamily="34" charset="-120"/>
                          <a:ea typeface="微軟正黑體" pitchFamily="34" charset="-120"/>
                        </a:rPr>
                        <a:t>    </a:t>
                      </a:r>
                      <a:r>
                        <a:rPr lang="en-US" sz="2000" kern="100" dirty="0">
                          <a:latin typeface="微軟正黑體" pitchFamily="34" charset="-120"/>
                          <a:ea typeface="微軟正黑體" pitchFamily="34" charset="-120"/>
                        </a:rPr>
                        <a:t>  </a:t>
                      </a:r>
                      <a:r>
                        <a:rPr lang="zh-TW" sz="2000" kern="100" dirty="0">
                          <a:latin typeface="微軟正黑體" pitchFamily="34" charset="-120"/>
                          <a:ea typeface="微軟正黑體" pitchFamily="34" charset="-120"/>
                        </a:rPr>
                        <a:t>期</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tc>
                <a:extLst>
                  <a:ext uri="{0D108BD9-81ED-4DB2-BD59-A6C34878D82A}">
                    <a16:rowId xmlns="" xmlns:a16="http://schemas.microsoft.com/office/drawing/2014/main" val="10000"/>
                  </a:ext>
                </a:extLst>
              </a:tr>
              <a:tr h="531649">
                <a:tc>
                  <a:txBody>
                    <a:bodyPr/>
                    <a:lstStyle/>
                    <a:p>
                      <a:pPr algn="ctr">
                        <a:lnSpc>
                          <a:spcPct val="100000"/>
                        </a:lnSpc>
                        <a:spcAft>
                          <a:spcPts val="0"/>
                        </a:spcAft>
                      </a:pPr>
                      <a:r>
                        <a:rPr lang="zh-TW" sz="2000" kern="100" dirty="0">
                          <a:latin typeface="微軟正黑體" pitchFamily="34" charset="-120"/>
                          <a:ea typeface="微軟正黑體" pitchFamily="34" charset="-120"/>
                        </a:rPr>
                        <a:t>報名</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CCFF99">
                        <a:alpha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u="none" dirty="0">
                          <a:latin typeface="微軟正黑體" pitchFamily="34" charset="-120"/>
                          <a:ea typeface="微軟正黑體" pitchFamily="34" charset="-120"/>
                        </a:rPr>
                        <a:t>3</a:t>
                      </a:r>
                      <a:r>
                        <a:rPr lang="zh-TW" altLang="en-US" sz="2000" u="none" dirty="0">
                          <a:latin typeface="微軟正黑體" pitchFamily="34" charset="-120"/>
                          <a:ea typeface="微軟正黑體" pitchFamily="34" charset="-120"/>
                        </a:rPr>
                        <a:t>月</a:t>
                      </a:r>
                      <a:r>
                        <a:rPr lang="en-US" altLang="zh-TW" sz="2000" u="none" dirty="0">
                          <a:latin typeface="微軟正黑體" pitchFamily="34" charset="-120"/>
                          <a:ea typeface="微軟正黑體" pitchFamily="34" charset="-120"/>
                        </a:rPr>
                        <a:t>15-19</a:t>
                      </a:r>
                      <a:r>
                        <a:rPr lang="zh-TW" altLang="en-US" sz="2000" u="none" dirty="0">
                          <a:latin typeface="微軟正黑體" pitchFamily="34" charset="-120"/>
                          <a:ea typeface="微軟正黑體" pitchFamily="34" charset="-120"/>
                        </a:rPr>
                        <a:t>日</a:t>
                      </a:r>
                      <a:endParaRPr lang="zh-TW" altLang="en-US" sz="2000" b="1" u="none" dirty="0">
                        <a:solidFill>
                          <a:srgbClr val="7030A0"/>
                        </a:solidFill>
                        <a:latin typeface="微軟正黑體" pitchFamily="34" charset="-120"/>
                        <a:ea typeface="微軟正黑體" pitchFamily="34" charset="-120"/>
                        <a:cs typeface="BiauKai"/>
                      </a:endParaRPr>
                    </a:p>
                  </a:txBody>
                  <a:tcPr marL="68580" marR="68580" marT="0" marB="0" anchor="ctr">
                    <a:solidFill>
                      <a:srgbClr val="CCFF99">
                        <a:alpha val="40000"/>
                      </a:srgbClr>
                    </a:solidFill>
                  </a:tcPr>
                </a:tc>
                <a:extLst>
                  <a:ext uri="{0D108BD9-81ED-4DB2-BD59-A6C34878D82A}">
                    <a16:rowId xmlns="" xmlns:a16="http://schemas.microsoft.com/office/drawing/2014/main" val="10001"/>
                  </a:ext>
                </a:extLst>
              </a:tr>
              <a:tr h="531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kern="100" dirty="0">
                          <a:latin typeface="微軟正黑體" pitchFamily="34" charset="-120"/>
                          <a:ea typeface="微軟正黑體" pitchFamily="34" charset="-120"/>
                        </a:rPr>
                        <a:t>術科測驗</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40000"/>
                        <a:lumOff val="60000"/>
                      </a:schemeClr>
                    </a:solidFill>
                  </a:tcPr>
                </a:tc>
                <a:tc>
                  <a:txBody>
                    <a:bodyPr/>
                    <a:lstStyle/>
                    <a:p>
                      <a:pPr algn="ctr">
                        <a:lnSpc>
                          <a:spcPct val="100000"/>
                        </a:lnSpc>
                        <a:spcAft>
                          <a:spcPts val="0"/>
                        </a:spcAft>
                      </a:pPr>
                      <a:r>
                        <a:rPr lang="en-US" altLang="zh-TW" sz="2000" u="none" kern="100" dirty="0">
                          <a:latin typeface="微軟正黑體" pitchFamily="34" charset="-120"/>
                          <a:ea typeface="微軟正黑體" pitchFamily="34" charset="-120"/>
                        </a:rPr>
                        <a:t>4</a:t>
                      </a:r>
                      <a:r>
                        <a:rPr lang="zh-TW" altLang="en-US" sz="2000" u="none" kern="100" dirty="0">
                          <a:latin typeface="微軟正黑體" pitchFamily="34" charset="-120"/>
                          <a:ea typeface="微軟正黑體" pitchFamily="34" charset="-120"/>
                        </a:rPr>
                        <a:t>月</a:t>
                      </a:r>
                      <a:r>
                        <a:rPr lang="en-US" altLang="zh-TW" sz="2000" u="none" kern="100" dirty="0">
                          <a:latin typeface="微軟正黑體" pitchFamily="34" charset="-120"/>
                          <a:ea typeface="微軟正黑體" pitchFamily="34" charset="-120"/>
                        </a:rPr>
                        <a:t>24</a:t>
                      </a:r>
                      <a:r>
                        <a:rPr lang="zh-TW" altLang="en-US" sz="2000"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40000"/>
                        <a:lumOff val="60000"/>
                      </a:schemeClr>
                    </a:solidFill>
                  </a:tcPr>
                </a:tc>
                <a:extLst>
                  <a:ext uri="{0D108BD9-81ED-4DB2-BD59-A6C34878D82A}">
                    <a16:rowId xmlns="" xmlns:a16="http://schemas.microsoft.com/office/drawing/2014/main" val="10002"/>
                  </a:ext>
                </a:extLst>
              </a:tr>
              <a:tr h="443039">
                <a:tc>
                  <a:txBody>
                    <a:bodyPr/>
                    <a:lstStyle/>
                    <a:p>
                      <a:pPr algn="ctr">
                        <a:lnSpc>
                          <a:spcPct val="100000"/>
                        </a:lnSpc>
                        <a:spcAft>
                          <a:spcPts val="0"/>
                        </a:spcAft>
                      </a:pPr>
                      <a:r>
                        <a:rPr lang="zh-TW" altLang="en-US" sz="2000" kern="1200" dirty="0">
                          <a:latin typeface="微軟正黑體" pitchFamily="34" charset="-120"/>
                          <a:ea typeface="微軟正黑體" pitchFamily="34" charset="-120"/>
                        </a:rPr>
                        <a:t>放榜</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92D050">
                        <a:alpha val="40000"/>
                      </a:srgbClr>
                    </a:solidFill>
                  </a:tcPr>
                </a:tc>
                <a:tc>
                  <a:txBody>
                    <a:bodyPr/>
                    <a:lstStyle/>
                    <a:p>
                      <a:pPr algn="ctr">
                        <a:lnSpc>
                          <a:spcPct val="100000"/>
                        </a:lnSpc>
                        <a:spcAft>
                          <a:spcPts val="0"/>
                        </a:spcAft>
                      </a:pPr>
                      <a:r>
                        <a:rPr lang="en-US" altLang="zh-TW" sz="2000" u="none" kern="100" dirty="0">
                          <a:latin typeface="微軟正黑體" pitchFamily="34" charset="-120"/>
                          <a:ea typeface="微軟正黑體" pitchFamily="34" charset="-120"/>
                        </a:rPr>
                        <a:t>6</a:t>
                      </a:r>
                      <a:r>
                        <a:rPr lang="zh-TW" altLang="en-US" sz="2000" u="none" kern="100" dirty="0">
                          <a:latin typeface="微軟正黑體" pitchFamily="34" charset="-120"/>
                          <a:ea typeface="微軟正黑體" pitchFamily="34" charset="-120"/>
                        </a:rPr>
                        <a:t>月</a:t>
                      </a:r>
                      <a:r>
                        <a:rPr lang="en-US" altLang="zh-TW" sz="2000" u="none" kern="100" dirty="0">
                          <a:latin typeface="微軟正黑體" pitchFamily="34" charset="-120"/>
                          <a:ea typeface="微軟正黑體" pitchFamily="34" charset="-120"/>
                        </a:rPr>
                        <a:t>9</a:t>
                      </a:r>
                      <a:r>
                        <a:rPr lang="zh-TW" altLang="en-US" sz="2000"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92D050">
                        <a:alpha val="40000"/>
                      </a:srgbClr>
                    </a:solidFill>
                  </a:tcPr>
                </a:tc>
                <a:extLst>
                  <a:ext uri="{0D108BD9-81ED-4DB2-BD59-A6C34878D82A}">
                    <a16:rowId xmlns="" xmlns:a16="http://schemas.microsoft.com/office/drawing/2014/main" val="10003"/>
                  </a:ext>
                </a:extLst>
              </a:tr>
              <a:tr h="443039">
                <a:tc>
                  <a:txBody>
                    <a:bodyPr/>
                    <a:lstStyle/>
                    <a:p>
                      <a:pPr lvl="0" algn="ctr">
                        <a:lnSpc>
                          <a:spcPct val="100000"/>
                        </a:lnSpc>
                      </a:pPr>
                      <a:r>
                        <a:rPr lang="zh-TW" altLang="en-US" sz="2000" kern="100" dirty="0">
                          <a:latin typeface="微軟正黑體" pitchFamily="34" charset="-120"/>
                          <a:ea typeface="微軟正黑體" pitchFamily="34" charset="-120"/>
                        </a:rPr>
                        <a:t>報到</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60000"/>
                        <a:lumOff val="40000"/>
                      </a:schemeClr>
                    </a:solidFill>
                  </a:tcPr>
                </a:tc>
                <a:tc>
                  <a:txBody>
                    <a:bodyPr/>
                    <a:lstStyle/>
                    <a:p>
                      <a:pPr algn="ctr">
                        <a:lnSpc>
                          <a:spcPct val="100000"/>
                        </a:lnSpc>
                        <a:spcAft>
                          <a:spcPts val="0"/>
                        </a:spcAft>
                      </a:pPr>
                      <a:r>
                        <a:rPr lang="en-US" altLang="zh-TW" sz="2000" u="none" kern="100" dirty="0">
                          <a:latin typeface="微軟正黑體" pitchFamily="34" charset="-120"/>
                          <a:ea typeface="微軟正黑體" pitchFamily="34" charset="-120"/>
                        </a:rPr>
                        <a:t>6</a:t>
                      </a:r>
                      <a:r>
                        <a:rPr lang="zh-TW" altLang="en-US" sz="2000" u="none" kern="100" dirty="0">
                          <a:latin typeface="微軟正黑體" pitchFamily="34" charset="-120"/>
                          <a:ea typeface="微軟正黑體" pitchFamily="34" charset="-120"/>
                        </a:rPr>
                        <a:t>月</a:t>
                      </a:r>
                      <a:r>
                        <a:rPr lang="en-US" altLang="zh-TW" sz="2000" u="none" kern="100" dirty="0">
                          <a:latin typeface="微軟正黑體" pitchFamily="34" charset="-120"/>
                          <a:ea typeface="微軟正黑體" pitchFamily="34" charset="-120"/>
                        </a:rPr>
                        <a:t>10</a:t>
                      </a:r>
                      <a:r>
                        <a:rPr lang="zh-TW" altLang="en-US" sz="2000"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60000"/>
                        <a:lumOff val="40000"/>
                      </a:schemeClr>
                    </a:solidFill>
                  </a:tcPr>
                </a:tc>
                <a:extLst>
                  <a:ext uri="{0D108BD9-81ED-4DB2-BD59-A6C34878D82A}">
                    <a16:rowId xmlns="" xmlns:a16="http://schemas.microsoft.com/office/drawing/2014/main" val="10004"/>
                  </a:ext>
                </a:extLst>
              </a:tr>
            </a:tbl>
          </a:graphicData>
        </a:graphic>
      </p:graphicFrame>
      <p:graphicFrame>
        <p:nvGraphicFramePr>
          <p:cNvPr id="9" name="Group 126"/>
          <p:cNvGraphicFramePr>
            <a:graphicFrameLocks noGrp="1"/>
          </p:cNvGraphicFramePr>
          <p:nvPr>
            <p:extLst>
              <p:ext uri="{D42A27DB-BD31-4B8C-83A1-F6EECF244321}">
                <p14:modId xmlns:p14="http://schemas.microsoft.com/office/powerpoint/2010/main" val="4276356447"/>
              </p:ext>
            </p:extLst>
          </p:nvPr>
        </p:nvGraphicFramePr>
        <p:xfrm>
          <a:off x="307337" y="1412776"/>
          <a:ext cx="8640959" cy="1623431"/>
        </p:xfrm>
        <a:graphic>
          <a:graphicData uri="http://schemas.openxmlformats.org/drawingml/2006/table">
            <a:tbl>
              <a:tblPr/>
              <a:tblGrid>
                <a:gridCol w="1842927">
                  <a:extLst>
                    <a:ext uri="{9D8B030D-6E8A-4147-A177-3AD203B41FA5}">
                      <a16:colId xmlns="" xmlns:a16="http://schemas.microsoft.com/office/drawing/2014/main" val="20000"/>
                    </a:ext>
                  </a:extLst>
                </a:gridCol>
                <a:gridCol w="1883567">
                  <a:extLst>
                    <a:ext uri="{9D8B030D-6E8A-4147-A177-3AD203B41FA5}">
                      <a16:colId xmlns="" xmlns:a16="http://schemas.microsoft.com/office/drawing/2014/main" val="20001"/>
                    </a:ext>
                  </a:extLst>
                </a:gridCol>
                <a:gridCol w="3126733">
                  <a:extLst>
                    <a:ext uri="{9D8B030D-6E8A-4147-A177-3AD203B41FA5}">
                      <a16:colId xmlns="" xmlns:a16="http://schemas.microsoft.com/office/drawing/2014/main" val="20002"/>
                    </a:ext>
                  </a:extLst>
                </a:gridCol>
                <a:gridCol w="1787732">
                  <a:extLst>
                    <a:ext uri="{9D8B030D-6E8A-4147-A177-3AD203B41FA5}">
                      <a16:colId xmlns="" xmlns:a16="http://schemas.microsoft.com/office/drawing/2014/main" val="20003"/>
                    </a:ext>
                  </a:extLst>
                </a:gridCol>
              </a:tblGrid>
              <a:tr h="498363">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校名</a:t>
                      </a:r>
                    </a:p>
                  </a:txBody>
                  <a:tcPr marL="89993" marR="89993" marT="0" marB="0"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科別</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特色班級</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名額</a:t>
                      </a:r>
                    </a:p>
                  </a:txBody>
                  <a:tcPr marL="89993" marR="89993" marT="0" marB="0"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 xmlns:a16="http://schemas.microsoft.com/office/drawing/2014/main" val="10000"/>
                  </a:ext>
                </a:extLst>
              </a:tr>
              <a:tr h="562534">
                <a:tc rowSpan="2">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0" i="0" u="none" strike="noStrike" cap="none" normalizeH="0" baseline="0" dirty="0">
                          <a:ln>
                            <a:noFill/>
                          </a:ln>
                          <a:solidFill>
                            <a:schemeClr val="tx1"/>
                          </a:solidFill>
                          <a:effectLst/>
                          <a:latin typeface="微軟正黑體" pitchFamily="34" charset="-120"/>
                          <a:ea typeface="微軟正黑體" pitchFamily="34" charset="-120"/>
                        </a:rPr>
                        <a:t>彰師附工</a:t>
                      </a:r>
                    </a:p>
                  </a:txBody>
                  <a:tcPr marL="89993" marR="89993"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0" i="0" u="none" strike="noStrike" cap="none" normalizeH="0" baseline="0" dirty="0">
                          <a:ln>
                            <a:noFill/>
                          </a:ln>
                          <a:solidFill>
                            <a:schemeClr val="tx1"/>
                          </a:solidFill>
                          <a:effectLst/>
                          <a:latin typeface="微軟正黑體" pitchFamily="34" charset="-120"/>
                          <a:ea typeface="微軟正黑體" pitchFamily="34" charset="-120"/>
                        </a:rPr>
                        <a:t>汽車科</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0" i="0" u="none" strike="noStrike" cap="none" normalizeH="0" baseline="0" dirty="0">
                          <a:ln>
                            <a:noFill/>
                          </a:ln>
                          <a:solidFill>
                            <a:schemeClr val="tx1"/>
                          </a:solidFill>
                          <a:effectLst/>
                          <a:latin typeface="微軟正黑體" pitchFamily="34" charset="-120"/>
                          <a:ea typeface="微軟正黑體" pitchFamily="34" charset="-120"/>
                        </a:rPr>
                        <a:t>汽車工程專技班</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en-US" altLang="zh-TW" sz="3200" b="0" i="0" u="none" strike="noStrike" cap="none" normalizeH="0" baseline="0" dirty="0">
                          <a:ln>
                            <a:noFill/>
                          </a:ln>
                          <a:solidFill>
                            <a:schemeClr val="tx1"/>
                          </a:solidFill>
                          <a:effectLst/>
                          <a:latin typeface="微軟正黑體" pitchFamily="34" charset="-120"/>
                          <a:ea typeface="微軟正黑體" pitchFamily="34" charset="-120"/>
                        </a:rPr>
                        <a:t>18</a:t>
                      </a:r>
                    </a:p>
                  </a:txBody>
                  <a:tcPr marL="89993" marR="89993"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extLst>
                  <a:ext uri="{0D108BD9-81ED-4DB2-BD59-A6C34878D82A}">
                    <a16:rowId xmlns="" xmlns:a16="http://schemas.microsoft.com/office/drawing/2014/main" val="10001"/>
                  </a:ext>
                </a:extLst>
              </a:tr>
              <a:tr h="562534">
                <a:tc vMerge="1">
                  <a:txBody>
                    <a:bodyPr/>
                    <a:lstStyle/>
                    <a:p>
                      <a:pPr algn="ctr">
                        <a:lnSpc>
                          <a:spcPct val="100000"/>
                        </a:lnSpc>
                        <a:spcBef>
                          <a:spcPts val="0"/>
                        </a:spcBef>
                        <a:spcAft>
                          <a:spcPts val="0"/>
                        </a:spcAft>
                      </a:pPr>
                      <a:endParaRPr lang="zh-TW" altLang="en-US" sz="1800" dirty="0"/>
                    </a:p>
                  </a:txBody>
                  <a:tcPr marL="89993" marR="89993"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0" i="0" u="none" strike="noStrike" cap="none" normalizeH="0" baseline="0" dirty="0">
                          <a:ln>
                            <a:noFill/>
                          </a:ln>
                          <a:solidFill>
                            <a:schemeClr val="tx1"/>
                          </a:solidFill>
                          <a:effectLst/>
                          <a:latin typeface="微軟正黑體" pitchFamily="34" charset="-120"/>
                          <a:ea typeface="微軟正黑體" pitchFamily="34" charset="-120"/>
                        </a:rPr>
                        <a:t>建築科</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0" i="0" u="none" strike="noStrike" cap="none" normalizeH="0" baseline="0" dirty="0">
                          <a:ln>
                            <a:noFill/>
                          </a:ln>
                          <a:solidFill>
                            <a:schemeClr val="tx1"/>
                          </a:solidFill>
                          <a:effectLst/>
                          <a:latin typeface="微軟正黑體" pitchFamily="34" charset="-120"/>
                          <a:ea typeface="微軟正黑體" pitchFamily="34" charset="-120"/>
                        </a:rPr>
                        <a:t>創意建築設計班</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algn="ctr">
                        <a:lnSpc>
                          <a:spcPct val="100000"/>
                        </a:lnSpc>
                        <a:spcBef>
                          <a:spcPts val="0"/>
                        </a:spcBef>
                        <a:spcAft>
                          <a:spcPts val="0"/>
                        </a:spcAft>
                      </a:pPr>
                      <a:r>
                        <a:rPr lang="en-US" altLang="zh-TW" sz="3200" dirty="0">
                          <a:latin typeface="微軟正黑體" pitchFamily="34" charset="-120"/>
                          <a:ea typeface="微軟正黑體" pitchFamily="34" charset="-120"/>
                        </a:rPr>
                        <a:t>18</a:t>
                      </a:r>
                      <a:endParaRPr lang="zh-TW" altLang="en-US" sz="3200" dirty="0">
                        <a:latin typeface="微軟正黑體" pitchFamily="34" charset="-120"/>
                        <a:ea typeface="微軟正黑體" pitchFamily="34" charset="-120"/>
                      </a:endParaRPr>
                    </a:p>
                  </a:txBody>
                  <a:tcPr marL="89993" marR="89993"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01022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553200" y="6329500"/>
            <a:ext cx="2133600" cy="403198"/>
          </a:xfrm>
        </p:spPr>
        <p:txBody>
          <a:bodyPr/>
          <a:lstStyle/>
          <a:p>
            <a:pPr>
              <a:defRPr/>
            </a:pPr>
            <a:fld id="{E15697BA-3A09-4E0A-9FEC-D2D7ECD2D9DE}" type="slidenum">
              <a:rPr lang="en-US" altLang="zh-TW"/>
              <a:pPr>
                <a:defRPr/>
              </a:pPr>
              <a:t>42</a:t>
            </a:fld>
            <a:endParaRPr lang="en-US" altLang="zh-TW"/>
          </a:p>
        </p:txBody>
      </p:sp>
      <p:sp>
        <p:nvSpPr>
          <p:cNvPr id="9" name="手繪多邊形 8"/>
          <p:cNvSpPr/>
          <p:nvPr/>
        </p:nvSpPr>
        <p:spPr bwMode="auto">
          <a:xfrm>
            <a:off x="2737471" y="1913609"/>
            <a:ext cx="5813783" cy="783443"/>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a:buFontTx/>
              <a:buChar char="••"/>
              <a:defRPr/>
            </a:pPr>
            <a:r>
              <a:rPr lang="zh-TW" altLang="en-US" sz="2400" b="1" dirty="0">
                <a:solidFill>
                  <a:srgbClr val="A50021"/>
                </a:solidFill>
                <a:latin typeface="微軟正黑體" pitchFamily="34" charset="-120"/>
                <a:ea typeface="微軟正黑體" pitchFamily="34" charset="-120"/>
              </a:rPr>
              <a:t>聯合辦理或單招，可跨區報名</a:t>
            </a:r>
            <a:endParaRPr lang="zh-TW" altLang="en-US" sz="2400" b="1" dirty="0">
              <a:latin typeface="微軟正黑體" pitchFamily="34" charset="-120"/>
              <a:ea typeface="微軟正黑體" pitchFamily="34" charset="-120"/>
            </a:endParaRPr>
          </a:p>
          <a:p>
            <a:pPr marL="0" lvl="1" defTabSz="1066800" fontAlgn="auto">
              <a:spcAft>
                <a:spcPts val="0"/>
              </a:spcAft>
              <a:buFontTx/>
              <a:buChar char="••"/>
              <a:defRPr/>
            </a:pPr>
            <a:r>
              <a:rPr kumimoji="0" lang="zh-TW" altLang="en-US" sz="2400" b="1" dirty="0">
                <a:latin typeface="微軟正黑體" pitchFamily="34" charset="-120"/>
                <a:ea typeface="微軟正黑體" pitchFamily="34" charset="-120"/>
              </a:rPr>
              <a:t>以術科</a:t>
            </a:r>
            <a:r>
              <a:rPr lang="zh-TW" altLang="en-US" sz="2400" b="1" dirty="0">
                <a:latin typeface="微軟正黑體" pitchFamily="34" charset="-120"/>
                <a:ea typeface="微軟正黑體" pitchFamily="34" charset="-120"/>
              </a:rPr>
              <a:t>測驗</a:t>
            </a:r>
            <a:r>
              <a:rPr kumimoji="0" lang="zh-TW" altLang="en-US" sz="2400" b="1" dirty="0">
                <a:latin typeface="微軟正黑體" pitchFamily="34" charset="-120"/>
                <a:ea typeface="微軟正黑體" pitchFamily="34" charset="-120"/>
              </a:rPr>
              <a:t>或能力檢定為主</a:t>
            </a:r>
          </a:p>
        </p:txBody>
      </p:sp>
      <p:sp>
        <p:nvSpPr>
          <p:cNvPr id="10" name="手繪多邊形 9"/>
          <p:cNvSpPr/>
          <p:nvPr/>
        </p:nvSpPr>
        <p:spPr bwMode="auto">
          <a:xfrm>
            <a:off x="610689" y="1910463"/>
            <a:ext cx="2108703" cy="789734"/>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solidFill>
            <a:schemeClr val="accent3"/>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辦理方式</a:t>
            </a:r>
          </a:p>
        </p:txBody>
      </p:sp>
      <p:sp>
        <p:nvSpPr>
          <p:cNvPr id="11" name="手繪多邊形 10"/>
          <p:cNvSpPr/>
          <p:nvPr/>
        </p:nvSpPr>
        <p:spPr bwMode="auto">
          <a:xfrm>
            <a:off x="2725633" y="2860063"/>
            <a:ext cx="5837458" cy="76144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177800" lvl="1" indent="-177800" defTabSz="1066800" fontAlgn="auto">
              <a:spcAft>
                <a:spcPts val="0"/>
              </a:spcAft>
              <a:buFontTx/>
              <a:buChar char="••"/>
              <a:defRPr/>
            </a:pPr>
            <a:r>
              <a:rPr kumimoji="0" lang="zh-TW" altLang="en-US" sz="2400" b="1" dirty="0">
                <a:latin typeface="微軟正黑體" pitchFamily="34" charset="-120"/>
                <a:ea typeface="微軟正黑體" pitchFamily="34" charset="-120"/>
              </a:rPr>
              <a:t>術科考試依特色課程內容，</a:t>
            </a:r>
            <a:endParaRPr kumimoji="0" lang="en-US" altLang="zh-TW" sz="2400" b="1" dirty="0">
              <a:latin typeface="微軟正黑體" pitchFamily="34" charset="-120"/>
              <a:ea typeface="微軟正黑體" pitchFamily="34" charset="-120"/>
            </a:endParaRPr>
          </a:p>
          <a:p>
            <a:pPr marL="0" lvl="1" defTabSz="1066800" fontAlgn="auto">
              <a:spcAft>
                <a:spcPts val="0"/>
              </a:spcAft>
              <a:defRPr/>
            </a:pPr>
            <a:r>
              <a:rPr kumimoji="0" lang="zh-TW" altLang="en-US" sz="2400" b="1" dirty="0">
                <a:latin typeface="微軟正黑體" pitchFamily="34" charset="-120"/>
                <a:ea typeface="微軟正黑體" pitchFamily="34" charset="-120"/>
              </a:rPr>
              <a:t>   設計考科數目及加權計分</a:t>
            </a:r>
          </a:p>
        </p:txBody>
      </p:sp>
      <p:sp>
        <p:nvSpPr>
          <p:cNvPr id="12" name="手繪多邊形 11"/>
          <p:cNvSpPr/>
          <p:nvPr/>
        </p:nvSpPr>
        <p:spPr bwMode="auto">
          <a:xfrm>
            <a:off x="645954" y="2832456"/>
            <a:ext cx="2093233" cy="814546"/>
          </a:xfrm>
          <a:custGeom>
            <a:avLst/>
            <a:gdLst>
              <a:gd name="connsiteX0" fmla="*/ 0 w 2154599"/>
              <a:gd name="connsiteY0" fmla="*/ 185707 h 1114220"/>
              <a:gd name="connsiteX1" fmla="*/ 54393 w 2154599"/>
              <a:gd name="connsiteY1" fmla="*/ 54392 h 1114220"/>
              <a:gd name="connsiteX2" fmla="*/ 185708 w 2154599"/>
              <a:gd name="connsiteY2" fmla="*/ 0 h 1114220"/>
              <a:gd name="connsiteX3" fmla="*/ 1968892 w 2154599"/>
              <a:gd name="connsiteY3" fmla="*/ 0 h 1114220"/>
              <a:gd name="connsiteX4" fmla="*/ 2100207 w 2154599"/>
              <a:gd name="connsiteY4" fmla="*/ 54393 h 1114220"/>
              <a:gd name="connsiteX5" fmla="*/ 2154599 w 2154599"/>
              <a:gd name="connsiteY5" fmla="*/ 185708 h 1114220"/>
              <a:gd name="connsiteX6" fmla="*/ 2154599 w 2154599"/>
              <a:gd name="connsiteY6" fmla="*/ 928513 h 1114220"/>
              <a:gd name="connsiteX7" fmla="*/ 2100207 w 2154599"/>
              <a:gd name="connsiteY7" fmla="*/ 1059828 h 1114220"/>
              <a:gd name="connsiteX8" fmla="*/ 1968892 w 2154599"/>
              <a:gd name="connsiteY8" fmla="*/ 1114220 h 1114220"/>
              <a:gd name="connsiteX9" fmla="*/ 185707 w 2154599"/>
              <a:gd name="connsiteY9" fmla="*/ 1114220 h 1114220"/>
              <a:gd name="connsiteX10" fmla="*/ 54392 w 2154599"/>
              <a:gd name="connsiteY10" fmla="*/ 1059828 h 1114220"/>
              <a:gd name="connsiteX11" fmla="*/ 0 w 2154599"/>
              <a:gd name="connsiteY11" fmla="*/ 928513 h 1114220"/>
              <a:gd name="connsiteX12" fmla="*/ 0 w 2154599"/>
              <a:gd name="connsiteY12" fmla="*/ 185707 h 11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14220">
                <a:moveTo>
                  <a:pt x="0" y="185707"/>
                </a:moveTo>
                <a:cubicBezTo>
                  <a:pt x="0" y="136454"/>
                  <a:pt x="19566" y="89219"/>
                  <a:pt x="54393" y="54392"/>
                </a:cubicBezTo>
                <a:cubicBezTo>
                  <a:pt x="89220" y="19565"/>
                  <a:pt x="136455" y="0"/>
                  <a:pt x="185708" y="0"/>
                </a:cubicBezTo>
                <a:lnTo>
                  <a:pt x="1968892" y="0"/>
                </a:lnTo>
                <a:cubicBezTo>
                  <a:pt x="2018145" y="0"/>
                  <a:pt x="2065380" y="19566"/>
                  <a:pt x="2100207" y="54393"/>
                </a:cubicBezTo>
                <a:cubicBezTo>
                  <a:pt x="2135034" y="89220"/>
                  <a:pt x="2154599" y="136455"/>
                  <a:pt x="2154599" y="185708"/>
                </a:cubicBezTo>
                <a:lnTo>
                  <a:pt x="2154599" y="928513"/>
                </a:lnTo>
                <a:cubicBezTo>
                  <a:pt x="2154599" y="977766"/>
                  <a:pt x="2135033" y="1025001"/>
                  <a:pt x="2100207" y="1059828"/>
                </a:cubicBezTo>
                <a:cubicBezTo>
                  <a:pt x="2065380" y="1094655"/>
                  <a:pt x="2018145" y="1114220"/>
                  <a:pt x="1968892" y="1114220"/>
                </a:cubicBezTo>
                <a:lnTo>
                  <a:pt x="185707" y="1114220"/>
                </a:lnTo>
                <a:cubicBezTo>
                  <a:pt x="136454" y="1114220"/>
                  <a:pt x="89219" y="1094654"/>
                  <a:pt x="54392" y="1059828"/>
                </a:cubicBezTo>
                <a:cubicBezTo>
                  <a:pt x="19565" y="1025001"/>
                  <a:pt x="0" y="977766"/>
                  <a:pt x="0" y="928513"/>
                </a:cubicBezTo>
                <a:lnTo>
                  <a:pt x="0" y="185707"/>
                </a:lnTo>
                <a:close/>
              </a:path>
            </a:pathLst>
          </a:custGeom>
          <a:solidFill>
            <a:schemeClr val="accent6">
              <a:lumMod val="7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312" tIns="115352" rIns="176312" bIns="115352"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測驗內容</a:t>
            </a:r>
          </a:p>
        </p:txBody>
      </p:sp>
      <p:sp>
        <p:nvSpPr>
          <p:cNvPr id="13" name="手繪多邊形 12"/>
          <p:cNvSpPr/>
          <p:nvPr/>
        </p:nvSpPr>
        <p:spPr bwMode="auto">
          <a:xfrm>
            <a:off x="2735621" y="3810013"/>
            <a:ext cx="6264721" cy="1508946"/>
          </a:xfrm>
          <a:custGeom>
            <a:avLst/>
            <a:gdLst>
              <a:gd name="connsiteX0" fmla="*/ 211471 w 1268800"/>
              <a:gd name="connsiteY0" fmla="*/ 0 h 5844958"/>
              <a:gd name="connsiteX1" fmla="*/ 1057329 w 1268800"/>
              <a:gd name="connsiteY1" fmla="*/ 0 h 5844958"/>
              <a:gd name="connsiteX2" fmla="*/ 1206862 w 1268800"/>
              <a:gd name="connsiteY2" fmla="*/ 61939 h 5844958"/>
              <a:gd name="connsiteX3" fmla="*/ 1268800 w 1268800"/>
              <a:gd name="connsiteY3" fmla="*/ 211472 h 5844958"/>
              <a:gd name="connsiteX4" fmla="*/ 1268800 w 1268800"/>
              <a:gd name="connsiteY4" fmla="*/ 5844958 h 5844958"/>
              <a:gd name="connsiteX5" fmla="*/ 1268800 w 1268800"/>
              <a:gd name="connsiteY5" fmla="*/ 5844958 h 5844958"/>
              <a:gd name="connsiteX6" fmla="*/ 1268800 w 1268800"/>
              <a:gd name="connsiteY6" fmla="*/ 5844958 h 5844958"/>
              <a:gd name="connsiteX7" fmla="*/ 0 w 1268800"/>
              <a:gd name="connsiteY7" fmla="*/ 5844958 h 5844958"/>
              <a:gd name="connsiteX8" fmla="*/ 0 w 1268800"/>
              <a:gd name="connsiteY8" fmla="*/ 5844958 h 5844958"/>
              <a:gd name="connsiteX9" fmla="*/ 0 w 1268800"/>
              <a:gd name="connsiteY9" fmla="*/ 5844958 h 5844958"/>
              <a:gd name="connsiteX10" fmla="*/ 0 w 1268800"/>
              <a:gd name="connsiteY10" fmla="*/ 211471 h 5844958"/>
              <a:gd name="connsiteX11" fmla="*/ 61939 w 1268800"/>
              <a:gd name="connsiteY11" fmla="*/ 61938 h 5844958"/>
              <a:gd name="connsiteX12" fmla="*/ 211472 w 1268800"/>
              <a:gd name="connsiteY12" fmla="*/ 0 h 5844958"/>
              <a:gd name="connsiteX13" fmla="*/ 211471 w 1268800"/>
              <a:gd name="connsiteY13" fmla="*/ 0 h 58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00" h="5844958">
                <a:moveTo>
                  <a:pt x="1268800" y="974181"/>
                </a:moveTo>
                <a:lnTo>
                  <a:pt x="1268800" y="4870777"/>
                </a:lnTo>
                <a:cubicBezTo>
                  <a:pt x="1268800" y="5129147"/>
                  <a:pt x="1263964" y="5376931"/>
                  <a:pt x="1255355" y="5559627"/>
                </a:cubicBezTo>
                <a:cubicBezTo>
                  <a:pt x="1246746" y="5742319"/>
                  <a:pt x="1235069" y="5844956"/>
                  <a:pt x="1222895" y="5844956"/>
                </a:cubicBezTo>
                <a:lnTo>
                  <a:pt x="0" y="5844956"/>
                </a:lnTo>
                <a:lnTo>
                  <a:pt x="0" y="5844956"/>
                </a:lnTo>
                <a:lnTo>
                  <a:pt x="0" y="5844956"/>
                </a:lnTo>
                <a:lnTo>
                  <a:pt x="0" y="2"/>
                </a:lnTo>
                <a:lnTo>
                  <a:pt x="0" y="2"/>
                </a:lnTo>
                <a:lnTo>
                  <a:pt x="0" y="2"/>
                </a:lnTo>
                <a:lnTo>
                  <a:pt x="1222895" y="2"/>
                </a:lnTo>
                <a:cubicBezTo>
                  <a:pt x="1235070" y="2"/>
                  <a:pt x="1246746" y="102639"/>
                  <a:pt x="1255355" y="285335"/>
                </a:cubicBezTo>
                <a:cubicBezTo>
                  <a:pt x="1263964" y="468032"/>
                  <a:pt x="1268800" y="715816"/>
                  <a:pt x="1268800" y="974186"/>
                </a:cubicBezTo>
                <a:lnTo>
                  <a:pt x="1268800" y="974181"/>
                </a:ln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85763" rIns="309588" bIns="185763" spcCol="1270" anchor="ctr"/>
          <a:lstStyle/>
          <a:p>
            <a:pPr marL="0" lvl="1" defTabSz="1066800" fontAlgn="auto">
              <a:spcAft>
                <a:spcPts val="0"/>
              </a:spcAft>
              <a:buFontTx/>
              <a:buChar char="••"/>
              <a:defRPr/>
            </a:pPr>
            <a:r>
              <a:rPr lang="en-US" altLang="zh-TW" sz="2400" b="1" dirty="0">
                <a:latin typeface="微軟正黑體" pitchFamily="34" charset="-120"/>
                <a:ea typeface="微軟正黑體" pitchFamily="34" charset="-120"/>
              </a:rPr>
              <a:t>2</a:t>
            </a:r>
            <a:r>
              <a:rPr kumimoji="0"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22</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至</a:t>
            </a:r>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5</a:t>
            </a:r>
            <a:r>
              <a:rPr kumimoji="0" lang="zh-TW" altLang="en-US" sz="2400" b="1" dirty="0">
                <a:latin typeface="微軟正黑體" pitchFamily="34" charset="-120"/>
                <a:ea typeface="微軟正黑體" pitchFamily="34" charset="-120"/>
              </a:rPr>
              <a:t>日術科測驗報名</a:t>
            </a:r>
            <a:endParaRPr kumimoji="0" lang="en-US" altLang="zh-TW" sz="2400" b="1" dirty="0">
              <a:latin typeface="微軟正黑體" pitchFamily="34" charset="-120"/>
              <a:ea typeface="微軟正黑體" pitchFamily="34" charset="-120"/>
            </a:endParaRPr>
          </a:p>
          <a:p>
            <a:pPr marL="0" lvl="1" defTabSz="1066800" fontAlgn="auto">
              <a:spcAft>
                <a:spcPts val="0"/>
              </a:spcAft>
              <a:buFontTx/>
              <a:buChar char="••"/>
              <a:defRPr/>
            </a:pPr>
            <a:r>
              <a:rPr kumimoji="0" lang="en-US" altLang="zh-TW" sz="2400" b="1" dirty="0">
                <a:latin typeface="微軟正黑體" pitchFamily="34" charset="-120"/>
                <a:ea typeface="微軟正黑體" pitchFamily="34" charset="-120"/>
              </a:rPr>
              <a:t>4</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10-11</a:t>
            </a:r>
            <a:r>
              <a:rPr kumimoji="0" lang="zh-TW" altLang="en-US" sz="2400" b="1" dirty="0">
                <a:latin typeface="微軟正黑體" pitchFamily="34" charset="-120"/>
                <a:ea typeface="微軟正黑體" pitchFamily="34" charset="-120"/>
              </a:rPr>
              <a:t>日術科測驗</a:t>
            </a:r>
            <a:r>
              <a:rPr kumimoji="0" lang="en-US" altLang="zh-TW"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美術、戲劇</a:t>
            </a:r>
            <a:r>
              <a:rPr kumimoji="0" lang="en-US" altLang="zh-TW" sz="2400" b="1" dirty="0">
                <a:latin typeface="微軟正黑體" pitchFamily="34" charset="-120"/>
                <a:ea typeface="微軟正黑體" pitchFamily="34" charset="-120"/>
              </a:rPr>
              <a:t>)</a:t>
            </a:r>
          </a:p>
          <a:p>
            <a:pPr marL="0" lvl="1" defTabSz="1066800">
              <a:buFontTx/>
              <a:buChar char="••"/>
              <a:defRPr/>
            </a:pPr>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17-19</a:t>
            </a:r>
            <a:r>
              <a:rPr lang="zh-TW" altLang="en-US" sz="2400" b="1" dirty="0">
                <a:latin typeface="微軟正黑體" pitchFamily="34" charset="-120"/>
                <a:ea typeface="微軟正黑體" pitchFamily="34" charset="-120"/>
              </a:rPr>
              <a:t>日術科測驗</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舞蹈、音樂</a:t>
            </a:r>
            <a:r>
              <a:rPr lang="en-US" altLang="zh-TW" sz="2400" b="1" dirty="0">
                <a:latin typeface="微軟正黑體" pitchFamily="34" charset="-120"/>
                <a:ea typeface="微軟正黑體" pitchFamily="34" charset="-120"/>
              </a:rPr>
              <a:t>)</a:t>
            </a:r>
            <a:endParaRPr kumimoji="0" lang="zh-TW" altLang="en-US" sz="2400" b="1" dirty="0">
              <a:latin typeface="微軟正黑體" pitchFamily="34" charset="-120"/>
              <a:ea typeface="微軟正黑體" pitchFamily="34" charset="-120"/>
            </a:endParaRPr>
          </a:p>
          <a:p>
            <a:pPr marL="0" lvl="1" defTabSz="1066800" fontAlgn="auto">
              <a:spcAft>
                <a:spcPts val="0"/>
              </a:spcAft>
              <a:buFontTx/>
              <a:buChar char="••"/>
              <a:defRPr/>
            </a:pPr>
            <a:r>
              <a:rPr kumimoji="0" lang="en-US" altLang="zh-TW" sz="2400" b="1" dirty="0">
                <a:latin typeface="微軟正黑體" pitchFamily="34" charset="-120"/>
                <a:ea typeface="微軟正黑體" pitchFamily="34" charset="-120"/>
              </a:rPr>
              <a:t>6</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7-11</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分發報名</a:t>
            </a:r>
            <a:endParaRPr lang="en-US" altLang="zh-TW" sz="2400" b="1" dirty="0">
              <a:latin typeface="微軟正黑體" pitchFamily="34" charset="-120"/>
              <a:ea typeface="微軟正黑體" pitchFamily="34" charset="-120"/>
            </a:endParaRPr>
          </a:p>
        </p:txBody>
      </p:sp>
      <p:sp>
        <p:nvSpPr>
          <p:cNvPr id="14" name="手繪多邊形 13"/>
          <p:cNvSpPr/>
          <p:nvPr/>
        </p:nvSpPr>
        <p:spPr bwMode="auto">
          <a:xfrm>
            <a:off x="592672" y="3714726"/>
            <a:ext cx="2146113" cy="1675788"/>
          </a:xfrm>
          <a:custGeom>
            <a:avLst/>
            <a:gdLst>
              <a:gd name="connsiteX0" fmla="*/ 0 w 2152494"/>
              <a:gd name="connsiteY0" fmla="*/ 209858 h 1259120"/>
              <a:gd name="connsiteX1" fmla="*/ 61466 w 2152494"/>
              <a:gd name="connsiteY1" fmla="*/ 61466 h 1259120"/>
              <a:gd name="connsiteX2" fmla="*/ 209858 w 2152494"/>
              <a:gd name="connsiteY2" fmla="*/ 0 h 1259120"/>
              <a:gd name="connsiteX3" fmla="*/ 1942636 w 2152494"/>
              <a:gd name="connsiteY3" fmla="*/ 0 h 1259120"/>
              <a:gd name="connsiteX4" fmla="*/ 2091028 w 2152494"/>
              <a:gd name="connsiteY4" fmla="*/ 61466 h 1259120"/>
              <a:gd name="connsiteX5" fmla="*/ 2152494 w 2152494"/>
              <a:gd name="connsiteY5" fmla="*/ 209858 h 1259120"/>
              <a:gd name="connsiteX6" fmla="*/ 2152494 w 2152494"/>
              <a:gd name="connsiteY6" fmla="*/ 1049262 h 1259120"/>
              <a:gd name="connsiteX7" fmla="*/ 2091028 w 2152494"/>
              <a:gd name="connsiteY7" fmla="*/ 1197654 h 1259120"/>
              <a:gd name="connsiteX8" fmla="*/ 1942636 w 2152494"/>
              <a:gd name="connsiteY8" fmla="*/ 1259120 h 1259120"/>
              <a:gd name="connsiteX9" fmla="*/ 209858 w 2152494"/>
              <a:gd name="connsiteY9" fmla="*/ 1259120 h 1259120"/>
              <a:gd name="connsiteX10" fmla="*/ 61466 w 2152494"/>
              <a:gd name="connsiteY10" fmla="*/ 1197654 h 1259120"/>
              <a:gd name="connsiteX11" fmla="*/ 0 w 2152494"/>
              <a:gd name="connsiteY11" fmla="*/ 1049262 h 1259120"/>
              <a:gd name="connsiteX12" fmla="*/ 0 w 2152494"/>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494" h="1259120">
                <a:moveTo>
                  <a:pt x="0" y="209858"/>
                </a:moveTo>
                <a:cubicBezTo>
                  <a:pt x="0" y="154200"/>
                  <a:pt x="22110" y="100822"/>
                  <a:pt x="61466" y="61466"/>
                </a:cubicBezTo>
                <a:cubicBezTo>
                  <a:pt x="100822" y="22110"/>
                  <a:pt x="154200" y="0"/>
                  <a:pt x="209858" y="0"/>
                </a:cubicBezTo>
                <a:lnTo>
                  <a:pt x="1942636" y="0"/>
                </a:lnTo>
                <a:cubicBezTo>
                  <a:pt x="1998294" y="0"/>
                  <a:pt x="2051672" y="22110"/>
                  <a:pt x="2091028" y="61466"/>
                </a:cubicBezTo>
                <a:cubicBezTo>
                  <a:pt x="2130384" y="100822"/>
                  <a:pt x="2152494" y="154200"/>
                  <a:pt x="2152494" y="209858"/>
                </a:cubicBezTo>
                <a:lnTo>
                  <a:pt x="2152494" y="1049262"/>
                </a:lnTo>
                <a:cubicBezTo>
                  <a:pt x="2152494" y="1104920"/>
                  <a:pt x="2130384" y="1158298"/>
                  <a:pt x="2091028" y="1197654"/>
                </a:cubicBezTo>
                <a:cubicBezTo>
                  <a:pt x="2051672" y="1237010"/>
                  <a:pt x="1998294" y="1259120"/>
                  <a:pt x="1942636"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chemeClr val="accent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辦理時程</a:t>
            </a:r>
          </a:p>
        </p:txBody>
      </p:sp>
      <p:sp>
        <p:nvSpPr>
          <p:cNvPr id="15" name="手繪多邊形 14"/>
          <p:cNvSpPr/>
          <p:nvPr/>
        </p:nvSpPr>
        <p:spPr bwMode="auto">
          <a:xfrm>
            <a:off x="2771775" y="5517232"/>
            <a:ext cx="5849938" cy="1182350"/>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88900" lvl="1" indent="-88900" defTabSz="1066800" fontAlgn="auto">
              <a:spcAft>
                <a:spcPts val="0"/>
              </a:spcAft>
              <a:buFontTx/>
              <a:buChar char="••"/>
              <a:defRPr/>
            </a:pPr>
            <a:r>
              <a:rPr kumimoji="0" lang="zh-TW" altLang="en-US" sz="2400" b="1" dirty="0">
                <a:latin typeface="微軟正黑體" pitchFamily="34" charset="-120"/>
                <a:ea typeface="微軟正黑體" pitchFamily="34" charset="-120"/>
              </a:rPr>
              <a:t>以</a:t>
            </a:r>
            <a:r>
              <a:rPr kumimoji="0" lang="zh-TW" altLang="en-US" sz="2400" b="1" dirty="0">
                <a:solidFill>
                  <a:srgbClr val="FF0000"/>
                </a:solidFill>
                <a:latin typeface="微軟正黑體" pitchFamily="34" charset="-120"/>
                <a:ea typeface="微軟正黑體" pitchFamily="34" charset="-120"/>
              </a:rPr>
              <a:t>術科</a:t>
            </a:r>
            <a:r>
              <a:rPr lang="zh-TW" altLang="en-US" sz="2400" b="1" dirty="0">
                <a:solidFill>
                  <a:srgbClr val="FF0000"/>
                </a:solidFill>
                <a:latin typeface="微軟正黑體" pitchFamily="34" charset="-120"/>
                <a:ea typeface="微軟正黑體" pitchFamily="34" charset="-120"/>
              </a:rPr>
              <a:t>測驗</a:t>
            </a:r>
            <a:r>
              <a:rPr kumimoji="0" lang="zh-TW" altLang="en-US" sz="2400" b="1" dirty="0">
                <a:latin typeface="微軟正黑體" pitchFamily="34" charset="-120"/>
                <a:ea typeface="微軟正黑體" pitchFamily="34" charset="-120"/>
              </a:rPr>
              <a:t>及學生志願作為錄取依據，得參採國中教育會考作為入學門檻</a:t>
            </a:r>
            <a:endParaRPr kumimoji="0" lang="en-US" altLang="zh-TW" sz="2400" b="1" dirty="0">
              <a:latin typeface="微軟正黑體" pitchFamily="34" charset="-120"/>
              <a:ea typeface="微軟正黑體" pitchFamily="34" charset="-120"/>
            </a:endParaRPr>
          </a:p>
          <a:p>
            <a:pPr marL="88900" lvl="1" indent="-88900" defTabSz="1066800" fontAlgn="auto">
              <a:spcAft>
                <a:spcPts val="0"/>
              </a:spcAft>
              <a:buFontTx/>
              <a:buChar char="••"/>
              <a:defRPr/>
            </a:pP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8</a:t>
            </a:r>
            <a:r>
              <a:rPr lang="zh-TW" altLang="en-US" sz="2400" b="1" dirty="0">
                <a:latin typeface="微軟正黑體" pitchFamily="34" charset="-120"/>
                <a:ea typeface="微軟正黑體" pitchFamily="34" charset="-120"/>
              </a:rPr>
              <a:t>日分發放榜及報到</a:t>
            </a:r>
            <a:endParaRPr kumimoji="0" lang="zh-TW" altLang="en-US" sz="2400" b="1" dirty="0">
              <a:latin typeface="微軟正黑體" pitchFamily="34" charset="-120"/>
              <a:ea typeface="微軟正黑體" pitchFamily="34" charset="-120"/>
            </a:endParaRPr>
          </a:p>
        </p:txBody>
      </p:sp>
      <p:sp>
        <p:nvSpPr>
          <p:cNvPr id="16" name="手繪多邊形 15"/>
          <p:cNvSpPr/>
          <p:nvPr/>
        </p:nvSpPr>
        <p:spPr bwMode="auto">
          <a:xfrm>
            <a:off x="611188" y="5462685"/>
            <a:ext cx="2146113" cy="1270013"/>
          </a:xfrm>
          <a:custGeom>
            <a:avLst/>
            <a:gdLst>
              <a:gd name="connsiteX0" fmla="*/ 0 w 2154599"/>
              <a:gd name="connsiteY0" fmla="*/ 209858 h 1259120"/>
              <a:gd name="connsiteX1" fmla="*/ 61466 w 2154599"/>
              <a:gd name="connsiteY1" fmla="*/ 61466 h 1259120"/>
              <a:gd name="connsiteX2" fmla="*/ 209858 w 2154599"/>
              <a:gd name="connsiteY2" fmla="*/ 0 h 1259120"/>
              <a:gd name="connsiteX3" fmla="*/ 1944741 w 2154599"/>
              <a:gd name="connsiteY3" fmla="*/ 0 h 1259120"/>
              <a:gd name="connsiteX4" fmla="*/ 2093133 w 2154599"/>
              <a:gd name="connsiteY4" fmla="*/ 61466 h 1259120"/>
              <a:gd name="connsiteX5" fmla="*/ 2154599 w 2154599"/>
              <a:gd name="connsiteY5" fmla="*/ 209858 h 1259120"/>
              <a:gd name="connsiteX6" fmla="*/ 2154599 w 2154599"/>
              <a:gd name="connsiteY6" fmla="*/ 1049262 h 1259120"/>
              <a:gd name="connsiteX7" fmla="*/ 2093133 w 2154599"/>
              <a:gd name="connsiteY7" fmla="*/ 1197654 h 1259120"/>
              <a:gd name="connsiteX8" fmla="*/ 1944741 w 2154599"/>
              <a:gd name="connsiteY8" fmla="*/ 1259120 h 1259120"/>
              <a:gd name="connsiteX9" fmla="*/ 209858 w 2154599"/>
              <a:gd name="connsiteY9" fmla="*/ 1259120 h 1259120"/>
              <a:gd name="connsiteX10" fmla="*/ 61466 w 2154599"/>
              <a:gd name="connsiteY10" fmla="*/ 1197654 h 1259120"/>
              <a:gd name="connsiteX11" fmla="*/ 0 w 2154599"/>
              <a:gd name="connsiteY11" fmla="*/ 1049262 h 1259120"/>
              <a:gd name="connsiteX12" fmla="*/ 0 w 2154599"/>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259120">
                <a:moveTo>
                  <a:pt x="0" y="209858"/>
                </a:moveTo>
                <a:cubicBezTo>
                  <a:pt x="0" y="154200"/>
                  <a:pt x="22110" y="100822"/>
                  <a:pt x="61466" y="61466"/>
                </a:cubicBezTo>
                <a:cubicBezTo>
                  <a:pt x="100822" y="22110"/>
                  <a:pt x="154200" y="0"/>
                  <a:pt x="209858" y="0"/>
                </a:cubicBezTo>
                <a:lnTo>
                  <a:pt x="1944741" y="0"/>
                </a:lnTo>
                <a:cubicBezTo>
                  <a:pt x="2000399" y="0"/>
                  <a:pt x="2053777" y="22110"/>
                  <a:pt x="2093133" y="61466"/>
                </a:cubicBezTo>
                <a:cubicBezTo>
                  <a:pt x="2132489" y="100822"/>
                  <a:pt x="2154599" y="154200"/>
                  <a:pt x="2154599" y="209858"/>
                </a:cubicBezTo>
                <a:lnTo>
                  <a:pt x="2154599" y="1049262"/>
                </a:lnTo>
                <a:cubicBezTo>
                  <a:pt x="2154599" y="1104920"/>
                  <a:pt x="2132489" y="1158298"/>
                  <a:pt x="2093133" y="1197654"/>
                </a:cubicBezTo>
                <a:cubicBezTo>
                  <a:pt x="2053777" y="1237010"/>
                  <a:pt x="2000399" y="1259120"/>
                  <a:pt x="1944741"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chemeClr val="accent4"/>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lnSpc>
                <a:spcPct val="90000"/>
              </a:lnSpc>
              <a:spcAft>
                <a:spcPct val="35000"/>
              </a:spcAft>
              <a:defRPr/>
            </a:pPr>
            <a:r>
              <a:rPr kumimoji="0" lang="zh-TW" altLang="en-US" sz="3200" b="1" dirty="0">
                <a:latin typeface="微軟正黑體" pitchFamily="34" charset="-120"/>
                <a:ea typeface="微軟正黑體" pitchFamily="34" charset="-120"/>
              </a:rPr>
              <a:t>錄取方式</a:t>
            </a:r>
          </a:p>
        </p:txBody>
      </p:sp>
      <p:sp>
        <p:nvSpPr>
          <p:cNvPr id="17" name="標題 1"/>
          <p:cNvSpPr>
            <a:spLocks noGrp="1"/>
          </p:cNvSpPr>
          <p:nvPr>
            <p:ph type="title"/>
          </p:nvPr>
        </p:nvSpPr>
        <p:spPr>
          <a:xfrm>
            <a:off x="0" y="-10996"/>
            <a:ext cx="9144000" cy="803322"/>
          </a:xfrm>
          <a:solidFill>
            <a:schemeClr val="accent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altLang="zh-TW" b="1" dirty="0">
                <a:solidFill>
                  <a:schemeClr val="bg1"/>
                </a:solidFill>
                <a:latin typeface="微軟正黑體" panose="020B0604030504040204" pitchFamily="34" charset="-120"/>
                <a:ea typeface="微軟正黑體" panose="020B0604030504040204" pitchFamily="34" charset="-120"/>
              </a:rPr>
              <a:t>110</a:t>
            </a:r>
            <a:r>
              <a:rPr lang="zh-TW" altLang="en-US" b="1" dirty="0">
                <a:solidFill>
                  <a:schemeClr val="bg1"/>
                </a:solidFill>
                <a:latin typeface="微軟正黑體" panose="020B0604030504040204" pitchFamily="34" charset="-120"/>
                <a:ea typeface="微軟正黑體" panose="020B0604030504040204" pitchFamily="34" charset="-120"/>
              </a:rPr>
              <a:t>年特色招生</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藝才班甄選入學</a:t>
            </a:r>
            <a:endParaRPr lang="zh-TW" altLang="en-US" sz="2800" b="1" dirty="0">
              <a:solidFill>
                <a:schemeClr val="bg1"/>
              </a:solidFill>
              <a:latin typeface="微軟正黑體" panose="020B0604030504040204" pitchFamily="34" charset="-120"/>
              <a:ea typeface="微軟正黑體" panose="020B0604030504040204" pitchFamily="34" charset="-120"/>
            </a:endParaRPr>
          </a:p>
        </p:txBody>
      </p:sp>
      <p:sp>
        <p:nvSpPr>
          <p:cNvPr id="19" name="手繪多邊形 18"/>
          <p:cNvSpPr/>
          <p:nvPr/>
        </p:nvSpPr>
        <p:spPr bwMode="auto">
          <a:xfrm>
            <a:off x="2719393" y="1166290"/>
            <a:ext cx="5849938" cy="558604"/>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FF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a:buFontTx/>
              <a:buChar char="••"/>
              <a:defRPr/>
            </a:pPr>
            <a:r>
              <a:rPr lang="zh-TW" altLang="en-US" sz="2400" b="1" dirty="0">
                <a:solidFill>
                  <a:srgbClr val="A50021"/>
                </a:solidFill>
                <a:latin typeface="微軟正黑體" pitchFamily="34" charset="-120"/>
                <a:ea typeface="微軟正黑體" pitchFamily="34" charset="-120"/>
              </a:rPr>
              <a:t>音樂班、美術班、舞蹈班、戲劇班</a:t>
            </a:r>
            <a:endParaRPr kumimoji="0" lang="zh-TW" altLang="en-US" sz="2400" b="1" dirty="0">
              <a:latin typeface="微軟正黑體" pitchFamily="34" charset="-120"/>
              <a:ea typeface="微軟正黑體" pitchFamily="34" charset="-120"/>
            </a:endParaRPr>
          </a:p>
        </p:txBody>
      </p:sp>
      <p:sp>
        <p:nvSpPr>
          <p:cNvPr id="20" name="手繪多邊形 19"/>
          <p:cNvSpPr/>
          <p:nvPr/>
        </p:nvSpPr>
        <p:spPr bwMode="auto">
          <a:xfrm>
            <a:off x="634041" y="1124744"/>
            <a:ext cx="2101580" cy="630612"/>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ln/>
        </p:spPr>
        <p:style>
          <a:lnRef idx="0">
            <a:schemeClr val="accent1"/>
          </a:lnRef>
          <a:fillRef idx="3">
            <a:schemeClr val="accent1"/>
          </a:fillRef>
          <a:effectRef idx="3">
            <a:schemeClr val="accent1"/>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班        別</a:t>
            </a:r>
          </a:p>
        </p:txBody>
      </p:sp>
    </p:spTree>
    <p:extLst>
      <p:ext uri="{BB962C8B-B14F-4D97-AF65-F5344CB8AC3E}">
        <p14:creationId xmlns:p14="http://schemas.microsoft.com/office/powerpoint/2010/main" val="19976579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標題 1"/>
          <p:cNvSpPr txBox="1">
            <a:spLocks/>
          </p:cNvSpPr>
          <p:nvPr/>
        </p:nvSpPr>
        <p:spPr>
          <a:xfrm>
            <a:off x="3448" y="-13672"/>
            <a:ext cx="9140552" cy="843754"/>
          </a:xfrm>
          <a:prstGeom prst="rect">
            <a:avLst/>
          </a:prstGeom>
          <a:solidFill>
            <a:schemeClr val="accent2">
              <a:lumMod val="50000"/>
            </a:schemeClr>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itchFamily="34" charset="-120"/>
                <a:ea typeface="微軟正黑體" pitchFamily="34" charset="-120"/>
              </a:rPr>
              <a:t>110</a:t>
            </a:r>
            <a:r>
              <a:rPr lang="zh-TW" altLang="en-US" sz="4400" b="1" dirty="0">
                <a:solidFill>
                  <a:schemeClr val="bg1"/>
                </a:solidFill>
                <a:latin typeface="微軟正黑體" pitchFamily="34" charset="-120"/>
                <a:ea typeface="微軟正黑體" pitchFamily="34" charset="-120"/>
              </a:rPr>
              <a:t>年特色招生</a:t>
            </a:r>
            <a:r>
              <a:rPr lang="en-US" altLang="zh-TW" sz="4400" b="1" dirty="0">
                <a:solidFill>
                  <a:schemeClr val="bg1"/>
                </a:solidFill>
                <a:latin typeface="微軟正黑體" pitchFamily="34" charset="-120"/>
                <a:ea typeface="微軟正黑體" pitchFamily="34" charset="-120"/>
              </a:rPr>
              <a:t>-</a:t>
            </a:r>
            <a:r>
              <a:rPr lang="zh-TW" altLang="en-US" sz="4400" b="1" dirty="0">
                <a:solidFill>
                  <a:schemeClr val="bg1"/>
                </a:solidFill>
                <a:latin typeface="微軟正黑體" pitchFamily="34" charset="-120"/>
                <a:ea typeface="微軟正黑體" pitchFamily="34" charset="-120"/>
              </a:rPr>
              <a:t>藝才班招生名額</a:t>
            </a:r>
            <a:endParaRPr kumimoji="1" lang="zh-TW" altLang="en-US" sz="4400" b="1" dirty="0">
              <a:solidFill>
                <a:schemeClr val="bg1"/>
              </a:solidFill>
              <a:latin typeface="微軟正黑體" pitchFamily="34" charset="-120"/>
              <a:ea typeface="微軟正黑體" pitchFamily="34" charset="-120"/>
            </a:endParaRPr>
          </a:p>
        </p:txBody>
      </p:sp>
      <p:graphicFrame>
        <p:nvGraphicFramePr>
          <p:cNvPr id="53" name="Group 126"/>
          <p:cNvGraphicFramePr>
            <a:graphicFrameLocks noGrp="1"/>
          </p:cNvGraphicFramePr>
          <p:nvPr>
            <p:extLst>
              <p:ext uri="{D42A27DB-BD31-4B8C-83A1-F6EECF244321}">
                <p14:modId xmlns:p14="http://schemas.microsoft.com/office/powerpoint/2010/main" val="3280025138"/>
              </p:ext>
            </p:extLst>
          </p:nvPr>
        </p:nvGraphicFramePr>
        <p:xfrm>
          <a:off x="611560" y="1239575"/>
          <a:ext cx="7112605" cy="3154714"/>
        </p:xfrm>
        <a:graphic>
          <a:graphicData uri="http://schemas.openxmlformats.org/drawingml/2006/table">
            <a:tbl>
              <a:tblPr/>
              <a:tblGrid>
                <a:gridCol w="748694">
                  <a:extLst>
                    <a:ext uri="{9D8B030D-6E8A-4147-A177-3AD203B41FA5}">
                      <a16:colId xmlns="" xmlns:a16="http://schemas.microsoft.com/office/drawing/2014/main" val="20000"/>
                    </a:ext>
                  </a:extLst>
                </a:gridCol>
                <a:gridCol w="2096347">
                  <a:extLst>
                    <a:ext uri="{9D8B030D-6E8A-4147-A177-3AD203B41FA5}">
                      <a16:colId xmlns="" xmlns:a16="http://schemas.microsoft.com/office/drawing/2014/main" val="20001"/>
                    </a:ext>
                  </a:extLst>
                </a:gridCol>
                <a:gridCol w="2545565">
                  <a:extLst>
                    <a:ext uri="{9D8B030D-6E8A-4147-A177-3AD203B41FA5}">
                      <a16:colId xmlns="" xmlns:a16="http://schemas.microsoft.com/office/drawing/2014/main" val="20002"/>
                    </a:ext>
                  </a:extLst>
                </a:gridCol>
                <a:gridCol w="1721999">
                  <a:extLst>
                    <a:ext uri="{9D8B030D-6E8A-4147-A177-3AD203B41FA5}">
                      <a16:colId xmlns="" xmlns:a16="http://schemas.microsoft.com/office/drawing/2014/main" val="20003"/>
                    </a:ext>
                  </a:extLst>
                </a:gridCol>
              </a:tblGrid>
              <a:tr h="391090">
                <a:tc rowSpan="7">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彰化區學校</a:t>
                      </a:r>
                    </a:p>
                  </a:txBody>
                  <a:tcPr marL="89993" marR="89993" marT="46811" marB="46811" vert="eaVert"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校名</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班級</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名額</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extLst>
                  <a:ext uri="{0D108BD9-81ED-4DB2-BD59-A6C34878D82A}">
                    <a16:rowId xmlns="" xmlns:a16="http://schemas.microsoft.com/office/drawing/2014/main" val="10000"/>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彰化高中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30</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員林高中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30</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2"/>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rowSpan="3">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彰化藝術高中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391090">
                <a:tc vMerge="1">
                  <a:txBody>
                    <a:bodyPr/>
                    <a:lstStyle/>
                    <a:p>
                      <a:endParaRPr lang="zh-TW" altLang="en-US"/>
                    </a:p>
                  </a:txBody>
                  <a:tcPr/>
                </a:tc>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4"/>
                  </a:ext>
                </a:extLst>
              </a:tr>
              <a:tr h="391090">
                <a:tc vMerge="1">
                  <a:txBody>
                    <a:bodyPr/>
                    <a:lstStyle/>
                    <a:p>
                      <a:endParaRPr lang="zh-TW" altLang="en-US"/>
                    </a:p>
                  </a:txBody>
                  <a:tcPr/>
                </a:tc>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舞蹈班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20</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5"/>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vert="eaVert"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成功高中</a:t>
                      </a:r>
                      <a:endPar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單獨招生</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28</a:t>
                      </a:r>
                    </a:p>
                  </a:txBody>
                  <a:tcPr marL="89993" marR="89993" marT="46811" marB="468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 xmlns:a16="http://schemas.microsoft.com/office/drawing/2014/main" val="10006"/>
                  </a:ext>
                </a:extLst>
              </a:tr>
            </a:tbl>
          </a:graphicData>
        </a:graphic>
      </p:graphicFrame>
      <p:graphicFrame>
        <p:nvGraphicFramePr>
          <p:cNvPr id="56" name="Group 126"/>
          <p:cNvGraphicFramePr>
            <a:graphicFrameLocks noGrp="1"/>
          </p:cNvGraphicFramePr>
          <p:nvPr>
            <p:extLst>
              <p:ext uri="{D42A27DB-BD31-4B8C-83A1-F6EECF244321}">
                <p14:modId xmlns:p14="http://schemas.microsoft.com/office/powerpoint/2010/main" val="310075656"/>
              </p:ext>
            </p:extLst>
          </p:nvPr>
        </p:nvGraphicFramePr>
        <p:xfrm>
          <a:off x="1547664" y="4509120"/>
          <a:ext cx="6984777" cy="2053070"/>
        </p:xfrm>
        <a:graphic>
          <a:graphicData uri="http://schemas.openxmlformats.org/drawingml/2006/table">
            <a:tbl>
              <a:tblPr/>
              <a:tblGrid>
                <a:gridCol w="641949">
                  <a:extLst>
                    <a:ext uri="{9D8B030D-6E8A-4147-A177-3AD203B41FA5}">
                      <a16:colId xmlns="" xmlns:a16="http://schemas.microsoft.com/office/drawing/2014/main" val="20000"/>
                    </a:ext>
                  </a:extLst>
                </a:gridCol>
                <a:gridCol w="1212570">
                  <a:extLst>
                    <a:ext uri="{9D8B030D-6E8A-4147-A177-3AD203B41FA5}">
                      <a16:colId xmlns="" xmlns:a16="http://schemas.microsoft.com/office/drawing/2014/main" val="20001"/>
                    </a:ext>
                  </a:extLst>
                </a:gridCol>
                <a:gridCol w="5130258">
                  <a:extLst>
                    <a:ext uri="{9D8B030D-6E8A-4147-A177-3AD203B41FA5}">
                      <a16:colId xmlns="" xmlns:a16="http://schemas.microsoft.com/office/drawing/2014/main" val="20002"/>
                    </a:ext>
                  </a:extLst>
                </a:gridCol>
              </a:tblGrid>
              <a:tr h="395252">
                <a:tc rowSpan="5">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術科測驗</a:t>
                      </a: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班別</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測驗項目</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extLst>
                  <a:ext uri="{0D108BD9-81ED-4DB2-BD59-A6C34878D82A}">
                    <a16:rowId xmlns="" xmlns:a16="http://schemas.microsoft.com/office/drawing/2014/main" val="10000"/>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主修、副修、視唱、聽寫、樂理與基礎和聲</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1"/>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素描、水彩、水墨、書法</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2"/>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舞蹈班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芭蕾、現代舞、中國舞、即興創作</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3"/>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戲劇班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創意思維、口語表達、專長表演</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10004"/>
                  </a:ext>
                </a:extLst>
              </a:tr>
            </a:tbl>
          </a:graphicData>
        </a:graphic>
      </p:graphicFrame>
      <p:pic>
        <p:nvPicPr>
          <p:cNvPr id="57" name="圖片 1"/>
          <p:cNvPicPr>
            <a:picLocks noChangeAspect="1"/>
          </p:cNvPicPr>
          <p:nvPr/>
        </p:nvPicPr>
        <p:blipFill>
          <a:blip r:embed="rId3" cstate="print"/>
          <a:srcRect/>
          <a:stretch>
            <a:fillRect/>
          </a:stretch>
        </p:blipFill>
        <p:spPr bwMode="auto">
          <a:xfrm>
            <a:off x="7956376" y="2204864"/>
            <a:ext cx="936104" cy="1224136"/>
          </a:xfrm>
          <a:prstGeom prst="rect">
            <a:avLst/>
          </a:prstGeom>
          <a:noFill/>
          <a:ln>
            <a:noFill/>
          </a:ln>
          <a:effectLst>
            <a:outerShdw blurRad="50800" dist="38100" dir="2700000" algn="tl" rotWithShape="0">
              <a:prstClr val="black">
                <a:alpha val="40000"/>
              </a:prstClr>
            </a:outerShdw>
          </a:effectLst>
          <a:extLst/>
        </p:spPr>
      </p:pic>
      <p:pic>
        <p:nvPicPr>
          <p:cNvPr id="58" name="圖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536" y="4803782"/>
            <a:ext cx="864096" cy="13354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 xmlns:a16="http://schemas.microsoft.com/office/drawing/2014/main" id="{9F858C28-AED9-43AE-8677-CB27B5F37563}"/>
              </a:ext>
            </a:extLst>
          </p:cNvPr>
          <p:cNvSpPr>
            <a:spLocks noGrp="1"/>
          </p:cNvSpPr>
          <p:nvPr>
            <p:ph type="sldNum" sz="quarter" idx="10"/>
          </p:nvPr>
        </p:nvSpPr>
        <p:spPr/>
        <p:txBody>
          <a:bodyPr/>
          <a:lstStyle/>
          <a:p>
            <a:pPr>
              <a:defRPr/>
            </a:pPr>
            <a:fld id="{731E8EA0-7927-4149-8AAE-E8E80BF4AD48}" type="slidenum">
              <a:rPr lang="zh-TW" altLang="en-US" smtClean="0">
                <a:solidFill>
                  <a:prstClr val="black">
                    <a:tint val="75000"/>
                  </a:prstClr>
                </a:solidFill>
              </a:rPr>
              <a:pPr>
                <a:defRPr/>
              </a:pPr>
              <a:t>43</a:t>
            </a:fld>
            <a:endParaRPr lang="en-US" altLang="zh-TW">
              <a:solidFill>
                <a:prstClr val="black">
                  <a:tint val="75000"/>
                </a:prstClr>
              </a:solidFill>
            </a:endParaRPr>
          </a:p>
        </p:txBody>
      </p:sp>
    </p:spTree>
    <p:extLst>
      <p:ext uri="{BB962C8B-B14F-4D97-AF65-F5344CB8AC3E}">
        <p14:creationId xmlns:p14="http://schemas.microsoft.com/office/powerpoint/2010/main" val="7658848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1A0073E-272C-4677-BD14-0CEA0E7A1980}" type="slidenum">
              <a:rPr lang="zh-TW" altLang="en-US" smtClean="0">
                <a:solidFill>
                  <a:prstClr val="black">
                    <a:tint val="75000"/>
                  </a:prstClr>
                </a:solidFill>
              </a:rPr>
              <a:pPr>
                <a:defRPr/>
              </a:pPr>
              <a:t>44</a:t>
            </a:fld>
            <a:endParaRPr lang="zh-TW" altLang="en-US">
              <a:solidFill>
                <a:prstClr val="black">
                  <a:tint val="75000"/>
                </a:prstClr>
              </a:solidFill>
            </a:endParaRPr>
          </a:p>
        </p:txBody>
      </p:sp>
      <p:sp>
        <p:nvSpPr>
          <p:cNvPr id="5" name="標題 1"/>
          <p:cNvSpPr txBox="1">
            <a:spLocks/>
          </p:cNvSpPr>
          <p:nvPr/>
        </p:nvSpPr>
        <p:spPr bwMode="auto">
          <a:xfrm>
            <a:off x="0" y="-25875"/>
            <a:ext cx="9144000" cy="862587"/>
          </a:xfrm>
          <a:prstGeom prst="rect">
            <a:avLst/>
          </a:prstGeom>
          <a:solidFill>
            <a:schemeClr val="tx1">
              <a:lumMod val="65000"/>
              <a:lumOff val="35000"/>
            </a:schemeClr>
          </a:solidFill>
          <a:ln>
            <a:noFill/>
          </a:ln>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4000" b="1" dirty="0">
                <a:solidFill>
                  <a:schemeClr val="bg1"/>
                </a:solidFill>
                <a:latin typeface="微軟正黑體" pitchFamily="34" charset="-120"/>
                <a:ea typeface="微軟正黑體" pitchFamily="34" charset="-120"/>
              </a:rPr>
              <a:t>110</a:t>
            </a:r>
            <a:r>
              <a:rPr lang="zh-TW" altLang="en-US" sz="4000" b="1" dirty="0">
                <a:solidFill>
                  <a:schemeClr val="bg1"/>
                </a:solidFill>
                <a:latin typeface="微軟正黑體" pitchFamily="34" charset="-120"/>
                <a:ea typeface="微軟正黑體" pitchFamily="34" charset="-120"/>
              </a:rPr>
              <a:t>年彰化區體育班甄選入學學校</a:t>
            </a:r>
            <a:endParaRPr lang="en-US" altLang="zh-TW" sz="4000" b="1" dirty="0">
              <a:solidFill>
                <a:schemeClr val="bg1"/>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056097291"/>
              </p:ext>
            </p:extLst>
          </p:nvPr>
        </p:nvGraphicFramePr>
        <p:xfrm>
          <a:off x="107504" y="4843248"/>
          <a:ext cx="3932022" cy="1826111"/>
        </p:xfrm>
        <a:graphic>
          <a:graphicData uri="http://schemas.openxmlformats.org/drawingml/2006/table">
            <a:tbl>
              <a:tblPr firstRow="1" bandRow="1">
                <a:tableStyleId>{775DCB02-9BB8-47FD-8907-85C794F793BA}</a:tableStyleId>
              </a:tblPr>
              <a:tblGrid>
                <a:gridCol w="1526014">
                  <a:extLst>
                    <a:ext uri="{9D8B030D-6E8A-4147-A177-3AD203B41FA5}">
                      <a16:colId xmlns="" xmlns:a16="http://schemas.microsoft.com/office/drawing/2014/main" val="20000"/>
                    </a:ext>
                  </a:extLst>
                </a:gridCol>
                <a:gridCol w="2406008">
                  <a:extLst>
                    <a:ext uri="{9D8B030D-6E8A-4147-A177-3AD203B41FA5}">
                      <a16:colId xmlns="" xmlns:a16="http://schemas.microsoft.com/office/drawing/2014/main" val="20001"/>
                    </a:ext>
                  </a:extLst>
                </a:gridCol>
              </a:tblGrid>
              <a:tr h="440198">
                <a:tc>
                  <a:txBody>
                    <a:bodyPr/>
                    <a:lstStyle/>
                    <a:p>
                      <a:pPr algn="ctr">
                        <a:lnSpc>
                          <a:spcPct val="80000"/>
                        </a:lnSpc>
                        <a:spcAft>
                          <a:spcPts val="0"/>
                        </a:spcAft>
                      </a:pPr>
                      <a:r>
                        <a:rPr lang="zh-TW" altLang="en-US" sz="2000" b="1" kern="100" dirty="0">
                          <a:solidFill>
                            <a:schemeClr val="lt1"/>
                          </a:solidFill>
                          <a:latin typeface="微軟正黑體" pitchFamily="34" charset="-120"/>
                          <a:ea typeface="微軟正黑體" pitchFamily="34" charset="-120"/>
                          <a:cs typeface="+mn-cs"/>
                        </a:rPr>
                        <a:t>辦理時程</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solidFill>
                      <a:schemeClr val="accent6">
                        <a:lumMod val="75000"/>
                      </a:schemeClr>
                    </a:solidFill>
                  </a:tcPr>
                </a:tc>
                <a:tc>
                  <a:txBody>
                    <a:bodyPr/>
                    <a:lstStyle/>
                    <a:p>
                      <a:pPr algn="ctr">
                        <a:lnSpc>
                          <a:spcPct val="80000"/>
                        </a:lnSpc>
                        <a:spcAft>
                          <a:spcPts val="0"/>
                        </a:spcAft>
                      </a:pPr>
                      <a:r>
                        <a:rPr lang="zh-TW" sz="2000" kern="100" dirty="0">
                          <a:latin typeface="微軟正黑體" pitchFamily="34" charset="-120"/>
                          <a:ea typeface="微軟正黑體" pitchFamily="34" charset="-120"/>
                        </a:rPr>
                        <a:t>日</a:t>
                      </a:r>
                      <a:r>
                        <a:rPr lang="zh-TW" altLang="en-US" sz="2000" kern="100" dirty="0">
                          <a:latin typeface="微軟正黑體" pitchFamily="34" charset="-120"/>
                          <a:ea typeface="微軟正黑體" pitchFamily="34" charset="-120"/>
                        </a:rPr>
                        <a:t>    </a:t>
                      </a:r>
                      <a:r>
                        <a:rPr lang="en-US" sz="2000" kern="100" dirty="0">
                          <a:latin typeface="微軟正黑體" pitchFamily="34" charset="-120"/>
                          <a:ea typeface="微軟正黑體" pitchFamily="34" charset="-120"/>
                        </a:rPr>
                        <a:t>  </a:t>
                      </a:r>
                      <a:r>
                        <a:rPr lang="zh-TW" sz="2000" kern="100" dirty="0">
                          <a:latin typeface="微軟正黑體" pitchFamily="34" charset="-120"/>
                          <a:ea typeface="微軟正黑體" pitchFamily="34" charset="-120"/>
                        </a:rPr>
                        <a:t>期</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solidFill>
                      <a:schemeClr val="accent6">
                        <a:lumMod val="75000"/>
                      </a:schemeClr>
                    </a:solidFill>
                  </a:tcPr>
                </a:tc>
                <a:extLst>
                  <a:ext uri="{0D108BD9-81ED-4DB2-BD59-A6C34878D82A}">
                    <a16:rowId xmlns="" xmlns:a16="http://schemas.microsoft.com/office/drawing/2014/main" val="10000"/>
                  </a:ext>
                </a:extLst>
              </a:tr>
              <a:tr h="330220">
                <a:tc>
                  <a:txBody>
                    <a:bodyPr/>
                    <a:lstStyle/>
                    <a:p>
                      <a:pPr algn="ctr">
                        <a:lnSpc>
                          <a:spcPts val="1600"/>
                        </a:lnSpc>
                        <a:spcAft>
                          <a:spcPts val="0"/>
                        </a:spcAft>
                      </a:pPr>
                      <a:r>
                        <a:rPr lang="zh-TW" sz="2000" kern="100" dirty="0">
                          <a:latin typeface="微軟正黑體" pitchFamily="34" charset="-120"/>
                          <a:ea typeface="微軟正黑體" pitchFamily="34" charset="-120"/>
                        </a:rPr>
                        <a:t>報名</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TW" sz="2000" dirty="0">
                          <a:latin typeface="微軟正黑體" pitchFamily="34" charset="-120"/>
                          <a:ea typeface="微軟正黑體" pitchFamily="34" charset="-120"/>
                        </a:rPr>
                        <a:t>4</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26</a:t>
                      </a:r>
                      <a:r>
                        <a:rPr lang="zh-TW" altLang="en-US" sz="2000" dirty="0">
                          <a:latin typeface="微軟正黑體" pitchFamily="34" charset="-120"/>
                          <a:ea typeface="微軟正黑體" pitchFamily="34" charset="-120"/>
                        </a:rPr>
                        <a:t>日至</a:t>
                      </a:r>
                      <a:r>
                        <a:rPr lang="en-US" altLang="zh-TW" sz="2000" dirty="0">
                          <a:latin typeface="微軟正黑體" pitchFamily="34" charset="-120"/>
                          <a:ea typeface="微軟正黑體" pitchFamily="34" charset="-120"/>
                        </a:rPr>
                        <a:t>4</a:t>
                      </a:r>
                      <a:r>
                        <a:rPr lang="zh-TW" altLang="en-US" sz="2000" dirty="0">
                          <a:latin typeface="微軟正黑體" pitchFamily="34" charset="-120"/>
                          <a:ea typeface="微軟正黑體" pitchFamily="34" charset="-120"/>
                        </a:rPr>
                        <a:t>月</a:t>
                      </a:r>
                      <a:r>
                        <a:rPr lang="en-US" altLang="zh-TW" sz="2000" dirty="0">
                          <a:latin typeface="微軟正黑體" pitchFamily="34" charset="-120"/>
                          <a:ea typeface="微軟正黑體" pitchFamily="34" charset="-120"/>
                        </a:rPr>
                        <a:t>28</a:t>
                      </a:r>
                      <a:r>
                        <a:rPr lang="zh-TW" altLang="en-US" sz="2000" dirty="0">
                          <a:latin typeface="微軟正黑體" pitchFamily="34" charset="-120"/>
                          <a:ea typeface="微軟正黑體" pitchFamily="34" charset="-120"/>
                        </a:rPr>
                        <a:t>日</a:t>
                      </a:r>
                      <a:endParaRPr lang="zh-TW" altLang="en-US" sz="2000" b="1" dirty="0">
                        <a:solidFill>
                          <a:srgbClr val="7030A0"/>
                        </a:solidFill>
                        <a:latin typeface="微軟正黑體" pitchFamily="34" charset="-120"/>
                        <a:ea typeface="微軟正黑體" pitchFamily="34" charset="-120"/>
                        <a:cs typeface="BiauKai"/>
                      </a:endParaRPr>
                    </a:p>
                  </a:txBody>
                  <a:tcPr marL="0" marR="0" marT="0" marB="0" anchor="b"/>
                </a:tc>
                <a:extLst>
                  <a:ext uri="{0D108BD9-81ED-4DB2-BD59-A6C34878D82A}">
                    <a16:rowId xmlns="" xmlns:a16="http://schemas.microsoft.com/office/drawing/2014/main" val="10001"/>
                  </a:ext>
                </a:extLst>
              </a:tr>
              <a:tr h="339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kern="100" dirty="0">
                          <a:latin typeface="微軟正黑體" pitchFamily="34" charset="-120"/>
                          <a:ea typeface="微軟正黑體" pitchFamily="34" charset="-120"/>
                        </a:rPr>
                        <a:t>術科測驗</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kern="100" dirty="0">
                          <a:latin typeface="微軟正黑體" pitchFamily="34" charset="-120"/>
                          <a:ea typeface="微軟正黑體" pitchFamily="34" charset="-120"/>
                        </a:rPr>
                        <a:t>5</a:t>
                      </a:r>
                      <a:r>
                        <a:rPr lang="zh-TW" altLang="en-US" sz="2000" kern="100" dirty="0">
                          <a:latin typeface="微軟正黑體" pitchFamily="34" charset="-120"/>
                          <a:ea typeface="微軟正黑體" pitchFamily="34" charset="-120"/>
                        </a:rPr>
                        <a:t>月</a:t>
                      </a:r>
                      <a:r>
                        <a:rPr lang="en-US" altLang="zh-TW" sz="2000" kern="100" dirty="0">
                          <a:latin typeface="微軟正黑體" pitchFamily="34" charset="-120"/>
                          <a:ea typeface="微軟正黑體" pitchFamily="34" charset="-120"/>
                        </a:rPr>
                        <a:t>1</a:t>
                      </a:r>
                      <a:r>
                        <a:rPr lang="zh-TW" altLang="en-US" sz="2000" kern="100" dirty="0">
                          <a:latin typeface="微軟正黑體" pitchFamily="34" charset="-120"/>
                          <a:ea typeface="微軟正黑體" pitchFamily="34" charset="-120"/>
                        </a:rPr>
                        <a:t>日</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extLst>
                  <a:ext uri="{0D108BD9-81ED-4DB2-BD59-A6C34878D82A}">
                    <a16:rowId xmlns="" xmlns:a16="http://schemas.microsoft.com/office/drawing/2014/main" val="10002"/>
                  </a:ext>
                </a:extLst>
              </a:tr>
              <a:tr h="360438">
                <a:tc>
                  <a:txBody>
                    <a:bodyPr/>
                    <a:lstStyle/>
                    <a:p>
                      <a:pPr algn="ctr">
                        <a:lnSpc>
                          <a:spcPts val="1600"/>
                        </a:lnSpc>
                        <a:spcAft>
                          <a:spcPts val="0"/>
                        </a:spcAft>
                      </a:pPr>
                      <a:r>
                        <a:rPr lang="zh-TW" altLang="en-US" sz="2000" kern="1200" dirty="0">
                          <a:latin typeface="微軟正黑體" pitchFamily="34" charset="-120"/>
                          <a:ea typeface="微軟正黑體" pitchFamily="34" charset="-120"/>
                        </a:rPr>
                        <a:t>放榜</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kern="100" dirty="0">
                          <a:latin typeface="微軟正黑體" pitchFamily="34" charset="-120"/>
                          <a:ea typeface="微軟正黑體" pitchFamily="34" charset="-120"/>
                        </a:rPr>
                        <a:t>5</a:t>
                      </a:r>
                      <a:r>
                        <a:rPr lang="zh-TW" altLang="en-US" sz="2000" kern="100" dirty="0">
                          <a:latin typeface="微軟正黑體" pitchFamily="34" charset="-120"/>
                          <a:ea typeface="微軟正黑體" pitchFamily="34" charset="-120"/>
                        </a:rPr>
                        <a:t>月</a:t>
                      </a:r>
                      <a:r>
                        <a:rPr lang="en-US" altLang="zh-TW" sz="2000" kern="100" dirty="0">
                          <a:latin typeface="微軟正黑體" pitchFamily="34" charset="-120"/>
                          <a:ea typeface="微軟正黑體" pitchFamily="34" charset="-120"/>
                        </a:rPr>
                        <a:t>3</a:t>
                      </a:r>
                      <a:r>
                        <a:rPr lang="zh-TW" altLang="en-US" sz="2000" kern="100" dirty="0">
                          <a:latin typeface="微軟正黑體" pitchFamily="34" charset="-120"/>
                          <a:ea typeface="微軟正黑體" pitchFamily="34" charset="-120"/>
                        </a:rPr>
                        <a:t>日</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extLst>
                  <a:ext uri="{0D108BD9-81ED-4DB2-BD59-A6C34878D82A}">
                    <a16:rowId xmlns="" xmlns:a16="http://schemas.microsoft.com/office/drawing/2014/main" val="10003"/>
                  </a:ext>
                </a:extLst>
              </a:tr>
              <a:tr h="355555">
                <a:tc>
                  <a:txBody>
                    <a:bodyPr/>
                    <a:lstStyle/>
                    <a:p>
                      <a:pPr lvl="0" algn="ctr"/>
                      <a:r>
                        <a:rPr lang="zh-TW" altLang="en-US" sz="2000" kern="100" dirty="0">
                          <a:latin typeface="微軟正黑體" pitchFamily="34" charset="-120"/>
                          <a:ea typeface="微軟正黑體" pitchFamily="34" charset="-120"/>
                        </a:rPr>
                        <a:t>報到</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kern="100" dirty="0">
                          <a:solidFill>
                            <a:schemeClr val="tx1">
                              <a:lumMod val="95000"/>
                              <a:lumOff val="5000"/>
                            </a:schemeClr>
                          </a:solidFill>
                          <a:latin typeface="微軟正黑體" pitchFamily="34" charset="-120"/>
                          <a:ea typeface="微軟正黑體" pitchFamily="34" charset="-120"/>
                        </a:rPr>
                        <a:t>7</a:t>
                      </a:r>
                      <a:r>
                        <a:rPr lang="zh-TW" altLang="en-US" sz="2000" kern="100" dirty="0">
                          <a:solidFill>
                            <a:schemeClr val="tx1">
                              <a:lumMod val="95000"/>
                              <a:lumOff val="5000"/>
                            </a:schemeClr>
                          </a:solidFill>
                          <a:latin typeface="微軟正黑體" pitchFamily="34" charset="-120"/>
                          <a:ea typeface="微軟正黑體" pitchFamily="34" charset="-120"/>
                        </a:rPr>
                        <a:t>月</a:t>
                      </a:r>
                      <a:r>
                        <a:rPr lang="en-US" altLang="zh-TW" sz="2000" kern="100" dirty="0">
                          <a:solidFill>
                            <a:schemeClr val="tx1">
                              <a:lumMod val="95000"/>
                              <a:lumOff val="5000"/>
                            </a:schemeClr>
                          </a:solidFill>
                          <a:latin typeface="微軟正黑體" pitchFamily="34" charset="-120"/>
                          <a:ea typeface="微軟正黑體" pitchFamily="34" charset="-120"/>
                        </a:rPr>
                        <a:t>8</a:t>
                      </a:r>
                      <a:r>
                        <a:rPr lang="zh-TW" altLang="en-US" sz="2000" kern="100" dirty="0">
                          <a:solidFill>
                            <a:schemeClr val="tx1">
                              <a:lumMod val="95000"/>
                              <a:lumOff val="5000"/>
                            </a:schemeClr>
                          </a:solidFill>
                          <a:latin typeface="微軟正黑體" pitchFamily="34" charset="-120"/>
                          <a:ea typeface="微軟正黑體" pitchFamily="34" charset="-120"/>
                        </a:rPr>
                        <a:t>日</a:t>
                      </a:r>
                      <a:endParaRPr lang="zh-TW" sz="2000" b="1" kern="100" dirty="0">
                        <a:solidFill>
                          <a:schemeClr val="tx1">
                            <a:lumMod val="95000"/>
                            <a:lumOff val="5000"/>
                          </a:schemeClr>
                        </a:solidFill>
                        <a:latin typeface="微軟正黑體" pitchFamily="34" charset="-120"/>
                        <a:ea typeface="微軟正黑體" pitchFamily="34" charset="-120"/>
                        <a:cs typeface="Times New Roman"/>
                      </a:endParaRPr>
                    </a:p>
                  </a:txBody>
                  <a:tcPr marL="0" marR="0" marT="0" marB="0" anchor="b"/>
                </a:tc>
                <a:extLst>
                  <a:ext uri="{0D108BD9-81ED-4DB2-BD59-A6C34878D82A}">
                    <a16:rowId xmlns="" xmlns:a16="http://schemas.microsoft.com/office/drawing/2014/main" val="10004"/>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744466506"/>
              </p:ext>
            </p:extLst>
          </p:nvPr>
        </p:nvGraphicFramePr>
        <p:xfrm>
          <a:off x="117664" y="1018897"/>
          <a:ext cx="8712968" cy="3604080"/>
        </p:xfrm>
        <a:graphic>
          <a:graphicData uri="http://schemas.openxmlformats.org/drawingml/2006/table">
            <a:tbl>
              <a:tblPr firstRow="1" bandRow="1">
                <a:tableStyleId>{93296810-A885-4BE3-A3E7-6D5BEEA58F35}</a:tableStyleId>
              </a:tblPr>
              <a:tblGrid>
                <a:gridCol w="1224136">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gridCol w="6696744">
                  <a:extLst>
                    <a:ext uri="{9D8B030D-6E8A-4147-A177-3AD203B41FA5}">
                      <a16:colId xmlns="" xmlns:a16="http://schemas.microsoft.com/office/drawing/2014/main" val="20002"/>
                    </a:ext>
                  </a:extLst>
                </a:gridCol>
              </a:tblGrid>
              <a:tr h="396050">
                <a:tc>
                  <a:txBody>
                    <a:bodyPr/>
                    <a:lstStyle/>
                    <a:p>
                      <a:pPr algn="ctr"/>
                      <a:r>
                        <a:rPr lang="zh-TW" altLang="en-US" sz="2400" b="1" dirty="0">
                          <a:latin typeface="微軟正黑體" pitchFamily="34" charset="-120"/>
                          <a:ea typeface="微軟正黑體" pitchFamily="34" charset="-120"/>
                        </a:rPr>
                        <a:t>*學校</a:t>
                      </a:r>
                    </a:p>
                  </a:txBody>
                  <a:tcPr marL="0" marR="0" marT="0" marB="0" anchor="ctr"/>
                </a:tc>
                <a:tc>
                  <a:txBody>
                    <a:bodyPr/>
                    <a:lstStyle/>
                    <a:p>
                      <a:pPr algn="ctr"/>
                      <a:r>
                        <a:rPr lang="zh-TW" altLang="en-US" sz="2400" b="1" dirty="0">
                          <a:latin typeface="微軟正黑體" pitchFamily="34" charset="-120"/>
                          <a:ea typeface="微軟正黑體" pitchFamily="34" charset="-120"/>
                        </a:rPr>
                        <a:t>名額</a:t>
                      </a:r>
                    </a:p>
                  </a:txBody>
                  <a:tcPr marL="0" marR="0" marT="0" marB="0" anchor="ctr"/>
                </a:tc>
                <a:tc>
                  <a:txBody>
                    <a:bodyPr/>
                    <a:lstStyle/>
                    <a:p>
                      <a:pPr algn="ctr"/>
                      <a:r>
                        <a:rPr lang="zh-TW" altLang="en-US" sz="2400" b="1" dirty="0">
                          <a:latin typeface="微軟正黑體" pitchFamily="34" charset="-120"/>
                          <a:ea typeface="微軟正黑體" pitchFamily="34" charset="-120"/>
                        </a:rPr>
                        <a:t>種類</a:t>
                      </a:r>
                    </a:p>
                  </a:txBody>
                  <a:tcPr marL="0" marR="0" marT="0" marB="0" anchor="ctr"/>
                </a:tc>
                <a:extLst>
                  <a:ext uri="{0D108BD9-81ED-4DB2-BD59-A6C34878D82A}">
                    <a16:rowId xmlns="" xmlns:a16="http://schemas.microsoft.com/office/drawing/2014/main" val="10000"/>
                  </a:ext>
                </a:extLst>
              </a:tr>
              <a:tr h="330042">
                <a:tc>
                  <a:txBody>
                    <a:bodyPr/>
                    <a:lstStyle/>
                    <a:p>
                      <a:pPr algn="ctr"/>
                      <a:r>
                        <a:rPr lang="zh-TW" altLang="en-US" sz="2000" b="1" kern="1200" dirty="0">
                          <a:latin typeface="微軟正黑體" pitchFamily="34" charset="-120"/>
                          <a:ea typeface="微軟正黑體" pitchFamily="34" charset="-120"/>
                        </a:rPr>
                        <a:t>和美實校</a:t>
                      </a:r>
                      <a:endParaRPr lang="zh-TW" altLang="en-US" sz="2000" b="1" dirty="0">
                        <a:latin typeface="微軟正黑體" pitchFamily="34" charset="-120"/>
                        <a:ea typeface="微軟正黑體" pitchFamily="34" charset="-120"/>
                      </a:endParaRP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柔道、桌球、跆拳道</a:t>
                      </a:r>
                    </a:p>
                  </a:txBody>
                  <a:tcPr marL="0" marR="0" marT="0" marB="0" anchor="ctr"/>
                </a:tc>
                <a:extLst>
                  <a:ext uri="{0D108BD9-81ED-4DB2-BD59-A6C34878D82A}">
                    <a16:rowId xmlns="" xmlns:a16="http://schemas.microsoft.com/office/drawing/2014/main" val="10001"/>
                  </a:ext>
                </a:extLst>
              </a:tr>
              <a:tr h="443683">
                <a:tc>
                  <a:txBody>
                    <a:bodyPr/>
                    <a:lstStyle/>
                    <a:p>
                      <a:pPr algn="ctr"/>
                      <a:r>
                        <a:rPr lang="zh-TW" altLang="en-US" sz="2000" b="1" dirty="0">
                          <a:effectLst/>
                          <a:latin typeface="微軟正黑體" pitchFamily="34" charset="-120"/>
                          <a:ea typeface="微軟正黑體" pitchFamily="34" charset="-120"/>
                        </a:rPr>
                        <a:t>二林工商</a:t>
                      </a:r>
                    </a:p>
                  </a:txBody>
                  <a:tcPr marL="0" marR="0" marT="0" marB="0" anchor="ctr"/>
                </a:tc>
                <a:tc>
                  <a:txBody>
                    <a:bodyPr/>
                    <a:lstStyle/>
                    <a:p>
                      <a:pPr algn="ctr"/>
                      <a:r>
                        <a:rPr lang="en-US" altLang="zh-TW" sz="2000" b="1" dirty="0">
                          <a:latin typeface="微軟正黑體" pitchFamily="34" charset="-120"/>
                          <a:ea typeface="微軟正黑體" pitchFamily="34" charset="-120"/>
                        </a:rPr>
                        <a:t>24</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拳擊、舉重、田徑</a:t>
                      </a:r>
                    </a:p>
                  </a:txBody>
                  <a:tcPr marL="0" marR="0" marT="0" marB="0" anchor="ctr"/>
                </a:tc>
                <a:extLst>
                  <a:ext uri="{0D108BD9-81ED-4DB2-BD59-A6C34878D82A}">
                    <a16:rowId xmlns="" xmlns:a16="http://schemas.microsoft.com/office/drawing/2014/main" val="10002"/>
                  </a:ext>
                </a:extLst>
              </a:tr>
              <a:tr h="330042">
                <a:tc>
                  <a:txBody>
                    <a:bodyPr/>
                    <a:lstStyle/>
                    <a:p>
                      <a:pPr algn="ctr"/>
                      <a:r>
                        <a:rPr lang="zh-TW" altLang="en-US" sz="2000" b="1" kern="1200" dirty="0">
                          <a:effectLst/>
                          <a:latin typeface="微軟正黑體" pitchFamily="34" charset="-120"/>
                          <a:ea typeface="微軟正黑體" pitchFamily="34" charset="-120"/>
                        </a:rPr>
                        <a:t>員林農工</a:t>
                      </a:r>
                      <a:endParaRPr lang="zh-TW" altLang="en-US" sz="2000" b="1" dirty="0">
                        <a:effectLst/>
                        <a:latin typeface="微軟正黑體" pitchFamily="34" charset="-120"/>
                        <a:ea typeface="微軟正黑體" pitchFamily="34" charset="-120"/>
                      </a:endParaRP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田徑、跆拳道</a:t>
                      </a:r>
                    </a:p>
                  </a:txBody>
                  <a:tcPr marL="0" marR="0" marT="0" marB="0" anchor="ctr"/>
                </a:tc>
                <a:extLst>
                  <a:ext uri="{0D108BD9-81ED-4DB2-BD59-A6C34878D82A}">
                    <a16:rowId xmlns="" xmlns:a16="http://schemas.microsoft.com/office/drawing/2014/main" val="10003"/>
                  </a:ext>
                </a:extLst>
              </a:tr>
              <a:tr h="330042">
                <a:tc>
                  <a:txBody>
                    <a:bodyPr/>
                    <a:lstStyle/>
                    <a:p>
                      <a:pPr algn="ctr"/>
                      <a:r>
                        <a:rPr lang="zh-TW" altLang="en-US" sz="2000" b="1" dirty="0">
                          <a:latin typeface="微軟正黑體" pitchFamily="34" charset="-120"/>
                          <a:ea typeface="微軟正黑體" pitchFamily="34" charset="-120"/>
                        </a:rPr>
                        <a:t>崇實高工</a:t>
                      </a: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田徑、跆拳道、羽球</a:t>
                      </a:r>
                    </a:p>
                  </a:txBody>
                  <a:tcPr marL="0" marR="0" marT="0" marB="0" anchor="ctr"/>
                </a:tc>
                <a:extLst>
                  <a:ext uri="{0D108BD9-81ED-4DB2-BD59-A6C34878D82A}">
                    <a16:rowId xmlns="" xmlns:a16="http://schemas.microsoft.com/office/drawing/2014/main" val="10004"/>
                  </a:ext>
                </a:extLst>
              </a:tr>
              <a:tr h="399680">
                <a:tc>
                  <a:txBody>
                    <a:bodyPr/>
                    <a:lstStyle/>
                    <a:p>
                      <a:pPr algn="ctr"/>
                      <a:r>
                        <a:rPr lang="zh-TW" altLang="en-US" sz="2000" b="1" kern="1200" dirty="0">
                          <a:latin typeface="微軟正黑體" pitchFamily="34" charset="-120"/>
                          <a:ea typeface="微軟正黑體" pitchFamily="34" charset="-120"/>
                        </a:rPr>
                        <a:t>彰化藝</a:t>
                      </a:r>
                      <a:r>
                        <a:rPr lang="zh-TW" altLang="en-US" sz="2000" b="1" dirty="0">
                          <a:latin typeface="微軟正黑體" pitchFamily="34" charset="-120"/>
                          <a:ea typeface="微軟正黑體" pitchFamily="34" charset="-120"/>
                        </a:rPr>
                        <a:t>中</a:t>
                      </a:r>
                    </a:p>
                  </a:txBody>
                  <a:tcPr marL="0" marR="0" marT="0" marB="0" anchor="ctr"/>
                </a:tc>
                <a:tc>
                  <a:txBody>
                    <a:bodyPr/>
                    <a:lstStyle/>
                    <a:p>
                      <a:pPr algn="ctr"/>
                      <a:r>
                        <a:rPr lang="en-US" altLang="zh-TW" sz="2000" b="1" dirty="0">
                          <a:latin typeface="微軟正黑體" pitchFamily="34" charset="-120"/>
                          <a:ea typeface="微軟正黑體" pitchFamily="34" charset="-120"/>
                        </a:rPr>
                        <a:t>60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棒球、桌球、曲棍球、拳擊、田徑、游泳、高爾夫球</a:t>
                      </a:r>
                    </a:p>
                  </a:txBody>
                  <a:tcPr marL="0" marR="0" marT="0" marB="0" anchor="ctr"/>
                </a:tc>
                <a:extLst>
                  <a:ext uri="{0D108BD9-81ED-4DB2-BD59-A6C34878D82A}">
                    <a16:rowId xmlns="" xmlns:a16="http://schemas.microsoft.com/office/drawing/2014/main" val="10005"/>
                  </a:ext>
                </a:extLst>
              </a:tr>
              <a:tr h="330042">
                <a:tc>
                  <a:txBody>
                    <a:bodyPr/>
                    <a:lstStyle/>
                    <a:p>
                      <a:pPr algn="ctr"/>
                      <a:r>
                        <a:rPr lang="zh-TW" altLang="en-US" sz="2000" b="1" dirty="0">
                          <a:latin typeface="微軟正黑體" pitchFamily="34" charset="-120"/>
                          <a:ea typeface="微軟正黑體" pitchFamily="34" charset="-120"/>
                        </a:rPr>
                        <a:t>二林高中</a:t>
                      </a: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拳擊、田徑、巧固球</a:t>
                      </a:r>
                    </a:p>
                  </a:txBody>
                  <a:tcPr marL="0" marR="0" marT="0" marB="0" anchor="ctr"/>
                </a:tc>
                <a:extLst>
                  <a:ext uri="{0D108BD9-81ED-4DB2-BD59-A6C34878D82A}">
                    <a16:rowId xmlns="" xmlns:a16="http://schemas.microsoft.com/office/drawing/2014/main" val="10006"/>
                  </a:ext>
                </a:extLst>
              </a:tr>
              <a:tr h="340644">
                <a:tc>
                  <a:txBody>
                    <a:bodyPr/>
                    <a:lstStyle/>
                    <a:p>
                      <a:pPr algn="ctr"/>
                      <a:r>
                        <a:rPr lang="zh-TW" altLang="en-US" sz="2000" b="1" dirty="0">
                          <a:latin typeface="微軟正黑體" pitchFamily="34" charset="-120"/>
                          <a:ea typeface="微軟正黑體" pitchFamily="34" charset="-120"/>
                        </a:rPr>
                        <a:t>成功高中</a:t>
                      </a: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拳擊、曲棍球、田徑、籃球</a:t>
                      </a:r>
                    </a:p>
                  </a:txBody>
                  <a:tcPr marL="0" marR="0" marT="0" marB="0" anchor="ctr"/>
                </a:tc>
                <a:extLst>
                  <a:ext uri="{0D108BD9-81ED-4DB2-BD59-A6C34878D82A}">
                    <a16:rowId xmlns="" xmlns:a16="http://schemas.microsoft.com/office/drawing/2014/main" val="10007"/>
                  </a:ext>
                </a:extLst>
              </a:tr>
              <a:tr h="373813">
                <a:tc>
                  <a:txBody>
                    <a:bodyPr/>
                    <a:lstStyle/>
                    <a:p>
                      <a:pPr algn="ctr"/>
                      <a:r>
                        <a:rPr lang="zh-TW" altLang="en-US" sz="2000" b="1" dirty="0">
                          <a:latin typeface="微軟正黑體" pitchFamily="34" charset="-120"/>
                          <a:ea typeface="微軟正黑體" pitchFamily="34" charset="-120"/>
                        </a:rPr>
                        <a:t>田中高中</a:t>
                      </a: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籃球、田徑、射箭、武術、羽球</a:t>
                      </a:r>
                    </a:p>
                  </a:txBody>
                  <a:tcPr marL="0" marR="0" marT="0" marB="0" anchor="ctr"/>
                </a:tc>
                <a:extLst>
                  <a:ext uri="{0D108BD9-81ED-4DB2-BD59-A6C34878D82A}">
                    <a16:rowId xmlns="" xmlns:a16="http://schemas.microsoft.com/office/drawing/2014/main" val="10008"/>
                  </a:ext>
                </a:extLst>
              </a:tr>
              <a:tr h="330042">
                <a:tc>
                  <a:txBody>
                    <a:bodyPr/>
                    <a:lstStyle/>
                    <a:p>
                      <a:pPr algn="ctr"/>
                      <a:r>
                        <a:rPr lang="zh-TW" altLang="en-US" sz="2000" b="1" dirty="0">
                          <a:latin typeface="微軟正黑體" pitchFamily="34" charset="-120"/>
                          <a:ea typeface="微軟正黑體" pitchFamily="34" charset="-120"/>
                        </a:rPr>
                        <a:t>和美高中</a:t>
                      </a: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排球、田徑、武術</a:t>
                      </a:r>
                    </a:p>
                  </a:txBody>
                  <a:tcPr marL="0" marR="0" marT="0" marB="0" anchor="ctr"/>
                </a:tc>
                <a:extLst>
                  <a:ext uri="{0D108BD9-81ED-4DB2-BD59-A6C34878D82A}">
                    <a16:rowId xmlns="" xmlns:a16="http://schemas.microsoft.com/office/drawing/2014/main" val="10009"/>
                  </a:ext>
                </a:extLst>
              </a:tr>
            </a:tbl>
          </a:graphicData>
        </a:graphic>
      </p:graphicFrame>
      <p:pic>
        <p:nvPicPr>
          <p:cNvPr id="7" name="圖片 6"/>
          <p:cNvPicPr>
            <a:picLocks noChangeAspect="1"/>
          </p:cNvPicPr>
          <p:nvPr/>
        </p:nvPicPr>
        <p:blipFill>
          <a:blip r:embed="rId3" cstate="print"/>
          <a:srcRect/>
          <a:stretch>
            <a:fillRect/>
          </a:stretch>
        </p:blipFill>
        <p:spPr bwMode="auto">
          <a:xfrm>
            <a:off x="7596337" y="3978408"/>
            <a:ext cx="1062044" cy="2571576"/>
          </a:xfrm>
          <a:prstGeom prst="rect">
            <a:avLst/>
          </a:prstGeom>
          <a:noFill/>
          <a:ln>
            <a:noFill/>
          </a:ln>
          <a:effectLst>
            <a:outerShdw blurRad="50800" dist="38100" dir="2700000" algn="tl" rotWithShape="0">
              <a:prstClr val="black">
                <a:alpha val="40000"/>
              </a:prstClr>
            </a:outerShdw>
          </a:effectLst>
          <a:extLst/>
        </p:spPr>
      </p:pic>
      <p:graphicFrame>
        <p:nvGraphicFramePr>
          <p:cNvPr id="8" name="表格 7"/>
          <p:cNvGraphicFramePr>
            <a:graphicFrameLocks noGrp="1"/>
          </p:cNvGraphicFramePr>
          <p:nvPr>
            <p:extLst>
              <p:ext uri="{D42A27DB-BD31-4B8C-83A1-F6EECF244321}">
                <p14:modId xmlns:p14="http://schemas.microsoft.com/office/powerpoint/2010/main" val="2593072083"/>
              </p:ext>
            </p:extLst>
          </p:nvPr>
        </p:nvGraphicFramePr>
        <p:xfrm>
          <a:off x="4320952" y="5392906"/>
          <a:ext cx="2232248" cy="851205"/>
        </p:xfrm>
        <a:graphic>
          <a:graphicData uri="http://schemas.openxmlformats.org/drawingml/2006/table">
            <a:tbl>
              <a:tblPr firstRow="1" bandRow="1">
                <a:tableStyleId>{21E4AEA4-8DFA-4A89-87EB-49C32662AFE0}</a:tableStyleId>
              </a:tblPr>
              <a:tblGrid>
                <a:gridCol w="2232248">
                  <a:extLst>
                    <a:ext uri="{9D8B030D-6E8A-4147-A177-3AD203B41FA5}">
                      <a16:colId xmlns="" xmlns:a16="http://schemas.microsoft.com/office/drawing/2014/main" val="20000"/>
                    </a:ext>
                  </a:extLst>
                </a:gridCol>
              </a:tblGrid>
              <a:tr h="341140">
                <a:tc>
                  <a:txBody>
                    <a:bodyPr/>
                    <a:lstStyle/>
                    <a:p>
                      <a:pPr marL="342900" indent="-342900" algn="ctr">
                        <a:buFont typeface="Wingdings" pitchFamily="2" charset="2"/>
                        <a:buChar char="l"/>
                      </a:pPr>
                      <a:r>
                        <a:rPr lang="zh-TW" altLang="en-US" sz="2000" dirty="0">
                          <a:solidFill>
                            <a:srgbClr val="002060"/>
                          </a:solidFill>
                          <a:latin typeface="微軟正黑體" pitchFamily="34" charset="-120"/>
                          <a:ea typeface="微軟正黑體" pitchFamily="34" charset="-120"/>
                        </a:rPr>
                        <a:t>可跨區報名</a:t>
                      </a:r>
                    </a:p>
                  </a:txBody>
                  <a:tcPr marL="0" marR="0" anchor="ctr">
                    <a:solidFill>
                      <a:schemeClr val="accent2">
                        <a:lumMod val="60000"/>
                        <a:lumOff val="40000"/>
                      </a:schemeClr>
                    </a:solidFill>
                  </a:tcPr>
                </a:tc>
                <a:extLst>
                  <a:ext uri="{0D108BD9-81ED-4DB2-BD59-A6C34878D82A}">
                    <a16:rowId xmlns="" xmlns:a16="http://schemas.microsoft.com/office/drawing/2014/main" val="10000"/>
                  </a:ext>
                </a:extLst>
              </a:tr>
              <a:tr h="454965">
                <a:tc>
                  <a:txBody>
                    <a:bodyPr/>
                    <a:lstStyle/>
                    <a:p>
                      <a:pPr marL="342900" indent="-342900" algn="ctr">
                        <a:buFont typeface="Wingdings" pitchFamily="2" charset="2"/>
                        <a:buChar char="l"/>
                      </a:pPr>
                      <a:r>
                        <a:rPr lang="zh-TW" altLang="en-US" sz="2000" b="1" dirty="0">
                          <a:solidFill>
                            <a:srgbClr val="002060"/>
                          </a:solidFill>
                          <a:latin typeface="微軟正黑體" pitchFamily="34" charset="-120"/>
                          <a:ea typeface="微軟正黑體" pitchFamily="34" charset="-120"/>
                        </a:rPr>
                        <a:t>採術科成績</a:t>
                      </a:r>
                    </a:p>
                  </a:txBody>
                  <a:tcPr marL="0" marR="0" anchor="ctr">
                    <a:solidFill>
                      <a:schemeClr val="accent2">
                        <a:lumMod val="60000"/>
                        <a:lumOff val="40000"/>
                      </a:schemeClr>
                    </a:solidFill>
                  </a:tcPr>
                </a:tc>
                <a:extLst>
                  <a:ext uri="{0D108BD9-81ED-4DB2-BD59-A6C34878D82A}">
                    <a16:rowId xmlns="" xmlns:a16="http://schemas.microsoft.com/office/drawing/2014/main" val="10001"/>
                  </a:ext>
                </a:extLst>
              </a:tr>
            </a:tbl>
          </a:graphicData>
        </a:graphic>
      </p:graphicFrame>
      <p:sp>
        <p:nvSpPr>
          <p:cNvPr id="10" name="文字方塊 9">
            <a:extLst>
              <a:ext uri="{FF2B5EF4-FFF2-40B4-BE49-F238E27FC236}">
                <a16:creationId xmlns="" xmlns:a16="http://schemas.microsoft.com/office/drawing/2014/main" id="{CF1CFE29-D621-403C-BE77-A4B145E9AF93}"/>
              </a:ext>
            </a:extLst>
          </p:cNvPr>
          <p:cNvSpPr txBox="1"/>
          <p:nvPr/>
        </p:nvSpPr>
        <p:spPr>
          <a:xfrm>
            <a:off x="4067945" y="6464382"/>
            <a:ext cx="3528392" cy="369332"/>
          </a:xfrm>
          <a:prstGeom prst="rect">
            <a:avLst/>
          </a:prstGeom>
          <a:noFill/>
        </p:spPr>
        <p:txBody>
          <a:bodyPr wrap="square" rtlCol="0">
            <a:spAutoFit/>
          </a:bodyPr>
          <a:lstStyle/>
          <a:p>
            <a:r>
              <a:rPr kumimoji="1" lang="zh-TW" altLang="en-US" dirty="0">
                <a:ln w="0"/>
                <a:solidFill>
                  <a:srgbClr val="FF0000"/>
                </a:solidFill>
                <a:effectLst>
                  <a:outerShdw blurRad="38100" dist="19050" dir="2700000" algn="tl" rotWithShape="0">
                    <a:schemeClr val="dk1">
                      <a:alpha val="40000"/>
                    </a:schemeClr>
                  </a:outerShdw>
                </a:effectLst>
                <a:latin typeface="微軟正黑體" pitchFamily="34" charset="-120"/>
                <a:ea typeface="微軟正黑體" pitchFamily="34" charset="-120"/>
              </a:rPr>
              <a:t>種類僅供參考，以當年簡章為主</a:t>
            </a:r>
          </a:p>
        </p:txBody>
      </p:sp>
    </p:spTree>
    <p:extLst>
      <p:ext uri="{BB962C8B-B14F-4D97-AF65-F5344CB8AC3E}">
        <p14:creationId xmlns:p14="http://schemas.microsoft.com/office/powerpoint/2010/main" val="17368745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4"/>
          <p:cNvSpPr>
            <a:spLocks noGrp="1"/>
          </p:cNvSpPr>
          <p:nvPr>
            <p:ph type="sldNum" sz="quarter" idx="12"/>
          </p:nvPr>
        </p:nvSpPr>
        <p:spPr>
          <a:xfrm>
            <a:off x="6553200" y="6188075"/>
            <a:ext cx="2133600" cy="365125"/>
          </a:xfrm>
        </p:spPr>
        <p:txBody>
          <a:bodyPr/>
          <a:lstStyle/>
          <a:p>
            <a:pPr>
              <a:defRPr/>
            </a:pPr>
            <a:fld id="{FCDD94D6-7F86-4F6A-82A4-7624B575BF48}" type="slidenum">
              <a:rPr lang="en-US" altLang="zh-TW"/>
              <a:pPr>
                <a:defRPr/>
              </a:pPr>
              <a:t>45</a:t>
            </a:fld>
            <a:endParaRPr lang="en-US" altLang="zh-TW"/>
          </a:p>
        </p:txBody>
      </p:sp>
      <p:grpSp>
        <p:nvGrpSpPr>
          <p:cNvPr id="47109" name="群組 7"/>
          <p:cNvGrpSpPr>
            <a:grpSpLocks/>
          </p:cNvGrpSpPr>
          <p:nvPr/>
        </p:nvGrpSpPr>
        <p:grpSpPr bwMode="auto">
          <a:xfrm>
            <a:off x="370424" y="1095416"/>
            <a:ext cx="8291512" cy="5272087"/>
            <a:chOff x="395536" y="1268760"/>
            <a:chExt cx="8291312" cy="5030654"/>
          </a:xfrm>
        </p:grpSpPr>
        <p:sp>
          <p:nvSpPr>
            <p:cNvPr id="10" name="手繪多邊形 9"/>
            <p:cNvSpPr/>
            <p:nvPr/>
          </p:nvSpPr>
          <p:spPr>
            <a:xfrm>
              <a:off x="2195718" y="1359648"/>
              <a:ext cx="6480019" cy="515032"/>
            </a:xfrm>
            <a:custGeom>
              <a:avLst/>
              <a:gdLst>
                <a:gd name="connsiteX0" fmla="*/ 188211 w 1129244"/>
                <a:gd name="connsiteY0" fmla="*/ 0 h 5999844"/>
                <a:gd name="connsiteX1" fmla="*/ 941033 w 1129244"/>
                <a:gd name="connsiteY1" fmla="*/ 0 h 5999844"/>
                <a:gd name="connsiteX2" fmla="*/ 1074118 w 1129244"/>
                <a:gd name="connsiteY2" fmla="*/ 55126 h 5999844"/>
                <a:gd name="connsiteX3" fmla="*/ 1129244 w 1129244"/>
                <a:gd name="connsiteY3" fmla="*/ 188211 h 5999844"/>
                <a:gd name="connsiteX4" fmla="*/ 1129244 w 1129244"/>
                <a:gd name="connsiteY4" fmla="*/ 5999844 h 5999844"/>
                <a:gd name="connsiteX5" fmla="*/ 1129244 w 1129244"/>
                <a:gd name="connsiteY5" fmla="*/ 5999844 h 5999844"/>
                <a:gd name="connsiteX6" fmla="*/ 1129244 w 1129244"/>
                <a:gd name="connsiteY6" fmla="*/ 5999844 h 5999844"/>
                <a:gd name="connsiteX7" fmla="*/ 0 w 1129244"/>
                <a:gd name="connsiteY7" fmla="*/ 5999844 h 5999844"/>
                <a:gd name="connsiteX8" fmla="*/ 0 w 1129244"/>
                <a:gd name="connsiteY8" fmla="*/ 5999844 h 5999844"/>
                <a:gd name="connsiteX9" fmla="*/ 0 w 1129244"/>
                <a:gd name="connsiteY9" fmla="*/ 5999844 h 5999844"/>
                <a:gd name="connsiteX10" fmla="*/ 0 w 1129244"/>
                <a:gd name="connsiteY10" fmla="*/ 188211 h 5999844"/>
                <a:gd name="connsiteX11" fmla="*/ 55126 w 1129244"/>
                <a:gd name="connsiteY11" fmla="*/ 55126 h 5999844"/>
                <a:gd name="connsiteX12" fmla="*/ 188211 w 112924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244" h="5999844">
                  <a:moveTo>
                    <a:pt x="1129244" y="999995"/>
                  </a:moveTo>
                  <a:lnTo>
                    <a:pt x="1129244" y="4999849"/>
                  </a:lnTo>
                  <a:cubicBezTo>
                    <a:pt x="1129244" y="5265065"/>
                    <a:pt x="1125512" y="5519416"/>
                    <a:pt x="1118869" y="5706949"/>
                  </a:cubicBezTo>
                  <a:cubicBezTo>
                    <a:pt x="1112225" y="5894482"/>
                    <a:pt x="1103215" y="5999841"/>
                    <a:pt x="1093820" y="5999841"/>
                  </a:cubicBezTo>
                  <a:lnTo>
                    <a:pt x="0" y="5999841"/>
                  </a:lnTo>
                  <a:lnTo>
                    <a:pt x="0" y="5999841"/>
                  </a:lnTo>
                  <a:lnTo>
                    <a:pt x="0" y="5999841"/>
                  </a:lnTo>
                  <a:lnTo>
                    <a:pt x="0" y="3"/>
                  </a:lnTo>
                  <a:lnTo>
                    <a:pt x="0" y="3"/>
                  </a:lnTo>
                  <a:lnTo>
                    <a:pt x="0" y="3"/>
                  </a:lnTo>
                  <a:lnTo>
                    <a:pt x="1093820" y="3"/>
                  </a:lnTo>
                  <a:cubicBezTo>
                    <a:pt x="1103215" y="3"/>
                    <a:pt x="1112225" y="105357"/>
                    <a:pt x="1118869" y="292895"/>
                  </a:cubicBezTo>
                  <a:cubicBezTo>
                    <a:pt x="1125512" y="480428"/>
                    <a:pt x="1129244" y="734784"/>
                    <a:pt x="1129244" y="999995"/>
                  </a:cubicBez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8949" rIns="302774" bIns="178951" spcCol="1270" anchor="ctr"/>
            <a:lstStyle/>
            <a:p>
              <a:pPr marL="0" lvl="1"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國立彰化高中</a:t>
              </a:r>
              <a:r>
                <a:rPr kumimoji="0" lang="en-US" altLang="zh-TW" sz="2400" b="1" dirty="0">
                  <a:latin typeface="微軟正黑體" pitchFamily="34" charset="-120"/>
                  <a:ea typeface="微軟正黑體" pitchFamily="34" charset="-120"/>
                </a:rPr>
                <a:t>(23</a:t>
              </a:r>
              <a:r>
                <a:rPr kumimoji="0" lang="zh-TW" altLang="en-US" sz="2400" b="1" dirty="0">
                  <a:latin typeface="微軟正黑體" pitchFamily="34" charset="-120"/>
                  <a:ea typeface="微軟正黑體" pitchFamily="34" charset="-120"/>
                </a:rPr>
                <a:t>名，男女兼收</a:t>
              </a:r>
              <a:r>
                <a:rPr kumimoji="0" lang="en-US" altLang="zh-TW" sz="2400" b="1" dirty="0">
                  <a:latin typeface="微軟正黑體" pitchFamily="34" charset="-120"/>
                  <a:ea typeface="微軟正黑體" pitchFamily="34" charset="-120"/>
                </a:rPr>
                <a:t>)</a:t>
              </a:r>
              <a:endParaRPr kumimoji="0" lang="zh-TW" altLang="en-US" sz="2400" b="1" dirty="0">
                <a:solidFill>
                  <a:schemeClr val="tx1"/>
                </a:solidFill>
                <a:latin typeface="微軟正黑體" pitchFamily="34" charset="-120"/>
                <a:ea typeface="微軟正黑體" pitchFamily="34" charset="-120"/>
              </a:endParaRPr>
            </a:p>
          </p:txBody>
        </p:sp>
        <p:sp>
          <p:nvSpPr>
            <p:cNvPr id="11" name="手繪多邊形 10"/>
            <p:cNvSpPr/>
            <p:nvPr/>
          </p:nvSpPr>
          <p:spPr>
            <a:xfrm>
              <a:off x="395536" y="1268760"/>
              <a:ext cx="2016076" cy="744470"/>
            </a:xfrm>
            <a:custGeom>
              <a:avLst/>
              <a:gdLst>
                <a:gd name="connsiteX0" fmla="*/ 0 w 2207172"/>
                <a:gd name="connsiteY0" fmla="*/ 200579 h 1203448"/>
                <a:gd name="connsiteX1" fmla="*/ 58748 w 2207172"/>
                <a:gd name="connsiteY1" fmla="*/ 58748 h 1203448"/>
                <a:gd name="connsiteX2" fmla="*/ 200579 w 2207172"/>
                <a:gd name="connsiteY2" fmla="*/ 0 h 1203448"/>
                <a:gd name="connsiteX3" fmla="*/ 2006593 w 2207172"/>
                <a:gd name="connsiteY3" fmla="*/ 0 h 1203448"/>
                <a:gd name="connsiteX4" fmla="*/ 2148424 w 2207172"/>
                <a:gd name="connsiteY4" fmla="*/ 58748 h 1203448"/>
                <a:gd name="connsiteX5" fmla="*/ 2207172 w 2207172"/>
                <a:gd name="connsiteY5" fmla="*/ 200579 h 1203448"/>
                <a:gd name="connsiteX6" fmla="*/ 2207172 w 2207172"/>
                <a:gd name="connsiteY6" fmla="*/ 1002869 h 1203448"/>
                <a:gd name="connsiteX7" fmla="*/ 2148424 w 2207172"/>
                <a:gd name="connsiteY7" fmla="*/ 1144700 h 1203448"/>
                <a:gd name="connsiteX8" fmla="*/ 2006593 w 2207172"/>
                <a:gd name="connsiteY8" fmla="*/ 1203448 h 1203448"/>
                <a:gd name="connsiteX9" fmla="*/ 200579 w 2207172"/>
                <a:gd name="connsiteY9" fmla="*/ 1203448 h 1203448"/>
                <a:gd name="connsiteX10" fmla="*/ 58748 w 2207172"/>
                <a:gd name="connsiteY10" fmla="*/ 1144700 h 1203448"/>
                <a:gd name="connsiteX11" fmla="*/ 0 w 2207172"/>
                <a:gd name="connsiteY11" fmla="*/ 1002869 h 1203448"/>
                <a:gd name="connsiteX12" fmla="*/ 0 w 2207172"/>
                <a:gd name="connsiteY12" fmla="*/ 200579 h 12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203448">
                  <a:moveTo>
                    <a:pt x="0" y="200579"/>
                  </a:moveTo>
                  <a:cubicBezTo>
                    <a:pt x="0" y="147382"/>
                    <a:pt x="21133" y="96364"/>
                    <a:pt x="58748" y="58748"/>
                  </a:cubicBezTo>
                  <a:cubicBezTo>
                    <a:pt x="96364" y="21132"/>
                    <a:pt x="147382" y="0"/>
                    <a:pt x="200579" y="0"/>
                  </a:cubicBezTo>
                  <a:lnTo>
                    <a:pt x="2006593" y="0"/>
                  </a:lnTo>
                  <a:cubicBezTo>
                    <a:pt x="2059790" y="0"/>
                    <a:pt x="2110808" y="21133"/>
                    <a:pt x="2148424" y="58748"/>
                  </a:cubicBezTo>
                  <a:cubicBezTo>
                    <a:pt x="2186040" y="96364"/>
                    <a:pt x="2207172" y="147382"/>
                    <a:pt x="2207172" y="200579"/>
                  </a:cubicBezTo>
                  <a:lnTo>
                    <a:pt x="2207172" y="1002869"/>
                  </a:lnTo>
                  <a:cubicBezTo>
                    <a:pt x="2207172" y="1056066"/>
                    <a:pt x="2186040" y="1107084"/>
                    <a:pt x="2148424" y="1144700"/>
                  </a:cubicBezTo>
                  <a:cubicBezTo>
                    <a:pt x="2110808" y="1182316"/>
                    <a:pt x="2059790" y="1203448"/>
                    <a:pt x="2006593" y="1203448"/>
                  </a:cubicBezTo>
                  <a:lnTo>
                    <a:pt x="200579" y="1203448"/>
                  </a:lnTo>
                  <a:cubicBezTo>
                    <a:pt x="147382" y="1203448"/>
                    <a:pt x="96364" y="1182316"/>
                    <a:pt x="58748" y="1144700"/>
                  </a:cubicBezTo>
                  <a:cubicBezTo>
                    <a:pt x="21132" y="1107084"/>
                    <a:pt x="0" y="1056066"/>
                    <a:pt x="0" y="1002869"/>
                  </a:cubicBezTo>
                  <a:lnTo>
                    <a:pt x="0" y="200579"/>
                  </a:lnTo>
                  <a:close/>
                </a:path>
              </a:pathLst>
            </a:cu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667" tIns="119707" rIns="180667" bIns="119707"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招生名額</a:t>
              </a:r>
            </a:p>
          </p:txBody>
        </p:sp>
        <p:sp>
          <p:nvSpPr>
            <p:cNvPr id="12" name="手繪多邊形 11"/>
            <p:cNvSpPr/>
            <p:nvPr/>
          </p:nvSpPr>
          <p:spPr>
            <a:xfrm>
              <a:off x="2206829" y="2144315"/>
              <a:ext cx="6480019" cy="843744"/>
            </a:xfrm>
            <a:custGeom>
              <a:avLst/>
              <a:gdLst>
                <a:gd name="connsiteX0" fmla="*/ 198319 w 1189891"/>
                <a:gd name="connsiteY0" fmla="*/ 0 h 5999844"/>
                <a:gd name="connsiteX1" fmla="*/ 991572 w 1189891"/>
                <a:gd name="connsiteY1" fmla="*/ 0 h 5999844"/>
                <a:gd name="connsiteX2" fmla="*/ 1131805 w 1189891"/>
                <a:gd name="connsiteY2" fmla="*/ 58086 h 5999844"/>
                <a:gd name="connsiteX3" fmla="*/ 1189891 w 1189891"/>
                <a:gd name="connsiteY3" fmla="*/ 198319 h 5999844"/>
                <a:gd name="connsiteX4" fmla="*/ 1189891 w 1189891"/>
                <a:gd name="connsiteY4" fmla="*/ 5999844 h 5999844"/>
                <a:gd name="connsiteX5" fmla="*/ 1189891 w 1189891"/>
                <a:gd name="connsiteY5" fmla="*/ 5999844 h 5999844"/>
                <a:gd name="connsiteX6" fmla="*/ 1189891 w 1189891"/>
                <a:gd name="connsiteY6" fmla="*/ 5999844 h 5999844"/>
                <a:gd name="connsiteX7" fmla="*/ 0 w 1189891"/>
                <a:gd name="connsiteY7" fmla="*/ 5999844 h 5999844"/>
                <a:gd name="connsiteX8" fmla="*/ 0 w 1189891"/>
                <a:gd name="connsiteY8" fmla="*/ 5999844 h 5999844"/>
                <a:gd name="connsiteX9" fmla="*/ 0 w 1189891"/>
                <a:gd name="connsiteY9" fmla="*/ 5999844 h 5999844"/>
                <a:gd name="connsiteX10" fmla="*/ 0 w 1189891"/>
                <a:gd name="connsiteY10" fmla="*/ 198319 h 5999844"/>
                <a:gd name="connsiteX11" fmla="*/ 58086 w 1189891"/>
                <a:gd name="connsiteY11" fmla="*/ 58086 h 5999844"/>
                <a:gd name="connsiteX12" fmla="*/ 198319 w 1189891"/>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891" h="5999844">
                  <a:moveTo>
                    <a:pt x="1189891" y="999995"/>
                  </a:moveTo>
                  <a:lnTo>
                    <a:pt x="1189891" y="4999849"/>
                  </a:lnTo>
                  <a:cubicBezTo>
                    <a:pt x="1189891" y="5265061"/>
                    <a:pt x="1185747" y="5519417"/>
                    <a:pt x="1178371" y="5706952"/>
                  </a:cubicBezTo>
                  <a:cubicBezTo>
                    <a:pt x="1170995" y="5894487"/>
                    <a:pt x="1160991" y="5999841"/>
                    <a:pt x="1150560" y="5999841"/>
                  </a:cubicBezTo>
                  <a:lnTo>
                    <a:pt x="0" y="5999841"/>
                  </a:lnTo>
                  <a:lnTo>
                    <a:pt x="0" y="5999841"/>
                  </a:lnTo>
                  <a:lnTo>
                    <a:pt x="0" y="5999841"/>
                  </a:lnTo>
                  <a:lnTo>
                    <a:pt x="0" y="3"/>
                  </a:lnTo>
                  <a:lnTo>
                    <a:pt x="0" y="3"/>
                  </a:lnTo>
                  <a:lnTo>
                    <a:pt x="0" y="3"/>
                  </a:lnTo>
                  <a:lnTo>
                    <a:pt x="1150560" y="3"/>
                  </a:lnTo>
                  <a:cubicBezTo>
                    <a:pt x="1160991" y="3"/>
                    <a:pt x="1170995" y="105357"/>
                    <a:pt x="1178371" y="292892"/>
                  </a:cubicBezTo>
                  <a:cubicBezTo>
                    <a:pt x="1185747" y="480427"/>
                    <a:pt x="1189891" y="734778"/>
                    <a:pt x="1189891" y="999995"/>
                  </a:cubicBez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1911" rIns="305736" bIns="181912" spcCol="1270" anchor="ctr"/>
            <a:lstStyle/>
            <a:p>
              <a:pPr marL="0" lvl="1" defTabSz="1066800" fontAlgn="auto">
                <a:spcBef>
                  <a:spcPts val="0"/>
                </a:spcBef>
                <a:spcAft>
                  <a:spcPts val="0"/>
                </a:spcAft>
                <a:buFontTx/>
                <a:buChar char="••"/>
                <a:defRPr/>
              </a:pPr>
              <a:r>
                <a:rPr kumimoji="0" lang="zh-TW" altLang="en-US" sz="2400" b="1" dirty="0">
                  <a:solidFill>
                    <a:schemeClr val="tx1"/>
                  </a:solidFill>
                  <a:latin typeface="微軟正黑體" pitchFamily="34" charset="-120"/>
                  <a:ea typeface="微軟正黑體" pitchFamily="34" charset="-120"/>
                </a:rPr>
                <a:t>報名資格依簡章規定</a:t>
              </a:r>
            </a:p>
          </p:txBody>
        </p:sp>
        <p:sp>
          <p:nvSpPr>
            <p:cNvPr id="13" name="手繪多邊形 12"/>
            <p:cNvSpPr/>
            <p:nvPr/>
          </p:nvSpPr>
          <p:spPr>
            <a:xfrm>
              <a:off x="395536" y="2143566"/>
              <a:ext cx="2016076" cy="844758"/>
            </a:xfrm>
            <a:custGeom>
              <a:avLst/>
              <a:gdLst>
                <a:gd name="connsiteX0" fmla="*/ 0 w 2207172"/>
                <a:gd name="connsiteY0" fmla="*/ 217554 h 1305297"/>
                <a:gd name="connsiteX1" fmla="*/ 63720 w 2207172"/>
                <a:gd name="connsiteY1" fmla="*/ 63720 h 1305297"/>
                <a:gd name="connsiteX2" fmla="*/ 217554 w 2207172"/>
                <a:gd name="connsiteY2" fmla="*/ 0 h 1305297"/>
                <a:gd name="connsiteX3" fmla="*/ 1989618 w 2207172"/>
                <a:gd name="connsiteY3" fmla="*/ 0 h 1305297"/>
                <a:gd name="connsiteX4" fmla="*/ 2143452 w 2207172"/>
                <a:gd name="connsiteY4" fmla="*/ 63720 h 1305297"/>
                <a:gd name="connsiteX5" fmla="*/ 2207172 w 2207172"/>
                <a:gd name="connsiteY5" fmla="*/ 217554 h 1305297"/>
                <a:gd name="connsiteX6" fmla="*/ 2207172 w 2207172"/>
                <a:gd name="connsiteY6" fmla="*/ 1087743 h 1305297"/>
                <a:gd name="connsiteX7" fmla="*/ 2143452 w 2207172"/>
                <a:gd name="connsiteY7" fmla="*/ 1241577 h 1305297"/>
                <a:gd name="connsiteX8" fmla="*/ 1989618 w 2207172"/>
                <a:gd name="connsiteY8" fmla="*/ 1305297 h 1305297"/>
                <a:gd name="connsiteX9" fmla="*/ 217554 w 2207172"/>
                <a:gd name="connsiteY9" fmla="*/ 1305297 h 1305297"/>
                <a:gd name="connsiteX10" fmla="*/ 63720 w 2207172"/>
                <a:gd name="connsiteY10" fmla="*/ 1241577 h 1305297"/>
                <a:gd name="connsiteX11" fmla="*/ 0 w 2207172"/>
                <a:gd name="connsiteY11" fmla="*/ 1087743 h 1305297"/>
                <a:gd name="connsiteX12" fmla="*/ 0 w 2207172"/>
                <a:gd name="connsiteY12" fmla="*/ 217554 h 130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305297">
                  <a:moveTo>
                    <a:pt x="0" y="217554"/>
                  </a:moveTo>
                  <a:cubicBezTo>
                    <a:pt x="0" y="159855"/>
                    <a:pt x="22921" y="104519"/>
                    <a:pt x="63720" y="63720"/>
                  </a:cubicBezTo>
                  <a:cubicBezTo>
                    <a:pt x="104519" y="22921"/>
                    <a:pt x="159855" y="0"/>
                    <a:pt x="217554" y="0"/>
                  </a:cubicBezTo>
                  <a:lnTo>
                    <a:pt x="1989618" y="0"/>
                  </a:lnTo>
                  <a:cubicBezTo>
                    <a:pt x="2047317" y="0"/>
                    <a:pt x="2102653" y="22921"/>
                    <a:pt x="2143452" y="63720"/>
                  </a:cubicBezTo>
                  <a:cubicBezTo>
                    <a:pt x="2184251" y="104519"/>
                    <a:pt x="2207172" y="159855"/>
                    <a:pt x="2207172" y="217554"/>
                  </a:cubicBezTo>
                  <a:lnTo>
                    <a:pt x="2207172" y="1087743"/>
                  </a:lnTo>
                  <a:cubicBezTo>
                    <a:pt x="2207172" y="1145442"/>
                    <a:pt x="2184251" y="1200778"/>
                    <a:pt x="2143452" y="1241577"/>
                  </a:cubicBezTo>
                  <a:cubicBezTo>
                    <a:pt x="2102653" y="1282376"/>
                    <a:pt x="2047317" y="1305297"/>
                    <a:pt x="1989618" y="1305297"/>
                  </a:cubicBezTo>
                  <a:lnTo>
                    <a:pt x="217554" y="1305297"/>
                  </a:lnTo>
                  <a:cubicBezTo>
                    <a:pt x="159855" y="1305297"/>
                    <a:pt x="104519" y="1282376"/>
                    <a:pt x="63720" y="1241577"/>
                  </a:cubicBezTo>
                  <a:cubicBezTo>
                    <a:pt x="22921" y="1200778"/>
                    <a:pt x="0" y="1145442"/>
                    <a:pt x="0" y="1087743"/>
                  </a:cubicBezTo>
                  <a:lnTo>
                    <a:pt x="0" y="217554"/>
                  </a:ln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639" tIns="124679" rIns="185639" bIns="124679"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實施方式</a:t>
              </a:r>
            </a:p>
          </p:txBody>
        </p:sp>
        <p:sp>
          <p:nvSpPr>
            <p:cNvPr id="14" name="手繪多邊形 13"/>
            <p:cNvSpPr/>
            <p:nvPr/>
          </p:nvSpPr>
          <p:spPr>
            <a:xfrm>
              <a:off x="2195718" y="3174380"/>
              <a:ext cx="6480019" cy="1440575"/>
            </a:xfrm>
            <a:custGeom>
              <a:avLst/>
              <a:gdLst>
                <a:gd name="connsiteX0" fmla="*/ 122899 w 737378"/>
                <a:gd name="connsiteY0" fmla="*/ 0 h 5999844"/>
                <a:gd name="connsiteX1" fmla="*/ 614479 w 737378"/>
                <a:gd name="connsiteY1" fmla="*/ 0 h 5999844"/>
                <a:gd name="connsiteX2" fmla="*/ 701382 w 737378"/>
                <a:gd name="connsiteY2" fmla="*/ 35996 h 5999844"/>
                <a:gd name="connsiteX3" fmla="*/ 737378 w 737378"/>
                <a:gd name="connsiteY3" fmla="*/ 122899 h 5999844"/>
                <a:gd name="connsiteX4" fmla="*/ 737378 w 737378"/>
                <a:gd name="connsiteY4" fmla="*/ 5999844 h 5999844"/>
                <a:gd name="connsiteX5" fmla="*/ 737378 w 737378"/>
                <a:gd name="connsiteY5" fmla="*/ 5999844 h 5999844"/>
                <a:gd name="connsiteX6" fmla="*/ 737378 w 737378"/>
                <a:gd name="connsiteY6" fmla="*/ 5999844 h 5999844"/>
                <a:gd name="connsiteX7" fmla="*/ 0 w 737378"/>
                <a:gd name="connsiteY7" fmla="*/ 5999844 h 5999844"/>
                <a:gd name="connsiteX8" fmla="*/ 0 w 737378"/>
                <a:gd name="connsiteY8" fmla="*/ 5999844 h 5999844"/>
                <a:gd name="connsiteX9" fmla="*/ 0 w 737378"/>
                <a:gd name="connsiteY9" fmla="*/ 5999844 h 5999844"/>
                <a:gd name="connsiteX10" fmla="*/ 0 w 737378"/>
                <a:gd name="connsiteY10" fmla="*/ 122899 h 5999844"/>
                <a:gd name="connsiteX11" fmla="*/ 35996 w 737378"/>
                <a:gd name="connsiteY11" fmla="*/ 35996 h 5999844"/>
                <a:gd name="connsiteX12" fmla="*/ 122899 w 737378"/>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378" h="5999844">
                  <a:moveTo>
                    <a:pt x="737378" y="999998"/>
                  </a:moveTo>
                  <a:lnTo>
                    <a:pt x="737378" y="4999846"/>
                  </a:lnTo>
                  <a:cubicBezTo>
                    <a:pt x="737378" y="5265062"/>
                    <a:pt x="735787" y="5519416"/>
                    <a:pt x="732954" y="5706951"/>
                  </a:cubicBezTo>
                  <a:cubicBezTo>
                    <a:pt x="730122" y="5894486"/>
                    <a:pt x="726280" y="5999840"/>
                    <a:pt x="722274" y="5999840"/>
                  </a:cubicBezTo>
                  <a:lnTo>
                    <a:pt x="0" y="5999840"/>
                  </a:lnTo>
                  <a:lnTo>
                    <a:pt x="0" y="5999840"/>
                  </a:lnTo>
                  <a:lnTo>
                    <a:pt x="0" y="5999840"/>
                  </a:lnTo>
                  <a:lnTo>
                    <a:pt x="0" y="4"/>
                  </a:lnTo>
                  <a:lnTo>
                    <a:pt x="0" y="4"/>
                  </a:lnTo>
                  <a:lnTo>
                    <a:pt x="0" y="4"/>
                  </a:lnTo>
                  <a:lnTo>
                    <a:pt x="722274" y="4"/>
                  </a:lnTo>
                  <a:cubicBezTo>
                    <a:pt x="726280" y="4"/>
                    <a:pt x="730122" y="105358"/>
                    <a:pt x="732954" y="292893"/>
                  </a:cubicBezTo>
                  <a:cubicBezTo>
                    <a:pt x="735787" y="480428"/>
                    <a:pt x="737378" y="734782"/>
                    <a:pt x="737378" y="999998"/>
                  </a:cubicBez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821" rIns="283646" bIns="159821" spcCol="1270" anchor="ctr"/>
            <a:lstStyle/>
            <a:p>
              <a:pPr marL="0" lvl="1" defTabSz="1066800" fontAlgn="auto">
                <a:spcBef>
                  <a:spcPts val="0"/>
                </a:spcBef>
                <a:spcAft>
                  <a:spcPts val="0"/>
                </a:spcAft>
                <a:buFontTx/>
                <a:buChar char="••"/>
                <a:defRPr/>
              </a:pPr>
              <a:r>
                <a:rPr lang="en-US" altLang="zh-TW" sz="2400" b="1" dirty="0">
                  <a:latin typeface="微軟正黑體" pitchFamily="34" charset="-120"/>
                  <a:ea typeface="微軟正黑體" pitchFamily="34" charset="-120"/>
                </a:rPr>
                <a:t>2</a:t>
              </a:r>
              <a:r>
                <a:rPr kumimoji="0"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22</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至</a:t>
              </a:r>
              <a:r>
                <a:rPr kumimoji="0" lang="en-US" altLang="zh-TW" sz="2400" b="1" dirty="0">
                  <a:latin typeface="微軟正黑體" pitchFamily="34" charset="-120"/>
                  <a:ea typeface="微軟正黑體" pitchFamily="34" charset="-120"/>
                </a:rPr>
                <a:t>3</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5</a:t>
              </a:r>
              <a:r>
                <a:rPr kumimoji="0" lang="zh-TW" altLang="en-US" sz="2400" b="1" dirty="0">
                  <a:latin typeface="微軟正黑體" pitchFamily="34" charset="-120"/>
                  <a:ea typeface="微軟正黑體" pitchFamily="34" charset="-120"/>
                </a:rPr>
                <a:t>日報名</a:t>
              </a:r>
              <a:endParaRPr kumimoji="0" lang="en-US" altLang="zh-TW" sz="2400" b="1" dirty="0">
                <a:latin typeface="微軟正黑體" pitchFamily="34" charset="-120"/>
                <a:ea typeface="微軟正黑體" pitchFamily="34" charset="-120"/>
              </a:endParaRPr>
            </a:p>
            <a:p>
              <a:pPr marL="0" lvl="1" defTabSz="1066800" fontAlgn="auto">
                <a:spcBef>
                  <a:spcPts val="0"/>
                </a:spcBef>
                <a:spcAft>
                  <a:spcPts val="0"/>
                </a:spcAft>
                <a:buFontTx/>
                <a:buChar char="••"/>
                <a:defRPr/>
              </a:pPr>
              <a:r>
                <a:rPr kumimoji="0" lang="en-US" altLang="zh-TW" sz="2400" b="1" dirty="0">
                  <a:latin typeface="微軟正黑體" pitchFamily="34" charset="-120"/>
                  <a:ea typeface="微軟正黑體" pitchFamily="34" charset="-120"/>
                </a:rPr>
                <a:t>3</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13</a:t>
              </a:r>
              <a:r>
                <a:rPr kumimoji="0" lang="zh-TW" altLang="en-US" sz="2400" b="1" dirty="0">
                  <a:latin typeface="微軟正黑體" pitchFamily="34" charset="-120"/>
                  <a:ea typeface="微軟正黑體" pitchFamily="34" charset="-120"/>
                </a:rPr>
                <a:t>日辦理科學能力檢定</a:t>
              </a:r>
              <a:endParaRPr kumimoji="0" lang="en-US" altLang="zh-TW" sz="2400" b="1" dirty="0">
                <a:latin typeface="微軟正黑體" pitchFamily="34" charset="-120"/>
                <a:ea typeface="微軟正黑體" pitchFamily="34" charset="-120"/>
              </a:endParaRPr>
            </a:p>
            <a:p>
              <a:pPr marL="0" lvl="1" defTabSz="1066800" fontAlgn="auto">
                <a:spcBef>
                  <a:spcPts val="0"/>
                </a:spcBef>
                <a:spcAft>
                  <a:spcPts val="0"/>
                </a:spcAft>
                <a:buFontTx/>
                <a:buChar char="••"/>
                <a:defRPr/>
              </a:pPr>
              <a:r>
                <a:rPr kumimoji="0" lang="en-US" altLang="zh-TW" sz="2400" b="1" dirty="0">
                  <a:solidFill>
                    <a:schemeClr val="tx1"/>
                  </a:solidFill>
                  <a:latin typeface="微軟正黑體" pitchFamily="34" charset="-120"/>
                  <a:ea typeface="微軟正黑體" pitchFamily="34" charset="-120"/>
                </a:rPr>
                <a:t>4</a:t>
              </a:r>
              <a:r>
                <a:rPr kumimoji="0"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9</a:t>
              </a:r>
              <a:r>
                <a:rPr kumimoji="0" lang="zh-TW" altLang="en-US" sz="2400" b="1" dirty="0">
                  <a:solidFill>
                    <a:schemeClr val="tx1"/>
                  </a:solidFill>
                  <a:latin typeface="微軟正黑體" pitchFamily="34" charset="-120"/>
                  <a:ea typeface="微軟正黑體" pitchFamily="34" charset="-120"/>
                </a:rPr>
                <a:t>日報到</a:t>
              </a:r>
            </a:p>
          </p:txBody>
        </p:sp>
        <p:sp>
          <p:nvSpPr>
            <p:cNvPr id="15" name="手繪多邊形 14"/>
            <p:cNvSpPr/>
            <p:nvPr/>
          </p:nvSpPr>
          <p:spPr>
            <a:xfrm>
              <a:off x="395536" y="3154506"/>
              <a:ext cx="2016076" cy="1459792"/>
            </a:xfrm>
            <a:custGeom>
              <a:avLst/>
              <a:gdLst>
                <a:gd name="connsiteX0" fmla="*/ 0 w 2207172"/>
                <a:gd name="connsiteY0" fmla="*/ 174963 h 1049756"/>
                <a:gd name="connsiteX1" fmla="*/ 51246 w 2207172"/>
                <a:gd name="connsiteY1" fmla="*/ 51245 h 1049756"/>
                <a:gd name="connsiteX2" fmla="*/ 174964 w 2207172"/>
                <a:gd name="connsiteY2" fmla="*/ 0 h 1049756"/>
                <a:gd name="connsiteX3" fmla="*/ 2032209 w 2207172"/>
                <a:gd name="connsiteY3" fmla="*/ 0 h 1049756"/>
                <a:gd name="connsiteX4" fmla="*/ 2155927 w 2207172"/>
                <a:gd name="connsiteY4" fmla="*/ 51246 h 1049756"/>
                <a:gd name="connsiteX5" fmla="*/ 2207172 w 2207172"/>
                <a:gd name="connsiteY5" fmla="*/ 174964 h 1049756"/>
                <a:gd name="connsiteX6" fmla="*/ 2207172 w 2207172"/>
                <a:gd name="connsiteY6" fmla="*/ 874793 h 1049756"/>
                <a:gd name="connsiteX7" fmla="*/ 2155926 w 2207172"/>
                <a:gd name="connsiteY7" fmla="*/ 998511 h 1049756"/>
                <a:gd name="connsiteX8" fmla="*/ 2032208 w 2207172"/>
                <a:gd name="connsiteY8" fmla="*/ 1049756 h 1049756"/>
                <a:gd name="connsiteX9" fmla="*/ 174963 w 2207172"/>
                <a:gd name="connsiteY9" fmla="*/ 1049756 h 1049756"/>
                <a:gd name="connsiteX10" fmla="*/ 51245 w 2207172"/>
                <a:gd name="connsiteY10" fmla="*/ 998510 h 1049756"/>
                <a:gd name="connsiteX11" fmla="*/ 0 w 2207172"/>
                <a:gd name="connsiteY11" fmla="*/ 874792 h 1049756"/>
                <a:gd name="connsiteX12" fmla="*/ 0 w 2207172"/>
                <a:gd name="connsiteY12" fmla="*/ 174963 h 10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049756">
                  <a:moveTo>
                    <a:pt x="0" y="174963"/>
                  </a:moveTo>
                  <a:cubicBezTo>
                    <a:pt x="0" y="128560"/>
                    <a:pt x="18434" y="84057"/>
                    <a:pt x="51246" y="51245"/>
                  </a:cubicBezTo>
                  <a:cubicBezTo>
                    <a:pt x="84058" y="18433"/>
                    <a:pt x="128561" y="0"/>
                    <a:pt x="174964" y="0"/>
                  </a:cubicBezTo>
                  <a:lnTo>
                    <a:pt x="2032209" y="0"/>
                  </a:lnTo>
                  <a:cubicBezTo>
                    <a:pt x="2078612" y="0"/>
                    <a:pt x="2123115" y="18434"/>
                    <a:pt x="2155927" y="51246"/>
                  </a:cubicBezTo>
                  <a:cubicBezTo>
                    <a:pt x="2188739" y="84058"/>
                    <a:pt x="2207172" y="128561"/>
                    <a:pt x="2207172" y="174964"/>
                  </a:cubicBezTo>
                  <a:lnTo>
                    <a:pt x="2207172" y="874793"/>
                  </a:lnTo>
                  <a:cubicBezTo>
                    <a:pt x="2207172" y="921196"/>
                    <a:pt x="2188738" y="965699"/>
                    <a:pt x="2155926" y="998511"/>
                  </a:cubicBezTo>
                  <a:cubicBezTo>
                    <a:pt x="2123114" y="1031323"/>
                    <a:pt x="2078612" y="1049756"/>
                    <a:pt x="2032208" y="1049756"/>
                  </a:cubicBezTo>
                  <a:lnTo>
                    <a:pt x="174963" y="1049756"/>
                  </a:lnTo>
                  <a:cubicBezTo>
                    <a:pt x="128560" y="1049756"/>
                    <a:pt x="84057" y="1031322"/>
                    <a:pt x="51245" y="998510"/>
                  </a:cubicBezTo>
                  <a:cubicBezTo>
                    <a:pt x="18433" y="965698"/>
                    <a:pt x="0" y="921195"/>
                    <a:pt x="0" y="874792"/>
                  </a:cubicBezTo>
                  <a:lnTo>
                    <a:pt x="0" y="174963"/>
                  </a:ln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3165" tIns="112205" rIns="173165" bIns="112205"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辦理時程</a:t>
              </a:r>
            </a:p>
          </p:txBody>
        </p:sp>
        <p:sp>
          <p:nvSpPr>
            <p:cNvPr id="16" name="手繪多邊形 15"/>
            <p:cNvSpPr/>
            <p:nvPr/>
          </p:nvSpPr>
          <p:spPr>
            <a:xfrm>
              <a:off x="2206829" y="4810365"/>
              <a:ext cx="6480019" cy="1489049"/>
            </a:xfrm>
            <a:custGeom>
              <a:avLst/>
              <a:gdLst>
                <a:gd name="connsiteX0" fmla="*/ 120818 w 724894"/>
                <a:gd name="connsiteY0" fmla="*/ 0 h 5999844"/>
                <a:gd name="connsiteX1" fmla="*/ 604076 w 724894"/>
                <a:gd name="connsiteY1" fmla="*/ 0 h 5999844"/>
                <a:gd name="connsiteX2" fmla="*/ 689507 w 724894"/>
                <a:gd name="connsiteY2" fmla="*/ 35387 h 5999844"/>
                <a:gd name="connsiteX3" fmla="*/ 724894 w 724894"/>
                <a:gd name="connsiteY3" fmla="*/ 120818 h 5999844"/>
                <a:gd name="connsiteX4" fmla="*/ 724894 w 724894"/>
                <a:gd name="connsiteY4" fmla="*/ 5999844 h 5999844"/>
                <a:gd name="connsiteX5" fmla="*/ 724894 w 724894"/>
                <a:gd name="connsiteY5" fmla="*/ 5999844 h 5999844"/>
                <a:gd name="connsiteX6" fmla="*/ 724894 w 724894"/>
                <a:gd name="connsiteY6" fmla="*/ 5999844 h 5999844"/>
                <a:gd name="connsiteX7" fmla="*/ 0 w 724894"/>
                <a:gd name="connsiteY7" fmla="*/ 5999844 h 5999844"/>
                <a:gd name="connsiteX8" fmla="*/ 0 w 724894"/>
                <a:gd name="connsiteY8" fmla="*/ 5999844 h 5999844"/>
                <a:gd name="connsiteX9" fmla="*/ 0 w 724894"/>
                <a:gd name="connsiteY9" fmla="*/ 5999844 h 5999844"/>
                <a:gd name="connsiteX10" fmla="*/ 0 w 724894"/>
                <a:gd name="connsiteY10" fmla="*/ 120818 h 5999844"/>
                <a:gd name="connsiteX11" fmla="*/ 35387 w 724894"/>
                <a:gd name="connsiteY11" fmla="*/ 35387 h 5999844"/>
                <a:gd name="connsiteX12" fmla="*/ 120818 w 72489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894" h="5999844">
                  <a:moveTo>
                    <a:pt x="724894" y="999996"/>
                  </a:moveTo>
                  <a:lnTo>
                    <a:pt x="724894" y="4999848"/>
                  </a:lnTo>
                  <a:cubicBezTo>
                    <a:pt x="724894" y="5265063"/>
                    <a:pt x="723356" y="5519410"/>
                    <a:pt x="720619" y="5706947"/>
                  </a:cubicBezTo>
                  <a:cubicBezTo>
                    <a:pt x="717881" y="5894484"/>
                    <a:pt x="714168" y="5999840"/>
                    <a:pt x="710297" y="5999840"/>
                  </a:cubicBezTo>
                  <a:lnTo>
                    <a:pt x="0" y="5999840"/>
                  </a:lnTo>
                  <a:lnTo>
                    <a:pt x="0" y="5999840"/>
                  </a:lnTo>
                  <a:lnTo>
                    <a:pt x="0" y="5999840"/>
                  </a:lnTo>
                  <a:lnTo>
                    <a:pt x="0" y="4"/>
                  </a:lnTo>
                  <a:lnTo>
                    <a:pt x="0" y="4"/>
                  </a:lnTo>
                  <a:lnTo>
                    <a:pt x="0" y="4"/>
                  </a:lnTo>
                  <a:lnTo>
                    <a:pt x="710297" y="4"/>
                  </a:lnTo>
                  <a:cubicBezTo>
                    <a:pt x="714168" y="4"/>
                    <a:pt x="717881" y="105360"/>
                    <a:pt x="720619" y="292897"/>
                  </a:cubicBezTo>
                  <a:cubicBezTo>
                    <a:pt x="723356" y="480434"/>
                    <a:pt x="724894" y="734781"/>
                    <a:pt x="724894" y="999996"/>
                  </a:cubicBez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211" rIns="216000" bIns="159211" spcCol="1270" anchor="ctr"/>
            <a:lstStyle/>
            <a:p>
              <a:pPr marL="0" lvl="1"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通過入班資格審查者進入科學能力檢定，篩</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  選</a:t>
              </a:r>
              <a:r>
                <a:rPr kumimoji="0" lang="en-US" altLang="zh-TW" sz="2400" b="1" dirty="0">
                  <a:latin typeface="微軟正黑體" pitchFamily="34" charset="-120"/>
                  <a:ea typeface="微軟正黑體" pitchFamily="34" charset="-120"/>
                </a:rPr>
                <a:t>60</a:t>
              </a:r>
              <a:r>
                <a:rPr kumimoji="0" lang="zh-TW" altLang="en-US" sz="2400" b="1" dirty="0">
                  <a:latin typeface="微軟正黑體" pitchFamily="34" charset="-120"/>
                  <a:ea typeface="微軟正黑體" pitchFamily="34" charset="-120"/>
                </a:rPr>
                <a:t>名進入實驗實作。</a:t>
              </a:r>
              <a:endParaRPr kumimoji="0" lang="en-US" altLang="zh-TW" sz="2400" b="1" dirty="0">
                <a:latin typeface="微軟正黑體" pitchFamily="34" charset="-120"/>
                <a:ea typeface="微軟正黑體" pitchFamily="34" charset="-120"/>
              </a:endParaRPr>
            </a:p>
            <a:p>
              <a:pPr marL="0" lvl="1"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依科學能力檢定</a:t>
              </a:r>
              <a:r>
                <a:rPr kumimoji="0" lang="en-US" altLang="zh-TW" sz="2400" b="1" dirty="0">
                  <a:latin typeface="微軟正黑體" pitchFamily="34" charset="-120"/>
                  <a:ea typeface="微軟正黑體" pitchFamily="34" charset="-120"/>
                </a:rPr>
                <a:t>(40%)</a:t>
              </a:r>
              <a:r>
                <a:rPr lang="zh-TW" altLang="en-US" sz="2400" b="1" dirty="0">
                  <a:latin typeface="微軟正黑體" pitchFamily="34" charset="-120"/>
                  <a:ea typeface="微軟正黑體" pitchFamily="34" charset="-120"/>
                </a:rPr>
                <a:t>與</a:t>
              </a:r>
              <a:r>
                <a:rPr kumimoji="0" lang="zh-TW" altLang="en-US" sz="2400" b="1" dirty="0">
                  <a:latin typeface="微軟正黑體" pitchFamily="34" charset="-120"/>
                  <a:ea typeface="微軟正黑體" pitchFamily="34" charset="-120"/>
                </a:rPr>
                <a:t>實驗實作</a:t>
              </a:r>
              <a:r>
                <a:rPr kumimoji="0" lang="en-US" altLang="zh-TW" sz="2400" b="1" dirty="0">
                  <a:latin typeface="微軟正黑體" pitchFamily="34" charset="-120"/>
                  <a:ea typeface="微軟正黑體" pitchFamily="34" charset="-120"/>
                </a:rPr>
                <a:t>(60%)</a:t>
              </a:r>
              <a:r>
                <a:rPr kumimoji="0" lang="zh-TW" altLang="en-US" sz="2400" b="1" dirty="0">
                  <a:latin typeface="微軟正黑體" pitchFamily="34" charset="-120"/>
                  <a:ea typeface="微軟正黑體" pitchFamily="34" charset="-120"/>
                </a:rPr>
                <a:t>總成績高低排序，擇優錄取</a:t>
              </a:r>
              <a:r>
                <a:rPr lang="en-US" altLang="zh-TW" sz="2400" b="1" dirty="0">
                  <a:latin typeface="微軟正黑體" pitchFamily="34" charset="-120"/>
                  <a:ea typeface="微軟正黑體" pitchFamily="34" charset="-120"/>
                </a:rPr>
                <a:t>23</a:t>
              </a:r>
              <a:r>
                <a:rPr kumimoji="0" lang="zh-TW" altLang="en-US" sz="2400" b="1" dirty="0">
                  <a:latin typeface="微軟正黑體" pitchFamily="34" charset="-120"/>
                  <a:ea typeface="微軟正黑體" pitchFamily="34" charset="-120"/>
                </a:rPr>
                <a:t>名、備取若干名。</a:t>
              </a:r>
            </a:p>
          </p:txBody>
        </p:sp>
        <p:sp>
          <p:nvSpPr>
            <p:cNvPr id="17" name="手繪多邊形 16"/>
            <p:cNvSpPr/>
            <p:nvPr/>
          </p:nvSpPr>
          <p:spPr>
            <a:xfrm>
              <a:off x="395536" y="4810626"/>
              <a:ext cx="2016076" cy="1488788"/>
            </a:xfrm>
            <a:custGeom>
              <a:avLst/>
              <a:gdLst>
                <a:gd name="connsiteX0" fmla="*/ 0 w 2207172"/>
                <a:gd name="connsiteY0" fmla="*/ 186657 h 1119919"/>
                <a:gd name="connsiteX1" fmla="*/ 54671 w 2207172"/>
                <a:gd name="connsiteY1" fmla="*/ 54671 h 1119919"/>
                <a:gd name="connsiteX2" fmla="*/ 186658 w 2207172"/>
                <a:gd name="connsiteY2" fmla="*/ 1 h 1119919"/>
                <a:gd name="connsiteX3" fmla="*/ 2020515 w 2207172"/>
                <a:gd name="connsiteY3" fmla="*/ 0 h 1119919"/>
                <a:gd name="connsiteX4" fmla="*/ 2152501 w 2207172"/>
                <a:gd name="connsiteY4" fmla="*/ 54671 h 1119919"/>
                <a:gd name="connsiteX5" fmla="*/ 2207171 w 2207172"/>
                <a:gd name="connsiteY5" fmla="*/ 186658 h 1119919"/>
                <a:gd name="connsiteX6" fmla="*/ 2207172 w 2207172"/>
                <a:gd name="connsiteY6" fmla="*/ 933262 h 1119919"/>
                <a:gd name="connsiteX7" fmla="*/ 2152501 w 2207172"/>
                <a:gd name="connsiteY7" fmla="*/ 1065248 h 1119919"/>
                <a:gd name="connsiteX8" fmla="*/ 2020514 w 2207172"/>
                <a:gd name="connsiteY8" fmla="*/ 1119919 h 1119919"/>
                <a:gd name="connsiteX9" fmla="*/ 186657 w 2207172"/>
                <a:gd name="connsiteY9" fmla="*/ 1119919 h 1119919"/>
                <a:gd name="connsiteX10" fmla="*/ 54671 w 2207172"/>
                <a:gd name="connsiteY10" fmla="*/ 1065248 h 1119919"/>
                <a:gd name="connsiteX11" fmla="*/ 1 w 2207172"/>
                <a:gd name="connsiteY11" fmla="*/ 933261 h 1119919"/>
                <a:gd name="connsiteX12" fmla="*/ 0 w 2207172"/>
                <a:gd name="connsiteY12" fmla="*/ 186657 h 11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119919">
                  <a:moveTo>
                    <a:pt x="0" y="186657"/>
                  </a:moveTo>
                  <a:cubicBezTo>
                    <a:pt x="0" y="137152"/>
                    <a:pt x="19666" y="89676"/>
                    <a:pt x="54671" y="54671"/>
                  </a:cubicBezTo>
                  <a:cubicBezTo>
                    <a:pt x="89676" y="19666"/>
                    <a:pt x="137153" y="1"/>
                    <a:pt x="186658" y="1"/>
                  </a:cubicBezTo>
                  <a:lnTo>
                    <a:pt x="2020515" y="0"/>
                  </a:lnTo>
                  <a:cubicBezTo>
                    <a:pt x="2070020" y="0"/>
                    <a:pt x="2117496" y="19666"/>
                    <a:pt x="2152501" y="54671"/>
                  </a:cubicBezTo>
                  <a:cubicBezTo>
                    <a:pt x="2187506" y="89676"/>
                    <a:pt x="2207171" y="137153"/>
                    <a:pt x="2207171" y="186658"/>
                  </a:cubicBezTo>
                  <a:cubicBezTo>
                    <a:pt x="2207171" y="435526"/>
                    <a:pt x="2207172" y="684394"/>
                    <a:pt x="2207172" y="933262"/>
                  </a:cubicBezTo>
                  <a:cubicBezTo>
                    <a:pt x="2207172" y="982767"/>
                    <a:pt x="2187506" y="1030243"/>
                    <a:pt x="2152501" y="1065248"/>
                  </a:cubicBezTo>
                  <a:cubicBezTo>
                    <a:pt x="2117496" y="1100253"/>
                    <a:pt x="2070019" y="1119919"/>
                    <a:pt x="2020514" y="1119919"/>
                  </a:cubicBezTo>
                  <a:lnTo>
                    <a:pt x="186657" y="1119919"/>
                  </a:lnTo>
                  <a:cubicBezTo>
                    <a:pt x="137152" y="1119919"/>
                    <a:pt x="89676" y="1100253"/>
                    <a:pt x="54671" y="1065248"/>
                  </a:cubicBezTo>
                  <a:cubicBezTo>
                    <a:pt x="19666" y="1030243"/>
                    <a:pt x="0" y="982766"/>
                    <a:pt x="1" y="933261"/>
                  </a:cubicBezTo>
                  <a:cubicBezTo>
                    <a:pt x="1" y="684393"/>
                    <a:pt x="0" y="435525"/>
                    <a:pt x="0" y="186657"/>
                  </a:cubicBezTo>
                  <a:close/>
                </a:path>
              </a:pathLst>
            </a:cu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590" tIns="115630" rIns="176590" bIns="115630"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錄取方式</a:t>
              </a:r>
            </a:p>
          </p:txBody>
        </p:sp>
      </p:grpSp>
      <p:sp>
        <p:nvSpPr>
          <p:cNvPr id="19" name="標題 1"/>
          <p:cNvSpPr txBox="1">
            <a:spLocks/>
          </p:cNvSpPr>
          <p:nvPr/>
        </p:nvSpPr>
        <p:spPr bwMode="auto">
          <a:xfrm>
            <a:off x="9064" y="-101"/>
            <a:ext cx="9134936" cy="998639"/>
          </a:xfrm>
          <a:prstGeom prst="rect">
            <a:avLst/>
          </a:prstGeom>
          <a:solidFill>
            <a:schemeClr val="accent5">
              <a:lumMod val="50000"/>
            </a:schemeClr>
          </a:solidFill>
          <a:ln>
            <a:noFill/>
          </a:ln>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4000" b="1" dirty="0">
                <a:solidFill>
                  <a:schemeClr val="bg1"/>
                </a:solidFill>
                <a:latin typeface="微軟正黑體" pitchFamily="34" charset="-120"/>
                <a:ea typeface="微軟正黑體" pitchFamily="34" charset="-120"/>
              </a:rPr>
              <a:t>110</a:t>
            </a:r>
            <a:r>
              <a:rPr lang="zh-TW" altLang="en-US" sz="4000" b="1" dirty="0">
                <a:solidFill>
                  <a:schemeClr val="bg1"/>
                </a:solidFill>
                <a:latin typeface="微軟正黑體" pitchFamily="34" charset="-120"/>
                <a:ea typeface="微軟正黑體" pitchFamily="34" charset="-120"/>
              </a:rPr>
              <a:t>年彰化區辦理科學班甄選入學學校</a:t>
            </a:r>
            <a:endParaRPr lang="en-US" altLang="zh-TW" sz="4000" b="1" dirty="0">
              <a:solidFill>
                <a:schemeClr val="bg1"/>
              </a:solidFill>
              <a:latin typeface="微軟正黑體" pitchFamily="34" charset="-120"/>
              <a:ea typeface="微軟正黑體" pitchFamily="34" charset="-120"/>
            </a:endParaRPr>
          </a:p>
        </p:txBody>
      </p:sp>
      <p:pic>
        <p:nvPicPr>
          <p:cNvPr id="18" name="圖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80312" y="1630323"/>
            <a:ext cx="1079191" cy="2658245"/>
          </a:xfrm>
          <a:prstGeom prst="rect">
            <a:avLst/>
          </a:prstGeom>
        </p:spPr>
      </p:pic>
      <p:sp>
        <p:nvSpPr>
          <p:cNvPr id="21" name="文字方塊 20">
            <a:extLst>
              <a:ext uri="{FF2B5EF4-FFF2-40B4-BE49-F238E27FC236}">
                <a16:creationId xmlns="" xmlns:a16="http://schemas.microsoft.com/office/drawing/2014/main" id="{B89620F5-A12B-443E-BA7A-0538E29F7DF6}"/>
              </a:ext>
            </a:extLst>
          </p:cNvPr>
          <p:cNvSpPr txBox="1"/>
          <p:nvPr/>
        </p:nvSpPr>
        <p:spPr>
          <a:xfrm>
            <a:off x="2583305" y="6488668"/>
            <a:ext cx="3528392" cy="369332"/>
          </a:xfrm>
          <a:prstGeom prst="rect">
            <a:avLst/>
          </a:prstGeom>
          <a:noFill/>
        </p:spPr>
        <p:txBody>
          <a:bodyPr wrap="square" rtlCol="0">
            <a:spAutoFit/>
          </a:bodyPr>
          <a:lstStyle/>
          <a:p>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r>
              <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rPr>
              <a:t>以當年簡章為主</a:t>
            </a:r>
            <a:r>
              <a:rPr kumimoji="1" lang="en-US" altLang="zh-TW" dirty="0">
                <a:ln w="0"/>
                <a:effectLst>
                  <a:outerShdw blurRad="38100" dist="19050" dir="2700000" algn="tl" rotWithShape="0">
                    <a:schemeClr val="dk1">
                      <a:alpha val="40000"/>
                    </a:schemeClr>
                  </a:outerShdw>
                </a:effectLst>
                <a:latin typeface="微軟正黑體" pitchFamily="34" charset="-120"/>
                <a:ea typeface="微軟正黑體" pitchFamily="34" charset="-120"/>
              </a:rPr>
              <a:t>)</a:t>
            </a:r>
            <a:endParaRPr kumimoji="1" lang="zh-TW" altLang="en-US" dirty="0">
              <a:ln w="0"/>
              <a:effectLst>
                <a:outerShdw blurRad="38100" dist="19050" dir="2700000" algn="tl" rotWithShape="0">
                  <a:schemeClr val="dk1">
                    <a:alpha val="40000"/>
                  </a:scheme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238862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413910" y="806962"/>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617653" y="2437540"/>
            <a:ext cx="1664009"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itchFamily="34" charset="-120"/>
                <a:ea typeface="微軟正黑體" pitchFamily="34" charset="-120"/>
              </a:rPr>
              <a:t>直升入學</a:t>
            </a:r>
          </a:p>
        </p:txBody>
      </p:sp>
      <p:sp>
        <p:nvSpPr>
          <p:cNvPr id="8" name="圓角矩形 7"/>
          <p:cNvSpPr/>
          <p:nvPr/>
        </p:nvSpPr>
        <p:spPr>
          <a:xfrm>
            <a:off x="4460607" y="2079226"/>
            <a:ext cx="2276125" cy="1809756"/>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高中職免試入學</a:t>
            </a:r>
            <a:endParaRPr lang="en-US" altLang="zh-TW" sz="2400" dirty="0">
              <a:latin typeface="微軟正黑體" pitchFamily="34" charset="-120"/>
              <a:ea typeface="微軟正黑體" pitchFamily="34" charset="-120"/>
            </a:endParaRPr>
          </a:p>
        </p:txBody>
      </p:sp>
      <p:sp>
        <p:nvSpPr>
          <p:cNvPr id="9" name="圓角矩形 8"/>
          <p:cNvSpPr/>
          <p:nvPr/>
        </p:nvSpPr>
        <p:spPr>
          <a:xfrm>
            <a:off x="7011902" y="2001875"/>
            <a:ext cx="1271387" cy="415382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免試續招</a:t>
            </a:r>
          </a:p>
        </p:txBody>
      </p:sp>
      <p:sp>
        <p:nvSpPr>
          <p:cNvPr id="10" name="圓角矩形 9"/>
          <p:cNvSpPr/>
          <p:nvPr/>
        </p:nvSpPr>
        <p:spPr>
          <a:xfrm>
            <a:off x="2625287" y="4021643"/>
            <a:ext cx="4057962" cy="715082"/>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itchFamily="34" charset="-120"/>
                <a:ea typeface="微軟正黑體" pitchFamily="34" charset="-120"/>
              </a:rPr>
              <a:t>單獨辦理免試招生 </a:t>
            </a:r>
            <a:endParaRPr lang="en-US" altLang="zh-TW" sz="2000" dirty="0">
              <a:latin typeface="微軟正黑體" pitchFamily="34" charset="-120"/>
              <a:ea typeface="微軟正黑體" pitchFamily="34" charset="-120"/>
            </a:endParaRPr>
          </a:p>
          <a:p>
            <a:pPr algn="ct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技術型、單科型、進修學校</a:t>
            </a:r>
            <a:r>
              <a:rPr lang="en-US" altLang="zh-TW" dirty="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sp>
        <p:nvSpPr>
          <p:cNvPr id="11" name="矩形 10"/>
          <p:cNvSpPr/>
          <p:nvPr/>
        </p:nvSpPr>
        <p:spPr>
          <a:xfrm>
            <a:off x="1900315" y="2075454"/>
            <a:ext cx="560439" cy="3211696"/>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國中教育會考</a:t>
            </a:r>
          </a:p>
        </p:txBody>
      </p:sp>
      <p:sp>
        <p:nvSpPr>
          <p:cNvPr id="13" name="矩形 12"/>
          <p:cNvSpPr/>
          <p:nvPr/>
        </p:nvSpPr>
        <p:spPr>
          <a:xfrm>
            <a:off x="459712" y="5427340"/>
            <a:ext cx="6223537"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itchFamily="34" charset="-120"/>
                <a:ea typeface="微軟正黑體" pitchFamily="34" charset="-120"/>
              </a:rPr>
              <a:t>特色招生甄選入學</a:t>
            </a:r>
            <a:r>
              <a:rPr lang="en-US" altLang="zh-TW" sz="2000" dirty="0">
                <a:latin typeface="微軟正黑體" pitchFamily="34" charset="-120"/>
                <a:ea typeface="微軟正黑體" pitchFamily="34" charset="-120"/>
              </a:rPr>
              <a:t/>
            </a:r>
            <a:br>
              <a:rPr lang="en-US" altLang="zh-TW" sz="2000" dirty="0">
                <a:latin typeface="微軟正黑體" pitchFamily="34" charset="-120"/>
                <a:ea typeface="微軟正黑體" pitchFamily="34" charset="-120"/>
              </a:rPr>
            </a:b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科學班</a:t>
            </a:r>
            <a:r>
              <a:rPr lang="zh-TW" altLang="en-US" dirty="0">
                <a:latin typeface="微軟正黑體"/>
                <a:ea typeface="微軟正黑體"/>
              </a:rPr>
              <a:t>、藝才班、專業群科、體育班</a:t>
            </a:r>
            <a:r>
              <a:rPr lang="en-US" altLang="zh-TW" dirty="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sp>
        <p:nvSpPr>
          <p:cNvPr id="16" name="文字方塊 15"/>
          <p:cNvSpPr txBox="1"/>
          <p:nvPr/>
        </p:nvSpPr>
        <p:spPr>
          <a:xfrm>
            <a:off x="1785019" y="6199517"/>
            <a:ext cx="827554" cy="461665"/>
          </a:xfrm>
          <a:prstGeom prst="rect">
            <a:avLst/>
          </a:prstGeom>
          <a:noFill/>
        </p:spPr>
        <p:txBody>
          <a:bodyPr wrap="square" rtlCol="0">
            <a:spAutoFit/>
          </a:bodyPr>
          <a:lstStyle/>
          <a:p>
            <a:r>
              <a:rPr lang="en-US" altLang="zh-TW" sz="2400" b="1" dirty="0">
                <a:solidFill>
                  <a:srgbClr val="FF0000"/>
                </a:solidFill>
                <a:latin typeface="微軟正黑體" pitchFamily="34" charset="-120"/>
                <a:ea typeface="微軟正黑體" pitchFamily="34" charset="-120"/>
              </a:rPr>
              <a:t>5</a:t>
            </a:r>
            <a:r>
              <a:rPr lang="zh-TW" altLang="en-US" sz="2400" b="1" dirty="0">
                <a:solidFill>
                  <a:srgbClr val="FF0000"/>
                </a:solidFill>
                <a:latin typeface="微軟正黑體" pitchFamily="34" charset="-120"/>
                <a:ea typeface="微軟正黑體" pitchFamily="34" charset="-120"/>
              </a:rPr>
              <a:t>月</a:t>
            </a:r>
            <a:endParaRPr lang="en-US" altLang="zh-TW" sz="2400" b="1" dirty="0">
              <a:solidFill>
                <a:srgbClr val="FF0000"/>
              </a:solidFill>
              <a:latin typeface="微軟正黑體" pitchFamily="34" charset="-120"/>
              <a:ea typeface="微軟正黑體" pitchFamily="34" charset="-120"/>
            </a:endParaRPr>
          </a:p>
        </p:txBody>
      </p:sp>
      <p:sp>
        <p:nvSpPr>
          <p:cNvPr id="17" name="文字方塊 16"/>
          <p:cNvSpPr txBox="1"/>
          <p:nvPr/>
        </p:nvSpPr>
        <p:spPr>
          <a:xfrm>
            <a:off x="3840277" y="6199519"/>
            <a:ext cx="675185" cy="461665"/>
          </a:xfrm>
          <a:prstGeom prst="rect">
            <a:avLst/>
          </a:prstGeom>
          <a:noFill/>
        </p:spPr>
        <p:txBody>
          <a:bodyPr wrap="none" rtlCol="0">
            <a:spAutoFit/>
          </a:bodyPr>
          <a:lstStyle/>
          <a:p>
            <a:r>
              <a:rPr lang="en-US" altLang="zh-TW" sz="2400" b="1" dirty="0">
                <a:solidFill>
                  <a:srgbClr val="FF0000"/>
                </a:solidFill>
                <a:latin typeface="微軟正黑體" pitchFamily="34" charset="-120"/>
                <a:ea typeface="微軟正黑體" pitchFamily="34" charset="-120"/>
              </a:rPr>
              <a:t>6</a:t>
            </a:r>
            <a:r>
              <a:rPr lang="zh-TW" altLang="en-US" sz="2400" b="1" dirty="0">
                <a:solidFill>
                  <a:srgbClr val="FF0000"/>
                </a:solidFill>
                <a:latin typeface="微軟正黑體" pitchFamily="34" charset="-120"/>
                <a:ea typeface="微軟正黑體" pitchFamily="34" charset="-120"/>
              </a:rPr>
              <a:t>月</a:t>
            </a:r>
          </a:p>
        </p:txBody>
      </p:sp>
      <p:sp>
        <p:nvSpPr>
          <p:cNvPr id="19" name="文字方塊 18"/>
          <p:cNvSpPr txBox="1"/>
          <p:nvPr/>
        </p:nvSpPr>
        <p:spPr>
          <a:xfrm>
            <a:off x="6439682" y="6199518"/>
            <a:ext cx="675185" cy="461665"/>
          </a:xfrm>
          <a:prstGeom prst="rect">
            <a:avLst/>
          </a:prstGeom>
          <a:noFill/>
        </p:spPr>
        <p:txBody>
          <a:bodyPr wrap="none" rtlCol="0">
            <a:spAutoFit/>
          </a:bodyPr>
          <a:lstStyle/>
          <a:p>
            <a:r>
              <a:rPr lang="en-US" altLang="zh-TW" sz="2400" b="1" dirty="0">
                <a:solidFill>
                  <a:srgbClr val="FF0000"/>
                </a:solidFill>
                <a:latin typeface="微軟正黑體" pitchFamily="34" charset="-120"/>
                <a:ea typeface="微軟正黑體" pitchFamily="34" charset="-120"/>
              </a:rPr>
              <a:t>7</a:t>
            </a:r>
            <a:r>
              <a:rPr lang="zh-TW" altLang="en-US" sz="2400" b="1" dirty="0">
                <a:solidFill>
                  <a:srgbClr val="FF0000"/>
                </a:solidFill>
                <a:latin typeface="微軟正黑體" pitchFamily="34" charset="-120"/>
                <a:ea typeface="微軟正黑體" pitchFamily="34" charset="-120"/>
              </a:rPr>
              <a:t>月</a:t>
            </a:r>
          </a:p>
        </p:txBody>
      </p:sp>
      <p:sp>
        <p:nvSpPr>
          <p:cNvPr id="21" name="文字方塊 20"/>
          <p:cNvSpPr txBox="1"/>
          <p:nvPr/>
        </p:nvSpPr>
        <p:spPr>
          <a:xfrm>
            <a:off x="7780814" y="6209251"/>
            <a:ext cx="675185" cy="461665"/>
          </a:xfrm>
          <a:prstGeom prst="rect">
            <a:avLst/>
          </a:prstGeom>
          <a:noFill/>
        </p:spPr>
        <p:txBody>
          <a:bodyPr wrap="none" rtlCol="0">
            <a:spAutoFit/>
          </a:bodyPr>
          <a:lstStyle/>
          <a:p>
            <a:r>
              <a:rPr lang="en-US" altLang="zh-TW" sz="2400" b="1" dirty="0">
                <a:solidFill>
                  <a:srgbClr val="FF0000"/>
                </a:solidFill>
                <a:latin typeface="微軟正黑體" pitchFamily="34" charset="-120"/>
                <a:ea typeface="微軟正黑體" pitchFamily="34" charset="-120"/>
              </a:rPr>
              <a:t>8</a:t>
            </a:r>
            <a:r>
              <a:rPr lang="zh-TW" altLang="en-US" sz="2400" b="1" dirty="0">
                <a:solidFill>
                  <a:srgbClr val="FF0000"/>
                </a:solidFill>
                <a:latin typeface="微軟正黑體" pitchFamily="34" charset="-120"/>
                <a:ea typeface="微軟正黑體" pitchFamily="34" charset="-120"/>
              </a:rPr>
              <a:t>月</a:t>
            </a:r>
          </a:p>
        </p:txBody>
      </p:sp>
      <p:sp>
        <p:nvSpPr>
          <p:cNvPr id="22" name="矩形 21"/>
          <p:cNvSpPr/>
          <p:nvPr/>
        </p:nvSpPr>
        <p:spPr>
          <a:xfrm>
            <a:off x="2612573" y="1996745"/>
            <a:ext cx="1661439"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itchFamily="34" charset="-120"/>
                <a:ea typeface="微軟正黑體" pitchFamily="34" charset="-120"/>
              </a:rPr>
              <a:t>技優甄審入學</a:t>
            </a:r>
          </a:p>
        </p:txBody>
      </p:sp>
      <p:sp>
        <p:nvSpPr>
          <p:cNvPr id="6" name="向下箭號圖說文字 5"/>
          <p:cNvSpPr/>
          <p:nvPr/>
        </p:nvSpPr>
        <p:spPr>
          <a:xfrm>
            <a:off x="3773777" y="1304122"/>
            <a:ext cx="1279421"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110/06/17</a:t>
            </a:r>
            <a:endParaRPr lang="zh-TW" altLang="en-US" dirty="0">
              <a:latin typeface="Times New Roman" panose="02020603050405020304" pitchFamily="18" charset="0"/>
            </a:endParaRPr>
          </a:p>
        </p:txBody>
      </p:sp>
      <p:sp>
        <p:nvSpPr>
          <p:cNvPr id="28" name="向下箭號圖說文字 27"/>
          <p:cNvSpPr/>
          <p:nvPr/>
        </p:nvSpPr>
        <p:spPr>
          <a:xfrm>
            <a:off x="5985386" y="1304238"/>
            <a:ext cx="988398"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110/07/8</a:t>
            </a:r>
            <a:endParaRPr lang="zh-TW" altLang="en-US" dirty="0">
              <a:latin typeface="Times New Roman" panose="02020603050405020304" pitchFamily="18" charset="0"/>
            </a:endParaRPr>
          </a:p>
        </p:txBody>
      </p:sp>
      <p:sp>
        <p:nvSpPr>
          <p:cNvPr id="29" name="向下箭號圖說文字 28"/>
          <p:cNvSpPr/>
          <p:nvPr/>
        </p:nvSpPr>
        <p:spPr>
          <a:xfrm>
            <a:off x="7003951" y="1297173"/>
            <a:ext cx="11144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latin typeface="Times New Roman" panose="02020603050405020304" pitchFamily="18" charset="0"/>
              </a:rPr>
              <a:t>110/07/27</a:t>
            </a:r>
            <a:endParaRPr lang="zh-TW" altLang="en-US" dirty="0">
              <a:latin typeface="Times New Roman" panose="02020603050405020304" pitchFamily="18" charset="0"/>
            </a:endParaRPr>
          </a:p>
        </p:txBody>
      </p:sp>
      <p:sp>
        <p:nvSpPr>
          <p:cNvPr id="23" name="矩形 22"/>
          <p:cNvSpPr/>
          <p:nvPr/>
        </p:nvSpPr>
        <p:spPr>
          <a:xfrm>
            <a:off x="2647349" y="3380104"/>
            <a:ext cx="1634543"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itchFamily="34" charset="-120"/>
                <a:ea typeface="微軟正黑體" pitchFamily="34" charset="-120"/>
              </a:rPr>
              <a:t>實用技能學程</a:t>
            </a:r>
          </a:p>
        </p:txBody>
      </p:sp>
      <p:sp>
        <p:nvSpPr>
          <p:cNvPr id="25" name="標題 1"/>
          <p:cNvSpPr txBox="1">
            <a:spLocks/>
          </p:cNvSpPr>
          <p:nvPr/>
        </p:nvSpPr>
        <p:spPr bwMode="auto">
          <a:xfrm>
            <a:off x="467544" y="260648"/>
            <a:ext cx="8244000" cy="720080"/>
          </a:xfrm>
          <a:prstGeom prst="rect">
            <a:avLst/>
          </a:prstGeom>
          <a:solidFill>
            <a:schemeClr val="tx2">
              <a:lumMod val="60000"/>
              <a:lumOff val="40000"/>
            </a:schemeClr>
          </a:solidFill>
          <a:ln>
            <a:noFill/>
          </a:ln>
          <a:extLst/>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itchFamily="34" charset="-120"/>
                <a:ea typeface="微軟正黑體" pitchFamily="34" charset="-120"/>
              </a:rPr>
              <a:t>110</a:t>
            </a:r>
            <a:r>
              <a:rPr lang="zh-TW" altLang="en-US" sz="4800" b="1" dirty="0">
                <a:solidFill>
                  <a:schemeClr val="bg1"/>
                </a:solidFill>
                <a:effectLst>
                  <a:outerShdw blurRad="38100" dist="38100" dir="2700000" algn="tl">
                    <a:srgbClr val="C0C0C0"/>
                  </a:outerShdw>
                </a:effectLst>
                <a:latin typeface="微軟正黑體" pitchFamily="34" charset="-120"/>
                <a:ea typeface="微軟正黑體" pitchFamily="34" charset="-120"/>
              </a:rPr>
              <a:t>年彰化區適性入學管道時程表</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7" name="圓角矩形 26"/>
          <p:cNvSpPr/>
          <p:nvPr/>
        </p:nvSpPr>
        <p:spPr>
          <a:xfrm>
            <a:off x="4376634" y="4881023"/>
            <a:ext cx="2306615" cy="432048"/>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五專免試入學</a:t>
            </a:r>
            <a:endParaRPr lang="en-US" altLang="zh-TW" sz="2400" dirty="0">
              <a:latin typeface="微軟正黑體" pitchFamily="34" charset="-120"/>
              <a:ea typeface="微軟正黑體" pitchFamily="34" charset="-120"/>
            </a:endParaRPr>
          </a:p>
        </p:txBody>
      </p:sp>
      <p:cxnSp>
        <p:nvCxnSpPr>
          <p:cNvPr id="32" name="直線接點 31"/>
          <p:cNvCxnSpPr/>
          <p:nvPr/>
        </p:nvCxnSpPr>
        <p:spPr>
          <a:xfrm flipH="1">
            <a:off x="1403648"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459711" y="6205640"/>
            <a:ext cx="985541" cy="461665"/>
          </a:xfrm>
          <a:prstGeom prst="rect">
            <a:avLst/>
          </a:prstGeom>
          <a:noFill/>
        </p:spPr>
        <p:txBody>
          <a:bodyPr wrap="square" rtlCol="0">
            <a:spAutoFit/>
          </a:bodyPr>
          <a:lstStyle/>
          <a:p>
            <a:r>
              <a:rPr lang="en-US" altLang="zh-TW" sz="2400" b="1" dirty="0">
                <a:solidFill>
                  <a:srgbClr val="FF0000"/>
                </a:solidFill>
                <a:latin typeface="微軟正黑體" pitchFamily="34" charset="-120"/>
                <a:ea typeface="微軟正黑體" pitchFamily="34" charset="-120"/>
              </a:rPr>
              <a:t>3-4</a:t>
            </a:r>
            <a:r>
              <a:rPr lang="zh-TW" altLang="en-US" sz="2400" b="1" dirty="0">
                <a:solidFill>
                  <a:srgbClr val="FF0000"/>
                </a:solidFill>
                <a:latin typeface="微軟正黑體" pitchFamily="34" charset="-120"/>
                <a:ea typeface="微軟正黑體" pitchFamily="34" charset="-120"/>
              </a:rPr>
              <a:t>月</a:t>
            </a:r>
            <a:endParaRPr lang="en-US" altLang="zh-TW" sz="2400" b="1" dirty="0">
              <a:solidFill>
                <a:srgbClr val="FF0000"/>
              </a:solidFill>
              <a:latin typeface="微軟正黑體" pitchFamily="34" charset="-120"/>
              <a:ea typeface="微軟正黑體" pitchFamily="34" charset="-120"/>
            </a:endParaRPr>
          </a:p>
        </p:txBody>
      </p:sp>
      <p:sp>
        <p:nvSpPr>
          <p:cNvPr id="26" name="圓角矩形 25"/>
          <p:cNvSpPr/>
          <p:nvPr/>
        </p:nvSpPr>
        <p:spPr>
          <a:xfrm>
            <a:off x="2617653" y="2908178"/>
            <a:ext cx="1664010" cy="382828"/>
          </a:xfrm>
          <a:prstGeom prst="roundRect">
            <a:avLst/>
          </a:prstGeom>
          <a:solidFill>
            <a:srgbClr val="FF669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600" b="1" dirty="0">
                <a:latin typeface="微軟正黑體" pitchFamily="34" charset="-120"/>
                <a:ea typeface="微軟正黑體" pitchFamily="34" charset="-120"/>
              </a:rPr>
              <a:t>高中職優免入學</a:t>
            </a:r>
          </a:p>
        </p:txBody>
      </p:sp>
      <p:sp>
        <p:nvSpPr>
          <p:cNvPr id="30" name="圓角矩形 29"/>
          <p:cNvSpPr/>
          <p:nvPr/>
        </p:nvSpPr>
        <p:spPr>
          <a:xfrm>
            <a:off x="2628994" y="4881023"/>
            <a:ext cx="1618123" cy="435147"/>
          </a:xfrm>
          <a:prstGeom prst="roundRect">
            <a:avLst/>
          </a:prstGeom>
          <a:solidFill>
            <a:srgbClr val="FF669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600" b="1" dirty="0">
                <a:latin typeface="微軟正黑體" pitchFamily="34" charset="-120"/>
                <a:ea typeface="微軟正黑體" pitchFamily="34" charset="-120"/>
              </a:rPr>
              <a:t>五專優免入學</a:t>
            </a:r>
          </a:p>
        </p:txBody>
      </p:sp>
      <p:sp>
        <p:nvSpPr>
          <p:cNvPr id="34" name="矩形 33">
            <a:extLst>
              <a:ext uri="{FF2B5EF4-FFF2-40B4-BE49-F238E27FC236}">
                <a16:creationId xmlns="" xmlns:a16="http://schemas.microsoft.com/office/drawing/2014/main" id="{82D0EFF2-1064-43D4-9277-B128C5DFF99C}"/>
              </a:ext>
            </a:extLst>
          </p:cNvPr>
          <p:cNvSpPr/>
          <p:nvPr/>
        </p:nvSpPr>
        <p:spPr>
          <a:xfrm>
            <a:off x="869247" y="1377988"/>
            <a:ext cx="1591565" cy="640331"/>
          </a:xfrm>
          <a:prstGeom prst="rect">
            <a:avLst/>
          </a:prstGeom>
          <a:solidFill>
            <a:srgbClr val="003FBC"/>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itchFamily="34" charset="-120"/>
                <a:ea typeface="微軟正黑體" pitchFamily="34" charset="-120"/>
              </a:rPr>
              <a:t>試辦學習區</a:t>
            </a:r>
            <a:endParaRPr lang="en-US" altLang="zh-TW" dirty="0">
              <a:latin typeface="微軟正黑體" pitchFamily="34" charset="-120"/>
              <a:ea typeface="微軟正黑體" pitchFamily="34" charset="-120"/>
            </a:endParaRPr>
          </a:p>
          <a:p>
            <a:pPr algn="ctr"/>
            <a:r>
              <a:rPr lang="zh-TW" altLang="en-US" dirty="0">
                <a:latin typeface="微軟正黑體" pitchFamily="34" charset="-120"/>
                <a:ea typeface="微軟正黑體" pitchFamily="34" charset="-120"/>
              </a:rPr>
              <a:t>完全免試入學</a:t>
            </a:r>
            <a:endParaRPr lang="en-US" altLang="zh-TW" dirty="0">
              <a:latin typeface="微軟正黑體" pitchFamily="34" charset="-120"/>
              <a:ea typeface="微軟正黑體" pitchFamily="34" charset="-120"/>
            </a:endParaRPr>
          </a:p>
        </p:txBody>
      </p:sp>
      <p:sp>
        <p:nvSpPr>
          <p:cNvPr id="2" name="投影片編號版面配置區 1">
            <a:extLst>
              <a:ext uri="{FF2B5EF4-FFF2-40B4-BE49-F238E27FC236}">
                <a16:creationId xmlns="" xmlns:a16="http://schemas.microsoft.com/office/drawing/2014/main" id="{629F7687-A524-43A3-94B5-DB20CDFD539C}"/>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46</a:t>
            </a:fld>
            <a:endParaRPr lang="zh-TW" altLang="en-US">
              <a:solidFill>
                <a:prstClr val="black">
                  <a:tint val="75000"/>
                </a:prstClr>
              </a:solidFill>
            </a:endParaRPr>
          </a:p>
        </p:txBody>
      </p:sp>
    </p:spTree>
    <p:extLst>
      <p:ext uri="{BB962C8B-B14F-4D97-AF65-F5344CB8AC3E}">
        <p14:creationId xmlns:p14="http://schemas.microsoft.com/office/powerpoint/2010/main" val="1561029398"/>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3"/>
          <p:cNvSpPr>
            <a:spLocks noGrp="1"/>
          </p:cNvSpPr>
          <p:nvPr>
            <p:ph type="ctrTitle"/>
          </p:nvPr>
        </p:nvSpPr>
        <p:spPr>
          <a:xfrm>
            <a:off x="-5985" y="1628800"/>
            <a:ext cx="9144000" cy="1470025"/>
          </a:xfrm>
          <a:effectLst>
            <a:outerShdw blurRad="50800" dist="38100" dir="2700000" algn="tl" rotWithShape="0">
              <a:prstClr val="black">
                <a:alpha val="40000"/>
              </a:prstClr>
            </a:outerShdw>
          </a:effectLst>
        </p:spPr>
        <p:txBody>
          <a:bodyPr rtlCol="0">
            <a:normAutofit fontScale="90000"/>
          </a:bodyPr>
          <a:lstStyle/>
          <a:p>
            <a:pPr eaLnBrk="1" fontAlgn="auto" hangingPunct="1">
              <a:spcAft>
                <a:spcPts val="0"/>
              </a:spcAft>
              <a:defRPr/>
            </a:pPr>
            <a:r>
              <a:rPr lang="en-US" altLang="zh-TW" sz="6000" b="1" dirty="0">
                <a:solidFill>
                  <a:srgbClr val="C00000"/>
                </a:solidFill>
                <a:latin typeface="微軟正黑體" panose="020B0604030504040204" pitchFamily="34" charset="-120"/>
                <a:ea typeface="微軟正黑體" panose="020B0604030504040204" pitchFamily="34" charset="-120"/>
              </a:rPr>
              <a:t>110</a:t>
            </a:r>
            <a:r>
              <a:rPr lang="zh-TW" altLang="zh-TW" sz="6000" b="1" dirty="0">
                <a:solidFill>
                  <a:srgbClr val="C00000"/>
                </a:solidFill>
                <a:latin typeface="微軟正黑體" panose="020B0604030504040204" pitchFamily="34" charset="-120"/>
                <a:ea typeface="微軟正黑體" panose="020B0604030504040204" pitchFamily="34" charset="-120"/>
              </a:rPr>
              <a:t>學年度</a:t>
            </a:r>
            <a:r>
              <a:rPr lang="en-US" altLang="zh-TW" sz="6000" b="1" dirty="0">
                <a:solidFill>
                  <a:srgbClr val="C00000"/>
                </a:solidFill>
                <a:latin typeface="微軟正黑體" panose="020B0604030504040204" pitchFamily="34" charset="-120"/>
                <a:ea typeface="微軟正黑體" panose="020B0604030504040204" pitchFamily="34" charset="-120"/>
              </a:rPr>
              <a:t/>
            </a:r>
            <a:br>
              <a:rPr lang="en-US" altLang="zh-TW" sz="6000" b="1" dirty="0">
                <a:solidFill>
                  <a:srgbClr val="C00000"/>
                </a:solidFill>
                <a:latin typeface="微軟正黑體" panose="020B0604030504040204" pitchFamily="34" charset="-120"/>
                <a:ea typeface="微軟正黑體" panose="020B0604030504040204" pitchFamily="34" charset="-120"/>
              </a:rPr>
            </a:br>
            <a:r>
              <a:rPr lang="zh-TW" altLang="en-US" sz="6000" b="1" dirty="0">
                <a:solidFill>
                  <a:srgbClr val="C00000"/>
                </a:solidFill>
                <a:latin typeface="微軟正黑體" panose="020B0604030504040204" pitchFamily="34" charset="-120"/>
                <a:ea typeface="微軟正黑體" panose="020B0604030504040204" pitchFamily="34" charset="-120"/>
              </a:rPr>
              <a:t>五專</a:t>
            </a:r>
            <a:r>
              <a:rPr lang="zh-TW" altLang="zh-TW" sz="6000" b="1" dirty="0">
                <a:solidFill>
                  <a:srgbClr val="C00000"/>
                </a:solidFill>
                <a:latin typeface="微軟正黑體" panose="020B0604030504040204" pitchFamily="34" charset="-120"/>
                <a:ea typeface="微軟正黑體" panose="020B0604030504040204" pitchFamily="34" charset="-120"/>
              </a:rPr>
              <a:t>適性入學管道</a:t>
            </a:r>
            <a:endParaRPr lang="zh-TW" altLang="en-US" sz="6000" b="1" dirty="0">
              <a:solidFill>
                <a:srgbClr val="C00000"/>
              </a:solidFill>
              <a:latin typeface="微軟正黑體" panose="020B0604030504040204" pitchFamily="34" charset="-120"/>
              <a:ea typeface="微軟正黑體" panose="020B0604030504040204" pitchFamily="34" charset="-120"/>
            </a:endParaRPr>
          </a:p>
        </p:txBody>
      </p:sp>
      <p:sp>
        <p:nvSpPr>
          <p:cNvPr id="9219" name="副標題 4"/>
          <p:cNvSpPr>
            <a:spLocks noGrp="1"/>
          </p:cNvSpPr>
          <p:nvPr>
            <p:ph type="subTitle" idx="1"/>
          </p:nvPr>
        </p:nvSpPr>
        <p:spPr>
          <a:xfrm>
            <a:off x="1547813" y="3573463"/>
            <a:ext cx="6048375" cy="1752600"/>
          </a:xfrm>
        </p:spPr>
        <p:txBody>
          <a:bodyPr rtlCol="0">
            <a:normAutofit/>
          </a:bodyPr>
          <a:lstStyle/>
          <a:p>
            <a:pPr eaLnBrk="1" fontAlgn="auto" hangingPunct="1">
              <a:spcAft>
                <a:spcPts val="0"/>
              </a:spcAft>
              <a:defRPr/>
            </a:pP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優先免試、免試入學、特色招生</a:t>
            </a:r>
            <a:r>
              <a:rPr lang="en-US" altLang="zh-TW" sz="24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75000"/>
                  </a:schemeClr>
                </a:solidFill>
                <a:latin typeface="微軟正黑體" panose="020B0604030504040204" pitchFamily="34" charset="-120"/>
                <a:ea typeface="微軟正黑體" panose="020B0604030504040204" pitchFamily="34" charset="-120"/>
              </a:rPr>
              <a:t>甄選入學</a:t>
            </a:r>
          </a:p>
        </p:txBody>
      </p:sp>
      <p:pic>
        <p:nvPicPr>
          <p:cNvPr id="4" name="圖片 1"/>
          <p:cNvPicPr>
            <a:picLocks noChangeAspect="1"/>
          </p:cNvPicPr>
          <p:nvPr/>
        </p:nvPicPr>
        <p:blipFill>
          <a:blip r:embed="rId3" cstate="print"/>
          <a:srcRect/>
          <a:stretch>
            <a:fillRect/>
          </a:stretch>
        </p:blipFill>
        <p:spPr bwMode="auto">
          <a:xfrm>
            <a:off x="4067944" y="4941168"/>
            <a:ext cx="1162050" cy="1366837"/>
          </a:xfrm>
          <a:prstGeom prst="rect">
            <a:avLst/>
          </a:prstGeom>
          <a:noFill/>
          <a:ln>
            <a:noFill/>
          </a:ln>
          <a:effectLst>
            <a:outerShdw blurRad="50800" dist="38100" dir="2700000" algn="tl" rotWithShape="0">
              <a:prstClr val="black">
                <a:alpha val="40000"/>
              </a:prstClr>
            </a:outerShdw>
          </a:effectLst>
          <a:extLst/>
        </p:spPr>
      </p:pic>
      <p:sp>
        <p:nvSpPr>
          <p:cNvPr id="2" name="投影片編號版面配置區 1"/>
          <p:cNvSpPr>
            <a:spLocks noGrp="1"/>
          </p:cNvSpPr>
          <p:nvPr>
            <p:ph type="sldNum" sz="quarter" idx="12"/>
          </p:nvPr>
        </p:nvSpPr>
        <p:spPr/>
        <p:txBody>
          <a:bodyPr/>
          <a:lstStyle/>
          <a:p>
            <a:pPr>
              <a:defRPr/>
            </a:pPr>
            <a:fld id="{414D7A16-8D9F-4607-8A2C-35A3D307028B}" type="slidenum">
              <a:rPr lang="zh-TW" altLang="en-US" smtClean="0">
                <a:solidFill>
                  <a:prstClr val="black">
                    <a:tint val="75000"/>
                  </a:prstClr>
                </a:solidFill>
              </a:rPr>
              <a:pPr>
                <a:defRPr/>
              </a:pPr>
              <a:t>47</a:t>
            </a:fld>
            <a:endParaRPr lang="zh-TW" altLang="en-US">
              <a:solidFill>
                <a:prstClr val="black">
                  <a:tint val="75000"/>
                </a:prstClr>
              </a:solidFill>
            </a:endParaRPr>
          </a:p>
        </p:txBody>
      </p:sp>
    </p:spTree>
    <p:extLst>
      <p:ext uri="{BB962C8B-B14F-4D97-AF65-F5344CB8AC3E}">
        <p14:creationId xmlns:p14="http://schemas.microsoft.com/office/powerpoint/2010/main" val="2270328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1"/>
            <a:ext cx="9144000" cy="1023533"/>
          </a:xfrm>
          <a:prstGeom prst="rect">
            <a:avLst/>
          </a:prstGeom>
          <a:solidFill>
            <a:srgbClr val="FF6699"/>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年五專優先免試入學</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48</a:t>
            </a:fld>
            <a:endParaRPr lang="zh-TW" altLang="en-US" dirty="0">
              <a:solidFill>
                <a:prstClr val="black">
                  <a:tint val="75000"/>
                </a:prstClr>
              </a:solidFill>
            </a:endParaRPr>
          </a:p>
        </p:txBody>
      </p:sp>
      <p:graphicFrame>
        <p:nvGraphicFramePr>
          <p:cNvPr id="6" name="資料庫圖表 5"/>
          <p:cNvGraphicFramePr/>
          <p:nvPr>
            <p:extLst>
              <p:ext uri="{D42A27DB-BD31-4B8C-83A1-F6EECF244321}">
                <p14:modId xmlns:p14="http://schemas.microsoft.com/office/powerpoint/2010/main" val="3690911900"/>
              </p:ext>
            </p:extLst>
          </p:nvPr>
        </p:nvGraphicFramePr>
        <p:xfrm>
          <a:off x="457201" y="1319686"/>
          <a:ext cx="8229599" cy="535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fontAlgn="auto" latinLnBrk="0" hangingPunct="1">
              <a:spcBef>
                <a:spcPts val="0"/>
              </a:spcBef>
              <a:spcAft>
                <a:spcPts val="0"/>
              </a:spcAft>
              <a:defRPr kumimoji="0"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0E7D0FD-EE13-44ED-ACB2-D7993CD41914}" type="slidenum">
              <a:rPr lang="zh-TW" altLang="en-US" smtClean="0">
                <a:solidFill>
                  <a:prstClr val="black">
                    <a:tint val="75000"/>
                  </a:prstClr>
                </a:solidFill>
              </a:rPr>
              <a:pPr>
                <a:defRPr/>
              </a:pPr>
              <a:t>48</a:t>
            </a:fld>
            <a:endParaRPr lang="zh-TW" altLang="en-US">
              <a:solidFill>
                <a:prstClr val="black">
                  <a:tint val="75000"/>
                </a:prstClr>
              </a:solidFill>
            </a:endParaRPr>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1690" y="4653136"/>
            <a:ext cx="690217" cy="17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806011" y="5229200"/>
            <a:ext cx="3494378" cy="830997"/>
          </a:xfrm>
          <a:prstGeom prst="rect">
            <a:avLst/>
          </a:prstGeom>
          <a:solidFill>
            <a:srgbClr val="FFFF99"/>
          </a:solidFill>
          <a:ln w="25400">
            <a:solidFill>
              <a:schemeClr val="accent1"/>
            </a:solidFill>
          </a:ln>
        </p:spPr>
        <p:txBody>
          <a:bodyPr wrap="square" rtlCol="0">
            <a:spAutoFit/>
          </a:bodyPr>
          <a:lstStyle/>
          <a:p>
            <a:pPr algn="ctr"/>
            <a:r>
              <a:rPr lang="en-US" altLang="zh-TW" sz="2400" b="1" dirty="0">
                <a:solidFill>
                  <a:srgbClr val="FF0000"/>
                </a:solidFill>
                <a:latin typeface="微軟正黑體" panose="020B0604030504040204" pitchFamily="34" charset="-120"/>
                <a:ea typeface="微軟正黑體" panose="020B0604030504040204" pitchFamily="34" charset="-120"/>
              </a:rPr>
              <a:t>44</a:t>
            </a:r>
            <a:r>
              <a:rPr lang="zh-TW" altLang="en-US" sz="2400" b="1" dirty="0">
                <a:solidFill>
                  <a:srgbClr val="0070C0"/>
                </a:solidFill>
                <a:latin typeface="微軟正黑體" panose="020B0604030504040204" pitchFamily="34" charset="-120"/>
                <a:ea typeface="微軟正黑體" panose="020B0604030504040204" pitchFamily="34" charset="-120"/>
              </a:rPr>
              <a:t>校</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algn="ctr"/>
            <a:r>
              <a:rPr lang="zh-TW" altLang="en-US" sz="2400" b="1" dirty="0">
                <a:solidFill>
                  <a:srgbClr val="0070C0"/>
                </a:solidFill>
                <a:latin typeface="微軟正黑體" panose="020B0604030504040204" pitchFamily="34" charset="-120"/>
                <a:ea typeface="微軟正黑體" panose="020B0604030504040204" pitchFamily="34" charset="-120"/>
              </a:rPr>
              <a:t>超過</a:t>
            </a:r>
            <a:r>
              <a:rPr lang="en-US" altLang="zh-TW" sz="2400" b="1" dirty="0">
                <a:solidFill>
                  <a:srgbClr val="FF0000"/>
                </a:solidFill>
                <a:latin typeface="微軟正黑體" panose="020B0604030504040204" pitchFamily="34" charset="-120"/>
                <a:ea typeface="微軟正黑體" panose="020B0604030504040204" pitchFamily="34" charset="-120"/>
              </a:rPr>
              <a:t>12,000</a:t>
            </a:r>
            <a:r>
              <a:rPr lang="zh-TW" altLang="en-US" sz="2400" b="1" dirty="0">
                <a:solidFill>
                  <a:srgbClr val="0070C0"/>
                </a:solidFill>
                <a:latin typeface="微軟正黑體" panose="020B0604030504040204" pitchFamily="34" charset="-120"/>
                <a:ea typeface="微軟正黑體" panose="020B0604030504040204" pitchFamily="34" charset="-120"/>
              </a:rPr>
              <a:t>個招生名額</a:t>
            </a:r>
            <a:endParaRPr lang="en-US" altLang="zh-TW" sz="24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43712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49</a:t>
            </a:fld>
            <a:endParaRPr lang="zh-TW" altLang="en-US">
              <a:solidFill>
                <a:prstClr val="black">
                  <a:tint val="75000"/>
                </a:prstClr>
              </a:solidFill>
            </a:endParaRPr>
          </a:p>
        </p:txBody>
      </p:sp>
      <p:graphicFrame>
        <p:nvGraphicFramePr>
          <p:cNvPr id="5" name="表格 4">
            <a:extLst/>
          </p:cNvPr>
          <p:cNvGraphicFramePr>
            <a:graphicFrameLocks noGrp="1"/>
          </p:cNvGraphicFramePr>
          <p:nvPr>
            <p:extLst>
              <p:ext uri="{D42A27DB-BD31-4B8C-83A1-F6EECF244321}">
                <p14:modId xmlns:p14="http://schemas.microsoft.com/office/powerpoint/2010/main" val="711378887"/>
              </p:ext>
            </p:extLst>
          </p:nvPr>
        </p:nvGraphicFramePr>
        <p:xfrm>
          <a:off x="226546" y="616009"/>
          <a:ext cx="8784975" cy="6270177"/>
        </p:xfrm>
        <a:graphic>
          <a:graphicData uri="http://schemas.openxmlformats.org/drawingml/2006/table">
            <a:tbl>
              <a:tblPr firstRow="1" bandRow="1">
                <a:tableStyleId>{5C22544A-7EE6-4342-B048-85BDC9FD1C3A}</a:tableStyleId>
              </a:tblPr>
              <a:tblGrid>
                <a:gridCol w="1033086">
                  <a:extLst>
                    <a:ext uri="{9D8B030D-6E8A-4147-A177-3AD203B41FA5}">
                      <a16:colId xmlns="" xmlns:a16="http://schemas.microsoft.com/office/drawing/2014/main" val="20000"/>
                    </a:ext>
                  </a:extLst>
                </a:gridCol>
                <a:gridCol w="674923">
                  <a:extLst>
                    <a:ext uri="{9D8B030D-6E8A-4147-A177-3AD203B41FA5}">
                      <a16:colId xmlns="" xmlns:a16="http://schemas.microsoft.com/office/drawing/2014/main" val="20001"/>
                    </a:ext>
                  </a:extLst>
                </a:gridCol>
                <a:gridCol w="558335">
                  <a:extLst>
                    <a:ext uri="{9D8B030D-6E8A-4147-A177-3AD203B41FA5}">
                      <a16:colId xmlns="" xmlns:a16="http://schemas.microsoft.com/office/drawing/2014/main" val="20002"/>
                    </a:ext>
                  </a:extLst>
                </a:gridCol>
                <a:gridCol w="557991">
                  <a:extLst>
                    <a:ext uri="{9D8B030D-6E8A-4147-A177-3AD203B41FA5}">
                      <a16:colId xmlns="" xmlns:a16="http://schemas.microsoft.com/office/drawing/2014/main" val="20003"/>
                    </a:ext>
                  </a:extLst>
                </a:gridCol>
                <a:gridCol w="5960640">
                  <a:extLst>
                    <a:ext uri="{9D8B030D-6E8A-4147-A177-3AD203B41FA5}">
                      <a16:colId xmlns="" xmlns:a16="http://schemas.microsoft.com/office/drawing/2014/main" val="20004"/>
                    </a:ext>
                  </a:extLst>
                </a:gridCol>
              </a:tblGrid>
              <a:tr h="335455">
                <a:tc gridSpan="2">
                  <a:txBody>
                    <a:bodyPr/>
                    <a:lstStyle/>
                    <a:p>
                      <a:pPr algn="ctr"/>
                      <a:r>
                        <a:rPr lang="zh-TW" altLang="en-US" sz="16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積分採計項目</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6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積分上限</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6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積分採計項目說明</a:t>
                      </a: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836985">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志願序 </a:t>
                      </a:r>
                      <a:r>
                        <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(1~30)</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26</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000"/>
                        </a:lnSpc>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每五志願為一群： 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26</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6-</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25</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r>
                      <a:b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11-</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24</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16-</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20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23</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r>
                      <a:b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21-</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25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22</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25-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30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21</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zh-TW" altLang="en-US" sz="160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587681">
                <a:tc rowSpan="2">
                  <a:txBody>
                    <a:bodyPr/>
                    <a:lstStyle/>
                    <a:p>
                      <a:pPr marL="0" indent="0" algn="l"/>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多元學  </a:t>
                      </a:r>
                      <a:r>
                        <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r>
                      <a:br>
                        <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習表現</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800" b="1" i="0" u="none" strike="noStrike" kern="1200" baseline="0" dirty="0">
                          <a:solidFill>
                            <a:srgbClr val="0000FF"/>
                          </a:solidFill>
                          <a:latin typeface="微軟正黑體" panose="020B0604030504040204" pitchFamily="34" charset="-120"/>
                          <a:ea typeface="微軟正黑體" panose="020B0604030504040204" pitchFamily="34" charset="-120"/>
                          <a:cs typeface="+mn-cs"/>
                        </a:rPr>
                        <a:t>競賽</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a:solidFill>
                            <a:srgbClr val="0000FF"/>
                          </a:solidFill>
                          <a:latin typeface="微軟正黑體" panose="020B0604030504040204" pitchFamily="34" charset="-120"/>
                          <a:ea typeface="微軟正黑體" panose="020B0604030504040204" pitchFamily="34" charset="-120"/>
                        </a:rPr>
                        <a:t>7</a:t>
                      </a:r>
                      <a:endParaRPr lang="zh-TW" altLang="en-US" sz="24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15</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000"/>
                        </a:lnSpc>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簡章</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國際、全國、區域及縣市</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競賽項目：</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7-1</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endParaRPr>
                    </a:p>
                    <a:p>
                      <a:pPr algn="l">
                        <a:lnSpc>
                          <a:spcPts val="2000"/>
                        </a:lnSpc>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採計日期：國中就學期間至至</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110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年</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月</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14</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日</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含</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前為限</a:t>
                      </a:r>
                      <a:endParaRPr lang="zh-TW" altLang="en-US" sz="16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1091117">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a:solidFill>
                            <a:srgbClr val="0000FF"/>
                          </a:solidFill>
                          <a:latin typeface="微軟正黑體" panose="020B0604030504040204" pitchFamily="34" charset="-120"/>
                          <a:ea typeface="微軟正黑體" panose="020B0604030504040204" pitchFamily="34" charset="-120"/>
                          <a:cs typeface="+mn-cs"/>
                        </a:rPr>
                        <a:t>服務學習</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a:solidFill>
                            <a:srgbClr val="0000FF"/>
                          </a:solidFill>
                          <a:latin typeface="微軟正黑體" panose="020B0604030504040204" pitchFamily="34" charset="-120"/>
                          <a:ea typeface="微軟正黑體" panose="020B0604030504040204" pitchFamily="34" charset="-120"/>
                        </a:rPr>
                        <a:t>15</a:t>
                      </a:r>
                      <a:endParaRPr lang="zh-TW" altLang="en-US" sz="24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擔任班級幹部、小老師或社團幹部任滿一學期得</a:t>
                      </a:r>
                      <a:r>
                        <a:rPr lang="zh-TW" altLang="zh-TW" sz="1600"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同一學期同時擔任班級幹部、小老師或社團幹部，仍以</a:t>
                      </a:r>
                      <a:r>
                        <a:rPr lang="zh-TW" altLang="zh-TW" sz="1600"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分採計</a:t>
                      </a:r>
                      <a:r>
                        <a:rPr lang="zh-TW" altLang="en-US"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服務學習</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每累計滿</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0.25</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a:t>
                      </a:r>
                      <a:endPar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採計日期：國中就學期間至</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前為限</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587681">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技藝優良 </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平均總成績：</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90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80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90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2.5</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r>
                      <a:b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70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80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1.5</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60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70</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1.0</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zh-TW" altLang="en-US" sz="16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587681">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弱勢身分 </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低收入戶：</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；中低收入戶、支領失業給付、特殊境遇家庭</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r>
                      <a:b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1.5</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符合一項即可</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en-US" sz="16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457438">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均衡學習</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21</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000"/>
                        </a:lnSpc>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三領域學習</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健體、藝文、綜合：</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7</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領域 </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五學期平均成績及格</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en-US" sz="16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637484">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國中教育會考</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32</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en-US" altLang="zh-TW" sz="2800" kern="1200" baseline="300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en-US" altLang="zh-TW" sz="2800" kern="1200" baseline="300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 </a:t>
                      </a:r>
                      <a:r>
                        <a:rPr kumimoji="0" lang="en-US" altLang="zh-TW" sz="17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B</a:t>
                      </a:r>
                      <a:r>
                        <a:rPr kumimoji="0" lang="en-US" altLang="zh-TW" sz="2800" b="0" i="0" u="none" strike="noStrike" kern="1200" cap="none" spc="0" normalizeH="0" baseline="30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kumimoji="0" lang="en-US" altLang="zh-TW" sz="175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B</a:t>
                      </a:r>
                      <a:r>
                        <a:rPr kumimoji="0" lang="en-US" altLang="zh-TW" sz="2800" b="0" i="0" u="none" strike="noStrike" kern="1200" cap="none" spc="0" normalizeH="0" baseline="30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B</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C</a:t>
                      </a:r>
                    </a:p>
                    <a:p>
                      <a:pPr algn="l">
                        <a:lnSpc>
                          <a:spcPts val="2200"/>
                        </a:lnSpc>
                      </a:pP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6.4</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6</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5</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4</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zh-TW" altLang="en-US" sz="1750" dirty="0">
                        <a:solidFill>
                          <a:srgbClr val="FF0000"/>
                        </a:solidFill>
                        <a:latin typeface="微軟正黑體" panose="020B0604030504040204" pitchFamily="34" charset="-120"/>
                        <a:ea typeface="微軟正黑體" panose="020B0604030504040204" pitchFamily="34"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548926">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寫作測驗</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6</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4</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3</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2</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a:t>
                      </a:r>
                    </a:p>
                    <a:p>
                      <a:pPr algn="l">
                        <a:lnSpc>
                          <a:spcPts val="1800"/>
                        </a:lnSpc>
                      </a:pP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0.8</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0.6</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0.4</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0.2</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0.1</a:t>
                      </a:r>
                      <a:r>
                        <a:rPr lang="zh-TW" altLang="en-US" sz="1750" b="0"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75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endParaRPr lang="zh-TW" altLang="en-US" sz="175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518918">
                <a:tc gridSpan="2">
                  <a:txBody>
                    <a:bodyPr/>
                    <a:lstStyle/>
                    <a:p>
                      <a:pPr algn="ctr"/>
                      <a:r>
                        <a:rPr lang="zh-TW" altLang="en-US" sz="20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 </a:t>
                      </a:r>
                      <a:r>
                        <a:rPr lang="zh-TW" altLang="en-US" sz="18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總積分</a:t>
                      </a:r>
                      <a:r>
                        <a:rPr lang="en-US" altLang="zh-TW" sz="18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a:t>
                      </a:r>
                      <a:r>
                        <a:rPr lang="zh-TW" altLang="en-US" sz="18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上限</a:t>
                      </a:r>
                      <a:r>
                        <a:rPr lang="en-US" altLang="zh-TW" sz="18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a:t>
                      </a:r>
                      <a:endParaRPr lang="zh-TW" altLang="en-US" sz="2000" dirty="0">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rPr>
                        <a:t>101</a:t>
                      </a:r>
                      <a:endParaRPr lang="zh-TW" altLang="en-US" sz="2400" b="1"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4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會考科目違規每扣</a:t>
                      </a:r>
                      <a:r>
                        <a:rPr lang="en-US" altLang="zh-TW" sz="14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a:t>
                      </a:r>
                      <a:r>
                        <a:rPr lang="zh-TW" altLang="en-US" sz="14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點，則扣該科積分</a:t>
                      </a:r>
                      <a:r>
                        <a:rPr lang="en-US" altLang="zh-TW" sz="14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0.15</a:t>
                      </a:r>
                      <a:r>
                        <a:rPr lang="zh-TW" altLang="en-US" sz="1400" b="0"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分， 至該科積分零分為止。</a:t>
                      </a:r>
                      <a:endParaRPr lang="zh-TW" altLang="en-US" sz="1400" dirty="0">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bl>
          </a:graphicData>
        </a:graphic>
      </p:graphicFrame>
      <p:sp>
        <p:nvSpPr>
          <p:cNvPr id="6" name="標題 1"/>
          <p:cNvSpPr txBox="1">
            <a:spLocks/>
          </p:cNvSpPr>
          <p:nvPr/>
        </p:nvSpPr>
        <p:spPr bwMode="auto">
          <a:xfrm>
            <a:off x="0" y="4871"/>
            <a:ext cx="9144000" cy="611137"/>
          </a:xfrm>
          <a:prstGeom prst="rect">
            <a:avLst/>
          </a:prstGeom>
          <a:solidFill>
            <a:srgbClr val="FF6699"/>
          </a:solidFill>
          <a:ln>
            <a:noFill/>
          </a:ln>
          <a:extLst/>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年五專優先免試入學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積分採計說明</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210199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5734" y="0"/>
            <a:ext cx="9138265" cy="836712"/>
          </a:xfrm>
          <a:solidFill>
            <a:srgbClr val="C00000"/>
          </a:solidFill>
          <a:effectLst>
            <a:outerShdw blurRad="50800" dist="38100" dir="2700000" algn="tl" rotWithShape="0">
              <a:prstClr val="black">
                <a:alpha val="40000"/>
              </a:prstClr>
            </a:outerShdw>
          </a:effectLst>
        </p:spPr>
        <p:txBody>
          <a:bodyPr/>
          <a:lstStyle/>
          <a:p>
            <a:r>
              <a:rPr lang="zh-TW" altLang="en-US" b="1" dirty="0">
                <a:solidFill>
                  <a:schemeClr val="bg1"/>
                </a:solidFill>
                <a:latin typeface="微軟正黑體" panose="020B0604030504040204" pitchFamily="34" charset="-120"/>
                <a:ea typeface="微軟正黑體" panose="020B0604030504040204" pitchFamily="34" charset="-120"/>
              </a:rPr>
              <a:t>教育會考科目</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633488496"/>
              </p:ext>
            </p:extLst>
          </p:nvPr>
        </p:nvGraphicFramePr>
        <p:xfrm>
          <a:off x="323528" y="1412776"/>
          <a:ext cx="8252785" cy="5041432"/>
        </p:xfrm>
        <a:graphic>
          <a:graphicData uri="http://schemas.openxmlformats.org/drawingml/2006/table">
            <a:tbl>
              <a:tblPr firstRow="1" bandRow="1">
                <a:effectLst>
                  <a:outerShdw blurRad="50800" dist="63500" dir="2700000" algn="tl" rotWithShape="0">
                    <a:prstClr val="black">
                      <a:alpha val="40000"/>
                    </a:prstClr>
                  </a:outerShdw>
                </a:effectLst>
                <a:tableStyleId>{5C22544A-7EE6-4342-B048-85BDC9FD1C3A}</a:tableStyleId>
              </a:tblPr>
              <a:tblGrid>
                <a:gridCol w="1512168">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1656184">
                  <a:extLst>
                    <a:ext uri="{9D8B030D-6E8A-4147-A177-3AD203B41FA5}">
                      <a16:colId xmlns="" xmlns:a16="http://schemas.microsoft.com/office/drawing/2014/main" val="20002"/>
                    </a:ext>
                  </a:extLst>
                </a:gridCol>
                <a:gridCol w="1628049">
                  <a:extLst>
                    <a:ext uri="{9D8B030D-6E8A-4147-A177-3AD203B41FA5}">
                      <a16:colId xmlns="" xmlns:a16="http://schemas.microsoft.com/office/drawing/2014/main" val="20003"/>
                    </a:ext>
                  </a:extLst>
                </a:gridCol>
                <a:gridCol w="1296144">
                  <a:extLst>
                    <a:ext uri="{9D8B030D-6E8A-4147-A177-3AD203B41FA5}">
                      <a16:colId xmlns="" xmlns:a16="http://schemas.microsoft.com/office/drawing/2014/main" val="20004"/>
                    </a:ext>
                  </a:extLst>
                </a:gridCol>
              </a:tblGrid>
              <a:tr h="725633">
                <a:tc>
                  <a:txBody>
                    <a:bodyPr/>
                    <a:lstStyle/>
                    <a:p>
                      <a:pPr algn="ctr"/>
                      <a:r>
                        <a:rPr lang="zh-TW" altLang="en-US" sz="2200" b="1" dirty="0">
                          <a:latin typeface="微軟正黑體" panose="020B0604030504040204" pitchFamily="34" charset="-120"/>
                          <a:ea typeface="微軟正黑體" panose="020B0604030504040204" pitchFamily="34" charset="-120"/>
                        </a:rPr>
                        <a:t>考試科目</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200" dirty="0">
                          <a:latin typeface="微軟正黑體" panose="020B0604030504040204" pitchFamily="34" charset="-120"/>
                          <a:ea typeface="微軟正黑體" panose="020B0604030504040204" pitchFamily="34" charset="-120"/>
                        </a:rPr>
                        <a:t>題型</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200" b="1" dirty="0">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200" dirty="0">
                          <a:latin typeface="微軟正黑體" panose="020B0604030504040204" pitchFamily="34" charset="-120"/>
                          <a:ea typeface="微軟正黑體" panose="020B0604030504040204" pitchFamily="34" charset="-120"/>
                        </a:rPr>
                        <a:t>時間</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200" b="1" dirty="0">
                          <a:latin typeface="微軟正黑體" panose="020B0604030504040204" pitchFamily="34" charset="-120"/>
                          <a:ea typeface="微軟正黑體" panose="020B0604030504040204" pitchFamily="34" charset="-120"/>
                        </a:rPr>
                        <a:t>備註</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34140">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國文</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4</a:t>
                      </a:r>
                      <a:r>
                        <a:rPr lang="zh-TW" altLang="en-US" sz="2200" b="1" dirty="0">
                          <a:solidFill>
                            <a:schemeClr val="tx1"/>
                          </a:solidFill>
                          <a:latin typeface="微軟正黑體" panose="020B0604030504040204" pitchFamily="34" charset="-120"/>
                          <a:ea typeface="微軟正黑體" panose="020B0604030504040204" pitchFamily="34" charset="-120"/>
                        </a:rPr>
                        <a:t>選</a:t>
                      </a:r>
                      <a:r>
                        <a:rPr lang="en-US" altLang="zh-TW" sz="2200" b="1" dirty="0">
                          <a:solidFill>
                            <a:schemeClr val="tx1"/>
                          </a:solidFill>
                          <a:latin typeface="微軟正黑體" panose="020B0604030504040204" pitchFamily="34" charset="-120"/>
                          <a:ea typeface="微軟正黑體" panose="020B0604030504040204" pitchFamily="34" charset="-120"/>
                        </a:rPr>
                        <a:t>1</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45~50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72434">
                <a:tc rowSpan="2">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英語</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spcAft>
                          <a:spcPts val="0"/>
                        </a:spcAft>
                      </a:pPr>
                      <a:r>
                        <a:rPr lang="en-US" sz="2200" kern="0" dirty="0">
                          <a:solidFill>
                            <a:schemeClr val="tx1"/>
                          </a:solidFill>
                          <a:latin typeface="微軟正黑體" pitchFamily="34" charset="-120"/>
                          <a:ea typeface="微軟正黑體" pitchFamily="34" charset="-120"/>
                          <a:cs typeface="Times New Roman"/>
                        </a:rPr>
                        <a:t>4</a:t>
                      </a:r>
                      <a:r>
                        <a:rPr lang="zh-TW" sz="2200" kern="0" dirty="0">
                          <a:solidFill>
                            <a:schemeClr val="tx1"/>
                          </a:solidFill>
                          <a:latin typeface="微軟正黑體" pitchFamily="34" charset="-120"/>
                          <a:ea typeface="微軟正黑體" pitchFamily="34" charset="-120"/>
                          <a:cs typeface="Times New Roman"/>
                        </a:rPr>
                        <a:t>選</a:t>
                      </a:r>
                      <a:r>
                        <a:rPr lang="en-US" sz="2200" kern="0" dirty="0">
                          <a:solidFill>
                            <a:schemeClr val="tx1"/>
                          </a:solidFill>
                          <a:latin typeface="微軟正黑體" pitchFamily="34" charset="-120"/>
                          <a:ea typeface="微軟正黑體" pitchFamily="34" charset="-120"/>
                          <a:cs typeface="Times New Roman"/>
                        </a:rPr>
                        <a:t>1</a:t>
                      </a:r>
                      <a:r>
                        <a:rPr lang="zh-TW" sz="2200" kern="0" dirty="0">
                          <a:solidFill>
                            <a:schemeClr val="tx1"/>
                          </a:solidFill>
                          <a:latin typeface="微軟正黑體" pitchFamily="34" charset="-120"/>
                          <a:ea typeface="微軟正黑體" pitchFamily="34" charset="-120"/>
                          <a:cs typeface="Times New Roman"/>
                        </a:rPr>
                        <a:t>（閱讀）</a:t>
                      </a:r>
                      <a:endParaRPr lang="zh-TW" sz="2200" kern="100" dirty="0">
                        <a:solidFill>
                          <a:schemeClr val="tx1"/>
                        </a:solidFill>
                        <a:latin typeface="微軟正黑體" pitchFamily="34" charset="-120"/>
                        <a:ea typeface="微軟正黑體" pitchFamily="34" charset="-120"/>
                        <a:cs typeface="Times New Roman"/>
                      </a:endParaRPr>
                    </a:p>
                  </a:txBody>
                  <a:tcPr marL="19048" marR="19048" marT="19049" marB="19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40~45</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60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lvl1pPr marL="1524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15240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占</a:t>
                      </a:r>
                      <a:r>
                        <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80</a:t>
                      </a: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 xmlns:a16="http://schemas.microsoft.com/office/drawing/2014/main" val="10002"/>
                  </a:ext>
                </a:extLst>
              </a:tr>
              <a:tr h="535678">
                <a:tc vMerge="1">
                  <a:txBody>
                    <a:bodyPr/>
                    <a:lstStyle/>
                    <a:p>
                      <a:endParaRPr lang="zh-TW" altLang="en-US"/>
                    </a:p>
                  </a:txBody>
                  <a:tcPr/>
                </a:tc>
                <a:tc>
                  <a:txBody>
                    <a:bodyPr/>
                    <a:lstStyle/>
                    <a:p>
                      <a:pPr algn="ctr">
                        <a:spcAft>
                          <a:spcPts val="0"/>
                        </a:spcAft>
                      </a:pPr>
                      <a:r>
                        <a:rPr lang="en-US" sz="2200" kern="0" dirty="0">
                          <a:solidFill>
                            <a:schemeClr val="tx1"/>
                          </a:solidFill>
                          <a:latin typeface="微軟正黑體" pitchFamily="34" charset="-120"/>
                          <a:ea typeface="微軟正黑體" pitchFamily="34" charset="-120"/>
                          <a:cs typeface="Times New Roman"/>
                        </a:rPr>
                        <a:t>3</a:t>
                      </a:r>
                      <a:r>
                        <a:rPr lang="zh-TW" sz="2200" kern="0" dirty="0">
                          <a:solidFill>
                            <a:schemeClr val="tx1"/>
                          </a:solidFill>
                          <a:latin typeface="微軟正黑體" pitchFamily="34" charset="-120"/>
                          <a:ea typeface="微軟正黑體" pitchFamily="34" charset="-120"/>
                          <a:cs typeface="Times New Roman"/>
                        </a:rPr>
                        <a:t>選</a:t>
                      </a:r>
                      <a:r>
                        <a:rPr lang="en-US" sz="2200" kern="0" dirty="0">
                          <a:solidFill>
                            <a:schemeClr val="tx1"/>
                          </a:solidFill>
                          <a:latin typeface="微軟正黑體" pitchFamily="34" charset="-120"/>
                          <a:ea typeface="微軟正黑體" pitchFamily="34" charset="-120"/>
                          <a:cs typeface="Times New Roman"/>
                        </a:rPr>
                        <a:t>1</a:t>
                      </a:r>
                      <a:r>
                        <a:rPr lang="zh-TW" sz="2200" kern="0" dirty="0">
                          <a:solidFill>
                            <a:schemeClr val="tx1"/>
                          </a:solidFill>
                          <a:latin typeface="微軟正黑體" pitchFamily="34" charset="-120"/>
                          <a:ea typeface="微軟正黑體" pitchFamily="34" charset="-120"/>
                          <a:cs typeface="Times New Roman"/>
                        </a:rPr>
                        <a:t>（聽力）</a:t>
                      </a:r>
                      <a:endParaRPr lang="zh-TW" sz="2200" kern="100" dirty="0">
                        <a:solidFill>
                          <a:schemeClr val="tx1"/>
                        </a:solidFill>
                        <a:latin typeface="微軟正黑體" pitchFamily="34" charset="-120"/>
                        <a:ea typeface="微軟正黑體" pitchFamily="34" charset="-120"/>
                        <a:cs typeface="Times New Roman"/>
                      </a:endParaRPr>
                    </a:p>
                  </a:txBody>
                  <a:tcPr marL="19048" marR="19048" marT="19049" marB="19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20~30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25</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15240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占</a:t>
                      </a:r>
                      <a:r>
                        <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20</a:t>
                      </a: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 xmlns:a16="http://schemas.microsoft.com/office/drawing/2014/main" val="10003"/>
                  </a:ext>
                </a:extLst>
              </a:tr>
              <a:tr h="648072">
                <a:tc rowSpan="2">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數學</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dirty="0">
                          <a:solidFill>
                            <a:schemeClr val="tx1"/>
                          </a:solidFill>
                          <a:latin typeface="微軟正黑體" pitchFamily="34" charset="-120"/>
                          <a:ea typeface="微軟正黑體" pitchFamily="34" charset="-120"/>
                        </a:rPr>
                        <a:t>4</a:t>
                      </a:r>
                      <a:r>
                        <a:rPr lang="zh-TW" altLang="en-US" sz="2200" dirty="0">
                          <a:solidFill>
                            <a:schemeClr val="tx1"/>
                          </a:solidFill>
                          <a:latin typeface="微軟正黑體" pitchFamily="34" charset="-120"/>
                          <a:ea typeface="微軟正黑體" pitchFamily="34" charset="-120"/>
                        </a:rPr>
                        <a:t>選</a:t>
                      </a:r>
                      <a:r>
                        <a:rPr lang="en-US" altLang="zh-TW" sz="2200" dirty="0">
                          <a:solidFill>
                            <a:schemeClr val="tx1"/>
                          </a:solidFill>
                          <a:latin typeface="微軟正黑體" pitchFamily="34" charset="-120"/>
                          <a:ea typeface="微軟正黑體" pitchFamily="34" charset="-120"/>
                        </a:rPr>
                        <a:t>1</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25~30</a:t>
                      </a:r>
                      <a:r>
                        <a:rPr lang="zh-TW" altLang="en-US" sz="2200" b="1" dirty="0">
                          <a:solidFill>
                            <a:schemeClr val="tx1"/>
                          </a:solidFill>
                          <a:latin typeface="微軟正黑體" panose="020B0604030504040204" pitchFamily="34" charset="-120"/>
                          <a:ea typeface="微軟正黑體" panose="020B0604030504040204" pitchFamily="34" charset="-120"/>
                        </a:rPr>
                        <a:t>題</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80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占</a:t>
                      </a:r>
                      <a:r>
                        <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85</a:t>
                      </a: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464059">
                <a:tc v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200" dirty="0">
                          <a:solidFill>
                            <a:schemeClr val="tx1"/>
                          </a:solidFill>
                          <a:latin typeface="微軟正黑體" pitchFamily="34" charset="-120"/>
                          <a:ea typeface="微軟正黑體" pitchFamily="34" charset="-120"/>
                        </a:rPr>
                        <a:t>非選擇題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2~3</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zh-TW" altLang="en-US"/>
                    </a:p>
                  </a:txBody>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占</a:t>
                      </a:r>
                      <a:r>
                        <a:rPr kumimoji="0" lang="en-US" altLang="zh-TW"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r>
                        <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2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5"/>
                  </a:ext>
                </a:extLst>
              </a:tr>
              <a:tr h="492986">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社會</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dirty="0">
                          <a:solidFill>
                            <a:schemeClr val="tx1"/>
                          </a:solidFill>
                          <a:latin typeface="微軟正黑體" pitchFamily="34" charset="-120"/>
                          <a:ea typeface="微軟正黑體" pitchFamily="34" charset="-120"/>
                        </a:rPr>
                        <a:t>4</a:t>
                      </a:r>
                      <a:r>
                        <a:rPr lang="zh-TW" altLang="en-US" sz="2200" dirty="0">
                          <a:solidFill>
                            <a:schemeClr val="tx1"/>
                          </a:solidFill>
                          <a:latin typeface="微軟正黑體" pitchFamily="34" charset="-120"/>
                          <a:ea typeface="微軟正黑體" pitchFamily="34" charset="-120"/>
                        </a:rPr>
                        <a:t>選</a:t>
                      </a:r>
                      <a:r>
                        <a:rPr lang="en-US" altLang="zh-TW" sz="2200" dirty="0">
                          <a:solidFill>
                            <a:schemeClr val="tx1"/>
                          </a:solidFill>
                          <a:latin typeface="微軟正黑體" pitchFamily="34" charset="-120"/>
                          <a:ea typeface="微軟正黑體" pitchFamily="34" charset="-120"/>
                        </a:rPr>
                        <a:t>1</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60~70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432048">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自然</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dirty="0">
                          <a:solidFill>
                            <a:schemeClr val="tx1"/>
                          </a:solidFill>
                          <a:latin typeface="微軟正黑體" pitchFamily="34" charset="-120"/>
                          <a:ea typeface="微軟正黑體" pitchFamily="34" charset="-120"/>
                        </a:rPr>
                        <a:t>4</a:t>
                      </a:r>
                      <a:r>
                        <a:rPr lang="zh-TW" altLang="en-US" sz="2200" dirty="0">
                          <a:solidFill>
                            <a:schemeClr val="tx1"/>
                          </a:solidFill>
                          <a:latin typeface="微軟正黑體" pitchFamily="34" charset="-120"/>
                          <a:ea typeface="微軟正黑體" pitchFamily="34" charset="-120"/>
                        </a:rPr>
                        <a:t>選</a:t>
                      </a:r>
                      <a:r>
                        <a:rPr lang="en-US" altLang="zh-TW" sz="2200" dirty="0">
                          <a:solidFill>
                            <a:schemeClr val="tx1"/>
                          </a:solidFill>
                          <a:latin typeface="微軟正黑體" pitchFamily="34" charset="-120"/>
                          <a:ea typeface="微軟正黑體" pitchFamily="34" charset="-120"/>
                        </a:rPr>
                        <a:t>1</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50~60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622789">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200" dirty="0">
                          <a:solidFill>
                            <a:schemeClr val="tx1"/>
                          </a:solidFill>
                          <a:latin typeface="微軟正黑體" pitchFamily="34" charset="-120"/>
                          <a:ea typeface="微軟正黑體" pitchFamily="34" charset="-120"/>
                        </a:rPr>
                        <a:t>引導寫作</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1</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50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zh-TW" altLang="en-US" sz="2200"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p:sp>
        <p:nvSpPr>
          <p:cNvPr id="4" name="投影片編號版面配置區 3"/>
          <p:cNvSpPr>
            <a:spLocks noGrp="1"/>
          </p:cNvSpPr>
          <p:nvPr>
            <p:ph type="sldNum" sz="quarter" idx="12"/>
          </p:nvPr>
        </p:nvSpPr>
        <p:spPr/>
        <p:txBody>
          <a:bodyPr/>
          <a:lstStyle/>
          <a:p>
            <a:pPr>
              <a:defRPr/>
            </a:pPr>
            <a:fld id="{4A8D2DC5-D41D-48E3-887A-AA3C60A33840}" type="slidenum">
              <a:rPr lang="zh-TW" altLang="en-US" smtClean="0"/>
              <a:pPr>
                <a:defRPr/>
              </a:pPr>
              <a:t>5</a:t>
            </a:fld>
            <a:endParaRPr lang="zh-TW" altLang="en-US"/>
          </a:p>
        </p:txBody>
      </p:sp>
    </p:spTree>
    <p:extLst>
      <p:ext uri="{BB962C8B-B14F-4D97-AF65-F5344CB8AC3E}">
        <p14:creationId xmlns:p14="http://schemas.microsoft.com/office/powerpoint/2010/main" val="29866941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641731217"/>
              </p:ext>
            </p:extLst>
          </p:nvPr>
        </p:nvGraphicFramePr>
        <p:xfrm>
          <a:off x="323528" y="1091248"/>
          <a:ext cx="8568952" cy="5572292"/>
        </p:xfrm>
        <a:graphic>
          <a:graphicData uri="http://schemas.openxmlformats.org/drawingml/2006/table">
            <a:tbl>
              <a:tblPr firstRow="1" firstCol="1" bandRow="1">
                <a:tableStyleId>{5C22544A-7EE6-4342-B048-85BDC9FD1C3A}</a:tableStyleId>
              </a:tblPr>
              <a:tblGrid>
                <a:gridCol w="885347">
                  <a:extLst>
                    <a:ext uri="{9D8B030D-6E8A-4147-A177-3AD203B41FA5}">
                      <a16:colId xmlns="" xmlns:a16="http://schemas.microsoft.com/office/drawing/2014/main" val="20000"/>
                    </a:ext>
                  </a:extLst>
                </a:gridCol>
                <a:gridCol w="7683605">
                  <a:extLst>
                    <a:ext uri="{9D8B030D-6E8A-4147-A177-3AD203B41FA5}">
                      <a16:colId xmlns="" xmlns:a16="http://schemas.microsoft.com/office/drawing/2014/main" val="20001"/>
                    </a:ext>
                  </a:extLst>
                </a:gridCol>
              </a:tblGrid>
              <a:tr h="666445">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項目</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algn="ctr">
                        <a:lnSpc>
                          <a:spcPts val="1400"/>
                        </a:lnSpc>
                        <a:spcAft>
                          <a:spcPts val="0"/>
                        </a:spcAft>
                      </a:pPr>
                      <a:r>
                        <a:rPr lang="zh-TW" sz="2400" b="1" kern="0" dirty="0">
                          <a:effectLst/>
                          <a:latin typeface="微軟正黑體" panose="020B0604030504040204" pitchFamily="34" charset="-120"/>
                          <a:ea typeface="微軟正黑體" panose="020B0604030504040204" pitchFamily="34" charset="-120"/>
                        </a:rPr>
                        <a:t>說　　明</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 xmlns:a16="http://schemas.microsoft.com/office/drawing/2014/main" val="10000"/>
                  </a:ext>
                </a:extLst>
              </a:tr>
              <a:tr h="1110740">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招生</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名額</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457200" indent="-457200">
                        <a:lnSpc>
                          <a:spcPct val="100000"/>
                        </a:lnSpc>
                        <a:spcAft>
                          <a:spcPts val="0"/>
                        </a:spcAft>
                        <a:buFont typeface="Arial" pitchFamily="34" charset="0"/>
                        <a:buChar char="•"/>
                      </a:pPr>
                      <a:r>
                        <a:rPr lang="en-US" altLang="zh-TW" sz="2400" b="1" u="none" kern="0" dirty="0">
                          <a:effectLst/>
                          <a:latin typeface="微軟正黑體" panose="020B0604030504040204" pitchFamily="34" charset="-120"/>
                          <a:ea typeface="微軟正黑體" panose="020B0604030504040204" pitchFamily="34" charset="-120"/>
                        </a:rPr>
                        <a:t>110</a:t>
                      </a:r>
                      <a:r>
                        <a:rPr lang="zh-TW" sz="2400" b="1" u="none" kern="0" dirty="0">
                          <a:effectLst/>
                          <a:latin typeface="微軟正黑體" panose="020B0604030504040204" pitchFamily="34" charset="-120"/>
                          <a:ea typeface="微軟正黑體" panose="020B0604030504040204" pitchFamily="34" charset="-120"/>
                        </a:rPr>
                        <a:t>學年度總招生名額共</a:t>
                      </a:r>
                      <a:r>
                        <a:rPr lang="en-US" altLang="zh-TW" sz="2400" b="1" u="none" kern="0" dirty="0">
                          <a:solidFill>
                            <a:srgbClr val="FF0000"/>
                          </a:solidFill>
                          <a:effectLst/>
                          <a:latin typeface="微軟正黑體" panose="020B0604030504040204" pitchFamily="34" charset="-120"/>
                          <a:ea typeface="微軟正黑體" panose="020B0604030504040204" pitchFamily="34" charset="-120"/>
                        </a:rPr>
                        <a:t>44</a:t>
                      </a:r>
                      <a:r>
                        <a:rPr lang="zh-TW" altLang="en-US" sz="2400" b="1" u="none" kern="0" dirty="0">
                          <a:effectLst/>
                          <a:latin typeface="微軟正黑體" panose="020B0604030504040204" pitchFamily="34" charset="-120"/>
                          <a:ea typeface="微軟正黑體" panose="020B0604030504040204" pitchFamily="34" charset="-120"/>
                        </a:rPr>
                        <a:t>校，超過</a:t>
                      </a:r>
                      <a:r>
                        <a:rPr lang="en-US" altLang="zh-TW" sz="2400" b="1" u="none" kern="0" dirty="0">
                          <a:solidFill>
                            <a:srgbClr val="FF0000"/>
                          </a:solidFill>
                          <a:effectLst/>
                          <a:latin typeface="微軟正黑體" panose="020B0604030504040204" pitchFamily="34" charset="-120"/>
                          <a:ea typeface="微軟正黑體" panose="020B0604030504040204" pitchFamily="34" charset="-120"/>
                        </a:rPr>
                        <a:t>15,000</a:t>
                      </a:r>
                      <a:r>
                        <a:rPr lang="zh-TW" altLang="en-US" sz="2400" b="1" u="none" kern="0" dirty="0">
                          <a:effectLst/>
                          <a:latin typeface="微軟正黑體" panose="020B0604030504040204" pitchFamily="34" charset="-120"/>
                          <a:ea typeface="微軟正黑體" panose="020B0604030504040204" pitchFamily="34" charset="-120"/>
                        </a:rPr>
                        <a:t>名</a:t>
                      </a:r>
                      <a:r>
                        <a:rPr lang="zh-TW" sz="2400" b="1" u="none" kern="0" dirty="0">
                          <a:effectLst/>
                          <a:latin typeface="微軟正黑體" panose="020B0604030504040204" pitchFamily="34" charset="-120"/>
                          <a:ea typeface="微軟正黑體" panose="020B0604030504040204" pitchFamily="34" charset="-120"/>
                        </a:rPr>
                        <a:t>。</a:t>
                      </a:r>
                      <a:r>
                        <a:rPr lang="en-US" altLang="zh-TW" sz="2400" b="1" u="none" kern="0" dirty="0">
                          <a:effectLst/>
                          <a:latin typeface="微軟正黑體" panose="020B0604030504040204" pitchFamily="34" charset="-120"/>
                          <a:ea typeface="微軟正黑體" panose="020B0604030504040204" pitchFamily="34" charset="-120"/>
                        </a:rPr>
                        <a:t/>
                      </a:r>
                      <a:br>
                        <a:rPr lang="en-US" altLang="zh-TW" sz="2400" b="1" u="none" kern="0" dirty="0">
                          <a:effectLst/>
                          <a:latin typeface="微軟正黑體" panose="020B0604030504040204" pitchFamily="34" charset="-120"/>
                          <a:ea typeface="微軟正黑體" panose="020B0604030504040204" pitchFamily="34" charset="-120"/>
                        </a:rPr>
                      </a:br>
                      <a:r>
                        <a:rPr lang="en-US" altLang="zh-TW" sz="2400" b="1" u="none" kern="0" dirty="0">
                          <a:solidFill>
                            <a:schemeClr val="tx1"/>
                          </a:solidFill>
                          <a:effectLst/>
                          <a:latin typeface="微軟正黑體" panose="020B0604030504040204" pitchFamily="34" charset="-120"/>
                          <a:ea typeface="微軟正黑體" panose="020B0604030504040204" pitchFamily="34" charset="-120"/>
                        </a:rPr>
                        <a:t>https://www.jctv.ntut.edu.tw/nenter5/</a:t>
                      </a:r>
                      <a:endParaRPr lang="zh-TW" sz="2400" b="1" u="none" kern="100" dirty="0">
                        <a:solidFill>
                          <a:schemeClr val="tx1"/>
                        </a:solidFill>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 xmlns:a16="http://schemas.microsoft.com/office/drawing/2014/main" val="10001"/>
                  </a:ext>
                </a:extLst>
              </a:tr>
              <a:tr h="1295356">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實施</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範圍</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分北、中、南</a:t>
                      </a:r>
                      <a:r>
                        <a:rPr lang="en-US" sz="2400" b="1" kern="0" dirty="0">
                          <a:effectLst/>
                          <a:latin typeface="微軟正黑體" panose="020B0604030504040204" pitchFamily="34" charset="-120"/>
                          <a:ea typeface="微軟正黑體" panose="020B0604030504040204" pitchFamily="34" charset="-120"/>
                        </a:rPr>
                        <a:t>3</a:t>
                      </a:r>
                      <a:r>
                        <a:rPr lang="zh-TW" sz="2400" b="1" kern="0" dirty="0">
                          <a:effectLst/>
                          <a:latin typeface="微軟正黑體" panose="020B0604030504040204" pitchFamily="34" charset="-120"/>
                          <a:ea typeface="微軟正黑體" panose="020B0604030504040204" pitchFamily="34" charset="-120"/>
                        </a:rPr>
                        <a:t>個招生區</a:t>
                      </a:r>
                      <a:r>
                        <a:rPr lang="zh-TW" altLang="en-US" sz="2400" b="1" kern="0" dirty="0">
                          <a:effectLst/>
                          <a:latin typeface="微軟正黑體" panose="020B0604030504040204" pitchFamily="34" charset="-120"/>
                          <a:ea typeface="微軟正黑體" panose="020B0604030504040204" pitchFamily="34" charset="-120"/>
                        </a:rPr>
                        <a:t>。</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不限原就讀國中地點，可向北、中、南</a:t>
                      </a:r>
                      <a:r>
                        <a:rPr lang="zh-TW" altLang="en-US" sz="2400" b="1" kern="0" dirty="0">
                          <a:effectLst/>
                          <a:latin typeface="微軟正黑體" panose="020B0604030504040204" pitchFamily="34" charset="-120"/>
                          <a:ea typeface="微軟正黑體" panose="020B0604030504040204" pitchFamily="34" charset="-120"/>
                        </a:rPr>
                        <a:t>區</a:t>
                      </a:r>
                      <a:r>
                        <a:rPr lang="zh-TW" sz="2400" b="1" kern="0" dirty="0">
                          <a:effectLst/>
                          <a:latin typeface="微軟正黑體" panose="020B0604030504040204" pitchFamily="34" charset="-120"/>
                          <a:ea typeface="微軟正黑體" panose="020B0604030504040204" pitchFamily="34" charset="-120"/>
                        </a:rPr>
                        <a:t>報名</a:t>
                      </a:r>
                      <a:r>
                        <a:rPr lang="zh-TW" altLang="en-US" sz="2400" b="1" kern="0" dirty="0">
                          <a:effectLst/>
                          <a:latin typeface="微軟正黑體" panose="020B0604030504040204" pitchFamily="34" charset="-120"/>
                          <a:ea typeface="微軟正黑體" panose="020B0604030504040204" pitchFamily="34" charset="-120"/>
                        </a:rPr>
                        <a:t>。</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solidFill>
                            <a:srgbClr val="FF0000"/>
                          </a:solidFill>
                          <a:effectLst/>
                          <a:latin typeface="微軟正黑體" panose="020B0604030504040204" pitchFamily="34" charset="-120"/>
                          <a:ea typeface="微軟正黑體" panose="020B0604030504040204" pitchFamily="34" charset="-120"/>
                        </a:rPr>
                        <a:t>各區限</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報名</a:t>
                      </a:r>
                      <a:r>
                        <a:rPr lang="en-US" altLang="zh-TW" sz="2400" b="1" kern="0" dirty="0">
                          <a:solidFill>
                            <a:srgbClr val="FF0000"/>
                          </a:solidFill>
                          <a:effectLst/>
                          <a:latin typeface="微軟正黑體" panose="020B0604030504040204" pitchFamily="34" charset="-120"/>
                          <a:ea typeface="微軟正黑體" panose="020B0604030504040204" pitchFamily="34" charset="-120"/>
                        </a:rPr>
                        <a:t>1</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所五專學校</a:t>
                      </a:r>
                      <a:r>
                        <a:rPr lang="en-US" altLang="zh-TW" sz="2400" b="1" kern="0" dirty="0">
                          <a:solidFill>
                            <a:srgbClr val="FF0000"/>
                          </a:solidFill>
                          <a:effectLst/>
                          <a:latin typeface="微軟正黑體" panose="020B0604030504040204" pitchFamily="34" charset="-120"/>
                          <a:ea typeface="微軟正黑體" panose="020B0604030504040204" pitchFamily="34" charset="-120"/>
                        </a:rPr>
                        <a:t>(</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一區一校</a:t>
                      </a:r>
                      <a:r>
                        <a:rPr lang="en-US" altLang="zh-TW" sz="2400" b="1" kern="0" dirty="0">
                          <a:solidFill>
                            <a:srgbClr val="FF0000"/>
                          </a:solidFill>
                          <a:effectLst/>
                          <a:latin typeface="微軟正黑體" panose="020B0604030504040204" pitchFamily="34" charset="-120"/>
                          <a:ea typeface="微軟正黑體" panose="020B0604030504040204" pitchFamily="34" charset="-120"/>
                        </a:rPr>
                        <a:t>)</a:t>
                      </a:r>
                      <a:r>
                        <a:rPr lang="zh-TW" sz="2400" b="1" kern="0" dirty="0">
                          <a:effectLst/>
                          <a:latin typeface="微軟正黑體" panose="020B0604030504040204" pitchFamily="34" charset="-120"/>
                          <a:ea typeface="微軟正黑體" panose="020B0604030504040204" pitchFamily="34" charset="-120"/>
                        </a:rPr>
                        <a:t>。</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 xmlns:a16="http://schemas.microsoft.com/office/drawing/2014/main" val="10002"/>
                  </a:ext>
                </a:extLst>
              </a:tr>
              <a:tr h="2499751">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錄取</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方式</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依報名學校規定參加</a:t>
                      </a:r>
                      <a:r>
                        <a:rPr lang="zh-TW" altLang="en-US" sz="2400" b="1" kern="0" dirty="0">
                          <a:effectLst/>
                          <a:latin typeface="微軟正黑體" panose="020B0604030504040204" pitchFamily="34" charset="-120"/>
                          <a:ea typeface="微軟正黑體" panose="020B0604030504040204" pitchFamily="34" charset="-120"/>
                        </a:rPr>
                        <a:t>，</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僅能</a:t>
                      </a:r>
                      <a:r>
                        <a:rPr lang="zh-TW" altLang="en-US" sz="2400" b="1" u="sng" kern="0" dirty="0">
                          <a:solidFill>
                            <a:srgbClr val="FF0000"/>
                          </a:solidFill>
                          <a:effectLst/>
                          <a:latin typeface="微軟正黑體" panose="020B0604030504040204" pitchFamily="34" charset="-120"/>
                          <a:ea typeface="微軟正黑體" panose="020B0604030504040204" pitchFamily="34" charset="-120"/>
                        </a:rPr>
                        <a:t>擇一校</a:t>
                      </a:r>
                      <a:r>
                        <a:rPr lang="zh-TW" sz="2400" b="1" u="sng" kern="0" dirty="0">
                          <a:solidFill>
                            <a:srgbClr val="FF0000"/>
                          </a:solidFill>
                          <a:effectLst/>
                          <a:latin typeface="微軟正黑體" panose="020B0604030504040204" pitchFamily="34" charset="-120"/>
                          <a:ea typeface="微軟正黑體" panose="020B0604030504040204" pitchFamily="34" charset="-120"/>
                        </a:rPr>
                        <a:t>現場登記分發</a:t>
                      </a:r>
                      <a:r>
                        <a:rPr lang="zh-TW" altLang="en-US" sz="2400" b="1" u="sng" kern="0" dirty="0">
                          <a:solidFill>
                            <a:srgbClr val="FF0000"/>
                          </a:solidFill>
                          <a:effectLst/>
                          <a:latin typeface="微軟正黑體" panose="020B0604030504040204" pitchFamily="34" charset="-120"/>
                          <a:ea typeface="微軟正黑體" panose="020B0604030504040204" pitchFamily="34" charset="-120"/>
                        </a:rPr>
                        <a:t>報到</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若報名人數少於學校科組招生名額則全額錄取</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報名人數多於</a:t>
                      </a:r>
                      <a:r>
                        <a:rPr lang="zh-TW" altLang="en-US" sz="2400" b="1" kern="0" dirty="0">
                          <a:effectLst/>
                          <a:latin typeface="微軟正黑體" panose="020B0604030504040204" pitchFamily="34" charset="-120"/>
                          <a:ea typeface="微軟正黑體" panose="020B0604030504040204" pitchFamily="34" charset="-120"/>
                        </a:rPr>
                        <a:t>核定</a:t>
                      </a:r>
                      <a:r>
                        <a:rPr lang="zh-TW" sz="2400" b="1" kern="0" dirty="0">
                          <a:effectLst/>
                          <a:latin typeface="微軟正黑體" panose="020B0604030504040204" pitchFamily="34" charset="-120"/>
                          <a:ea typeface="微軟正黑體" panose="020B0604030504040204" pitchFamily="34" charset="-120"/>
                        </a:rPr>
                        <a:t>招生名額則依據</a:t>
                      </a:r>
                      <a:r>
                        <a:rPr lang="zh-TW" sz="2400" b="1" kern="0" dirty="0">
                          <a:solidFill>
                            <a:srgbClr val="FF0000"/>
                          </a:solidFill>
                          <a:effectLst/>
                          <a:latin typeface="微軟正黑體" panose="020B0604030504040204" pitchFamily="34" charset="-120"/>
                          <a:ea typeface="微軟正黑體" panose="020B0604030504040204" pitchFamily="34" charset="-120"/>
                        </a:rPr>
                        <a:t>各校自訂之免試入學超額比序項目</a:t>
                      </a:r>
                      <a:r>
                        <a:rPr lang="zh-TW" sz="2400" b="1" kern="0" dirty="0">
                          <a:effectLst/>
                          <a:latin typeface="微軟正黑體" panose="020B0604030504040204" pitchFamily="34" charset="-120"/>
                          <a:ea typeface="微軟正黑體" panose="020B0604030504040204" pitchFamily="34" charset="-120"/>
                        </a:rPr>
                        <a:t>進行比序，以積分高低作為分發依據。</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 xmlns:a16="http://schemas.microsoft.com/office/drawing/2014/main" val="10003"/>
                  </a:ext>
                </a:extLst>
              </a:tr>
            </a:tbl>
          </a:graphicData>
        </a:graphic>
      </p:graphicFrame>
      <p:sp>
        <p:nvSpPr>
          <p:cNvPr id="4" name="標題 1"/>
          <p:cNvSpPr txBox="1">
            <a:spLocks/>
          </p:cNvSpPr>
          <p:nvPr/>
        </p:nvSpPr>
        <p:spPr bwMode="auto">
          <a:xfrm>
            <a:off x="0" y="-13672"/>
            <a:ext cx="9144000" cy="922392"/>
          </a:xfrm>
          <a:prstGeom prst="rect">
            <a:avLst/>
          </a:prstGeom>
          <a:solidFill>
            <a:srgbClr val="0070C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年五專免試入學</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a:xfrm>
            <a:off x="6553200" y="6331911"/>
            <a:ext cx="2133600" cy="365125"/>
          </a:xfrm>
        </p:spPr>
        <p:txBody>
          <a:bodyPr/>
          <a:lstStyle/>
          <a:p>
            <a:pPr>
              <a:defRPr/>
            </a:pPr>
            <a:fld id="{B0E7D0FD-EE13-44ED-ACB2-D7993CD41914}" type="slidenum">
              <a:rPr lang="zh-TW" altLang="en-US" smtClean="0">
                <a:solidFill>
                  <a:prstClr val="black">
                    <a:tint val="75000"/>
                  </a:prstClr>
                </a:solidFill>
              </a:rPr>
              <a:pPr>
                <a:defRPr/>
              </a:pPr>
              <a:t>50</a:t>
            </a:fld>
            <a:endParaRPr lang="zh-TW" altLang="en-US" dirty="0">
              <a:solidFill>
                <a:prstClr val="black">
                  <a:tint val="75000"/>
                </a:prstClr>
              </a:solidFill>
            </a:endParaRPr>
          </a:p>
        </p:txBody>
      </p:sp>
    </p:spTree>
    <p:extLst>
      <p:ext uri="{BB962C8B-B14F-4D97-AF65-F5344CB8AC3E}">
        <p14:creationId xmlns:p14="http://schemas.microsoft.com/office/powerpoint/2010/main" val="22067025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gray">
          <a:xfrm>
            <a:off x="-4284984" y="1484784"/>
            <a:ext cx="8135937" cy="865188"/>
          </a:xfrm>
          <a:prstGeom prst="rect">
            <a:avLst/>
          </a:prstGeom>
          <a:effectLst>
            <a:outerShdw blurRad="50800" dist="38100" dir="2700000" algn="tl" rotWithShape="0">
              <a:prstClr val="black">
                <a:alpha val="40000"/>
              </a:prstClr>
            </a:outerShdw>
          </a:effectLst>
        </p:spPr>
        <p:txBody>
          <a:bodyPr anchor="ctr">
            <a:normAutofit/>
          </a:bodyPr>
          <a:lstStyle>
            <a:lvl1pPr algn="ctr">
              <a:spcBef>
                <a:spcPct val="0"/>
              </a:spcBef>
              <a:buNone/>
              <a:defRPr sz="4800" b="1">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fontAlgn="auto">
              <a:spcAft>
                <a:spcPts val="0"/>
              </a:spcAft>
              <a:defRPr/>
            </a:pPr>
            <a:endParaRPr kumimoji="0" lang="zh-TW" altLang="en-US" dirty="0"/>
          </a:p>
        </p:txBody>
      </p:sp>
      <p:sp>
        <p:nvSpPr>
          <p:cNvPr id="66563" name="內容版面配置區 1"/>
          <p:cNvSpPr>
            <a:spLocks noGrp="1"/>
          </p:cNvSpPr>
          <p:nvPr>
            <p:ph idx="1"/>
          </p:nvPr>
        </p:nvSpPr>
        <p:spPr/>
        <p:txBody>
          <a:bodyPr/>
          <a:lstStyle/>
          <a:p>
            <a:pPr eaLnBrk="1" hangingPunct="1">
              <a:buFontTx/>
              <a:buBlip>
                <a:blip r:embed="rId3"/>
              </a:buBlip>
            </a:pPr>
            <a:endParaRPr lang="zh-TW" altLang="en-US"/>
          </a:p>
        </p:txBody>
      </p:sp>
      <p:graphicFrame>
        <p:nvGraphicFramePr>
          <p:cNvPr id="8" name="Group 61"/>
          <p:cNvGraphicFramePr>
            <a:graphicFrameLocks/>
          </p:cNvGraphicFramePr>
          <p:nvPr>
            <p:extLst>
              <p:ext uri="{D42A27DB-BD31-4B8C-83A1-F6EECF244321}">
                <p14:modId xmlns:p14="http://schemas.microsoft.com/office/powerpoint/2010/main" val="1087384306"/>
              </p:ext>
            </p:extLst>
          </p:nvPr>
        </p:nvGraphicFramePr>
        <p:xfrm>
          <a:off x="215168" y="1043875"/>
          <a:ext cx="8713663" cy="5524277"/>
        </p:xfrm>
        <a:graphic>
          <a:graphicData uri="http://schemas.openxmlformats.org/drawingml/2006/table">
            <a:tbl>
              <a:tblPr/>
              <a:tblGrid>
                <a:gridCol w="1296839">
                  <a:extLst>
                    <a:ext uri="{9D8B030D-6E8A-4147-A177-3AD203B41FA5}">
                      <a16:colId xmlns="" xmlns:a16="http://schemas.microsoft.com/office/drawing/2014/main" val="20000"/>
                    </a:ext>
                  </a:extLst>
                </a:gridCol>
                <a:gridCol w="6192688">
                  <a:extLst>
                    <a:ext uri="{9D8B030D-6E8A-4147-A177-3AD203B41FA5}">
                      <a16:colId xmlns="" xmlns:a16="http://schemas.microsoft.com/office/drawing/2014/main" val="20001"/>
                    </a:ext>
                  </a:extLst>
                </a:gridCol>
                <a:gridCol w="575948">
                  <a:extLst>
                    <a:ext uri="{9D8B030D-6E8A-4147-A177-3AD203B41FA5}">
                      <a16:colId xmlns="" xmlns:a16="http://schemas.microsoft.com/office/drawing/2014/main" val="20002"/>
                    </a:ext>
                  </a:extLst>
                </a:gridCol>
                <a:gridCol w="648188">
                  <a:extLst>
                    <a:ext uri="{9D8B030D-6E8A-4147-A177-3AD203B41FA5}">
                      <a16:colId xmlns="" xmlns:a16="http://schemas.microsoft.com/office/drawing/2014/main" val="20003"/>
                    </a:ext>
                  </a:extLst>
                </a:gridCol>
              </a:tblGrid>
              <a:tr h="483310">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8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項目</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8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現況概述</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最高積分</a:t>
                      </a:r>
                    </a:p>
                  </a:txBody>
                  <a:tcPr marL="0" marR="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積分上限</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 xmlns:a16="http://schemas.microsoft.com/office/drawing/2014/main" val="10000"/>
                  </a:ext>
                </a:extLst>
              </a:tr>
              <a:tr h="668419">
                <a:tc rowSpan="4">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多元學習表現</a:t>
                      </a:r>
                      <a:endParaRPr kumimoji="0" lang="en-US" altLang="zh-TW" sz="1800" b="1" i="0" u="none" strike="noStrike" cap="none" normalizeH="0" baseline="0" dirty="0">
                        <a:ln>
                          <a:noFill/>
                        </a:ln>
                        <a:solidFill>
                          <a:srgbClr val="FF0066"/>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9C3"/>
                    </a:solidFill>
                  </a:tcPr>
                </a:tc>
                <a:tc>
                  <a:txBody>
                    <a:bodyPr/>
                    <a:lstStyle>
                      <a:lvl1pPr marL="177800" indent="-1778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177800" marR="0" lvl="0" indent="-1778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競賽：國中期間參與競賽，依競賽之層級給與不同的加分。</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國際比賽、全國性、縣市、國際發明展等</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r>
                        <a:rPr lang="en-US" altLang="zh-TW" dirty="0"/>
                        <a:t>7</a:t>
                      </a:r>
                      <a:endParaRPr lang="zh-TW" altLang="en-US" dirty="0"/>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4">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r h="504056">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服務學習：學校服務表現及校外服務學習。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同一學期所有幹部合計</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分，服務學習滿</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小時計</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7</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vMerge="1">
                  <a:txBody>
                    <a:bodyPr/>
                    <a:lstStyle/>
                    <a:p>
                      <a:pPr marL="228600" marR="0" lvl="0" indent="-2286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extLst>
                  <a:ext uri="{0D108BD9-81ED-4DB2-BD59-A6C34878D82A}">
                    <a16:rowId xmlns="" xmlns:a16="http://schemas.microsoft.com/office/drawing/2014/main" val="10002"/>
                  </a:ext>
                </a:extLst>
              </a:tr>
              <a:tr h="379671">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日常生活表現評量：功過相抵後之獎懲紀錄。 </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vMerge="1">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extLst>
                  <a:ext uri="{0D108BD9-81ED-4DB2-BD59-A6C34878D82A}">
                    <a16:rowId xmlns="" xmlns:a16="http://schemas.microsoft.com/office/drawing/2014/main" val="10003"/>
                  </a:ext>
                </a:extLst>
              </a:tr>
              <a:tr h="391905">
                <a:tc vMerge="1">
                  <a:txBody>
                    <a:bodyPr/>
                    <a:lstStyle/>
                    <a:p>
                      <a:endParaRPr lang="zh-TW" altLang="en-US"/>
                    </a:p>
                  </a:txBody>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體適能：</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pPr marL="177800" marR="0" lvl="0" indent="-1778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 xmlns:a16="http://schemas.microsoft.com/office/drawing/2014/main" val="10004"/>
                  </a:ext>
                </a:extLst>
              </a:tr>
              <a:tr h="42055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技藝優良</a:t>
                      </a:r>
                      <a:endPar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技藝班平均成績</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(90</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80</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60</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a:t>
                      </a:r>
                      <a:endPar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endParaRPr kumimoji="0" lang="zh-TW" altLang="en-US"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endParaRPr kumimoji="0" lang="zh-TW" altLang="en-US"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5"/>
                  </a:ext>
                </a:extLst>
              </a:tr>
              <a:tr h="42055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弱勢身分</a:t>
                      </a:r>
                      <a:endParaRPr kumimoji="0" lang="en-US" altLang="zh-TW" sz="1800" b="1" i="0" u="none" strike="noStrike" cap="none" normalizeH="0" baseline="0" dirty="0">
                        <a:ln>
                          <a:noFill/>
                        </a:ln>
                        <a:solidFill>
                          <a:srgbClr val="FF0066"/>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協助經濟弱勢</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中低收入戶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學生或特殊境遇學生之升學機會</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 </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2</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2</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42055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均衡學習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領域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學期以上皆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領域者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領域者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07"/>
                  </a:ext>
                </a:extLst>
              </a:tr>
              <a:tr h="42445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5.</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適性輔導</a:t>
                      </a:r>
                      <a:endPar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「生涯發展規劃書」中</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家長、導師、輔導教師是否勾選五專</a:t>
                      </a:r>
                      <a:endParaRPr kumimoji="1"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endParaRPr kumimoji="1" lang="zh-TW" altLang="en-US"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rPr>
                        <a:t>3</a:t>
                      </a:r>
                      <a:endParaRPr kumimoji="1" lang="zh-TW" altLang="en-US" sz="1600" b="1" i="0" u="none" strike="noStrike" cap="none" normalizeH="0" baseline="0" dirty="0">
                        <a:ln>
                          <a:noFill/>
                        </a:ln>
                        <a:solidFill>
                          <a:srgbClr val="FF0000"/>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8"/>
                  </a:ext>
                </a:extLst>
              </a:tr>
              <a:tr h="489161">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教育會考</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每科「精熟」得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分、「基礎」得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分、「待加強」得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ctr" defTabSz="914400" rtl="0" eaLnBrk="1" fontAlgn="base" latinLnBrk="0" hangingPunct="1">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228600" marR="0" lvl="0" indent="-228600" algn="ctr" defTabSz="914400" rtl="0" eaLnBrk="1" fontAlgn="base" latinLnBrk="0" hangingPunct="1">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10009"/>
                  </a:ext>
                </a:extLst>
              </a:tr>
              <a:tr h="449556">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7.</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其他</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各校自訂。計分比重不得超過</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分，若有加權計分時亦同。 </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ts val="17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10"/>
                  </a:ext>
                </a:extLst>
              </a:tr>
              <a:tr h="333541">
                <a:tc>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總積分</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0" fontAlgn="base" latinLnBrk="0" hangingPunct="0">
                        <a:lnSpc>
                          <a:spcPts val="1700"/>
                        </a:lnSpc>
                        <a:spcBef>
                          <a:spcPct val="0"/>
                        </a:spcBef>
                        <a:spcAft>
                          <a:spcPct val="0"/>
                        </a:spcAft>
                        <a:buClrTx/>
                        <a:buSzTx/>
                        <a:buFontTx/>
                        <a:buNone/>
                        <a:tabLst/>
                        <a:defRPr/>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50</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11"/>
                  </a:ext>
                </a:extLst>
              </a:tr>
            </a:tbl>
          </a:graphicData>
        </a:graphic>
      </p:graphicFrame>
      <p:sp>
        <p:nvSpPr>
          <p:cNvPr id="6" name="標題 1"/>
          <p:cNvSpPr txBox="1">
            <a:spLocks/>
          </p:cNvSpPr>
          <p:nvPr/>
        </p:nvSpPr>
        <p:spPr bwMode="auto">
          <a:xfrm>
            <a:off x="8152" y="0"/>
            <a:ext cx="9135848" cy="865188"/>
          </a:xfrm>
          <a:prstGeom prst="rect">
            <a:avLst/>
          </a:prstGeom>
          <a:solidFill>
            <a:srgbClr val="0070C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年五專免試入學</a:t>
            </a:r>
            <a:r>
              <a:rPr lang="zh-TW" altLang="en-US" b="1" dirty="0">
                <a:solidFill>
                  <a:schemeClr val="bg1"/>
                </a:solidFill>
                <a:latin typeface="微軟正黑體" panose="020B0604030504040204" pitchFamily="34" charset="-120"/>
                <a:ea typeface="微軟正黑體" panose="020B0604030504040204" pitchFamily="34" charset="-120"/>
              </a:rPr>
              <a:t>成績採計說明</a:t>
            </a:r>
          </a:p>
        </p:txBody>
      </p:sp>
      <p:sp>
        <p:nvSpPr>
          <p:cNvPr id="2" name="投影片編號版面配置區 1"/>
          <p:cNvSpPr>
            <a:spLocks noGrp="1"/>
          </p:cNvSpPr>
          <p:nvPr>
            <p:ph type="sldNum" sz="quarter" idx="12"/>
          </p:nvPr>
        </p:nvSpPr>
        <p:spPr>
          <a:xfrm>
            <a:off x="6553200" y="6492875"/>
            <a:ext cx="2133600" cy="365125"/>
          </a:xfrm>
        </p:spPr>
        <p:txBody>
          <a:bodyPr/>
          <a:lstStyle/>
          <a:p>
            <a:pPr>
              <a:defRPr/>
            </a:pPr>
            <a:fld id="{B0E7D0FD-EE13-44ED-ACB2-D7993CD41914}" type="slidenum">
              <a:rPr lang="zh-TW" altLang="en-US" smtClean="0">
                <a:solidFill>
                  <a:prstClr val="black">
                    <a:tint val="75000"/>
                  </a:prstClr>
                </a:solidFill>
              </a:rPr>
              <a:pPr>
                <a:defRPr/>
              </a:pPr>
              <a:t>51</a:t>
            </a:fld>
            <a:endParaRPr lang="zh-TW" altLang="en-US" dirty="0">
              <a:solidFill>
                <a:prstClr val="black">
                  <a:tint val="75000"/>
                </a:prstClr>
              </a:solidFill>
            </a:endParaRPr>
          </a:p>
        </p:txBody>
      </p:sp>
    </p:spTree>
    <p:extLst>
      <p:ext uri="{BB962C8B-B14F-4D97-AF65-F5344CB8AC3E}">
        <p14:creationId xmlns:p14="http://schemas.microsoft.com/office/powerpoint/2010/main" val="3891293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6A6BBF7D-E542-4EFA-A738-013A431CDFB0}" type="slidenum">
              <a:rPr lang="en-US" altLang="zh-TW"/>
              <a:pPr>
                <a:defRPr/>
              </a:pPr>
              <a:t>52</a:t>
            </a:fld>
            <a:endParaRPr lang="en-US" altLang="zh-TW"/>
          </a:p>
        </p:txBody>
      </p:sp>
      <p:graphicFrame>
        <p:nvGraphicFramePr>
          <p:cNvPr id="8" name="資料庫圖表 7"/>
          <p:cNvGraphicFramePr/>
          <p:nvPr>
            <p:extLst>
              <p:ext uri="{D42A27DB-BD31-4B8C-83A1-F6EECF244321}">
                <p14:modId xmlns:p14="http://schemas.microsoft.com/office/powerpoint/2010/main" val="315685031"/>
              </p:ext>
            </p:extLst>
          </p:nvPr>
        </p:nvGraphicFramePr>
        <p:xfrm>
          <a:off x="827584" y="1268760"/>
          <a:ext cx="756084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標題 1"/>
          <p:cNvSpPr txBox="1">
            <a:spLocks/>
          </p:cNvSpPr>
          <p:nvPr/>
        </p:nvSpPr>
        <p:spPr bwMode="auto">
          <a:xfrm>
            <a:off x="8176" y="-13672"/>
            <a:ext cx="9135824" cy="850384"/>
          </a:xfrm>
          <a:prstGeom prst="rect">
            <a:avLst/>
          </a:prstGeom>
          <a:solidFill>
            <a:srgbClr val="0070C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年五專免試入學流程圖</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832646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C25EF61C-D6CC-4704-928F-68C0250FBCB7}" type="slidenum">
              <a:rPr lang="en-US" altLang="zh-TW"/>
              <a:pPr>
                <a:defRPr/>
              </a:pPr>
              <a:t>53</a:t>
            </a:fld>
            <a:endParaRPr lang="en-US" altLang="zh-TW" dirty="0"/>
          </a:p>
        </p:txBody>
      </p:sp>
      <p:graphicFrame>
        <p:nvGraphicFramePr>
          <p:cNvPr id="6" name="資料庫圖表 5"/>
          <p:cNvGraphicFramePr/>
          <p:nvPr>
            <p:extLst>
              <p:ext uri="{D42A27DB-BD31-4B8C-83A1-F6EECF244321}">
                <p14:modId xmlns:p14="http://schemas.microsoft.com/office/powerpoint/2010/main" val="3224230539"/>
              </p:ext>
            </p:extLst>
          </p:nvPr>
        </p:nvGraphicFramePr>
        <p:xfrm>
          <a:off x="539552" y="1340768"/>
          <a:ext cx="813690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1"/>
          <p:cNvSpPr txBox="1">
            <a:spLocks/>
          </p:cNvSpPr>
          <p:nvPr/>
        </p:nvSpPr>
        <p:spPr bwMode="auto">
          <a:xfrm>
            <a:off x="12720" y="0"/>
            <a:ext cx="9131280" cy="908720"/>
          </a:xfrm>
          <a:prstGeom prst="rect">
            <a:avLst/>
          </a:prstGeom>
          <a:solidFill>
            <a:srgbClr val="0070C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年五專免試入學招生委員會學校</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7147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D04DCBDF-E526-4C89-89FC-5972934A7303}"/>
              </a:ext>
            </a:extLst>
          </p:cNvPr>
          <p:cNvSpPr/>
          <p:nvPr/>
        </p:nvSpPr>
        <p:spPr>
          <a:xfrm>
            <a:off x="467544" y="5759055"/>
            <a:ext cx="8244000" cy="830997"/>
          </a:xfrm>
          <a:prstGeom prst="rect">
            <a:avLst/>
          </a:prstGeom>
          <a:solidFill>
            <a:schemeClr val="accent6">
              <a:lumMod val="20000"/>
              <a:lumOff val="80000"/>
            </a:schemeClr>
          </a:solidFill>
        </p:spPr>
        <p:txBody>
          <a:bodyPr wrap="square">
            <a:spAutoFit/>
          </a:bodyPr>
          <a:lstStyle/>
          <a:p>
            <a:pPr lvl="0" algn="just"/>
            <a:r>
              <a:rPr lang="zh-TW" altLang="en-US" sz="2400" b="1" kern="0" dirty="0">
                <a:solidFill>
                  <a:prstClr val="black"/>
                </a:solidFill>
                <a:latin typeface="微軟正黑體" pitchFamily="34" charset="-120"/>
                <a:ea typeface="微軟正黑體" pitchFamily="34" charset="-120"/>
              </a:rPr>
              <a:t>以上各項招生日程、招生方式，如有異動，請以簡章及各招生委員會公告為準。</a:t>
            </a:r>
            <a:endParaRPr lang="zh-TW" altLang="en-US" sz="2400" b="1" kern="100" dirty="0">
              <a:solidFill>
                <a:prstClr val="black"/>
              </a:solidFill>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96567F25-5844-4198-B621-A577E4273C5D}" type="slidenum">
              <a:rPr lang="zh-TW" altLang="en-US" smtClean="0">
                <a:solidFill>
                  <a:prstClr val="black">
                    <a:tint val="75000"/>
                  </a:prstClr>
                </a:solidFill>
              </a:rPr>
              <a:pPr>
                <a:defRPr/>
              </a:pPr>
              <a:t>54</a:t>
            </a:fld>
            <a:endParaRPr lang="zh-TW" altLang="en-US">
              <a:solidFill>
                <a:prstClr val="black">
                  <a:tint val="75000"/>
                </a:prst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448602575"/>
              </p:ext>
            </p:extLst>
          </p:nvPr>
        </p:nvGraphicFramePr>
        <p:xfrm>
          <a:off x="467545" y="1484785"/>
          <a:ext cx="8219255" cy="3106168"/>
        </p:xfrm>
        <a:graphic>
          <a:graphicData uri="http://schemas.openxmlformats.org/drawingml/2006/table">
            <a:tbl>
              <a:tblPr firstRow="1" firstCol="1" bandRow="1">
                <a:tableStyleId>{5C22544A-7EE6-4342-B048-85BDC9FD1C3A}</a:tableStyleId>
              </a:tblPr>
              <a:tblGrid>
                <a:gridCol w="1726018">
                  <a:extLst>
                    <a:ext uri="{9D8B030D-6E8A-4147-A177-3AD203B41FA5}">
                      <a16:colId xmlns="" xmlns:a16="http://schemas.microsoft.com/office/drawing/2014/main" val="20000"/>
                    </a:ext>
                  </a:extLst>
                </a:gridCol>
                <a:gridCol w="2013688">
                  <a:extLst>
                    <a:ext uri="{9D8B030D-6E8A-4147-A177-3AD203B41FA5}">
                      <a16:colId xmlns="" xmlns:a16="http://schemas.microsoft.com/office/drawing/2014/main" val="20001"/>
                    </a:ext>
                  </a:extLst>
                </a:gridCol>
                <a:gridCol w="1726018">
                  <a:extLst>
                    <a:ext uri="{9D8B030D-6E8A-4147-A177-3AD203B41FA5}">
                      <a16:colId xmlns="" xmlns:a16="http://schemas.microsoft.com/office/drawing/2014/main" val="20002"/>
                    </a:ext>
                  </a:extLst>
                </a:gridCol>
                <a:gridCol w="2753531">
                  <a:extLst>
                    <a:ext uri="{9D8B030D-6E8A-4147-A177-3AD203B41FA5}">
                      <a16:colId xmlns="" xmlns:a16="http://schemas.microsoft.com/office/drawing/2014/main" val="20003"/>
                    </a:ext>
                  </a:extLst>
                </a:gridCol>
              </a:tblGrid>
              <a:tr h="403803">
                <a:tc>
                  <a:txBody>
                    <a:bodyPr/>
                    <a:lstStyle/>
                    <a:p>
                      <a:pPr algn="ctr">
                        <a:lnSpc>
                          <a:spcPct val="100000"/>
                        </a:lnSpc>
                        <a:spcAft>
                          <a:spcPts val="0"/>
                        </a:spcAft>
                      </a:pPr>
                      <a:r>
                        <a:rPr lang="zh-TW" sz="2800" kern="0" dirty="0">
                          <a:solidFill>
                            <a:schemeClr val="tx1"/>
                          </a:solidFill>
                          <a:effectLst/>
                          <a:latin typeface="微軟正黑體" pitchFamily="34" charset="-120"/>
                          <a:ea typeface="微軟正黑體" pitchFamily="34" charset="-120"/>
                        </a:rPr>
                        <a:t>招生學校</a:t>
                      </a:r>
                      <a:endParaRPr lang="zh-TW" sz="2800" kern="100" dirty="0">
                        <a:solidFill>
                          <a:schemeClr val="tx1"/>
                        </a:solidFill>
                        <a:effectLst/>
                        <a:latin typeface="微軟正黑體" pitchFamily="34" charset="-120"/>
                        <a:ea typeface="微軟正黑體" pitchFamily="34" charset="-120"/>
                      </a:endParaRPr>
                    </a:p>
                  </a:txBody>
                  <a:tcPr marL="12700" marR="12700" marT="12701" marB="12701" anchor="ctr">
                    <a:solidFill>
                      <a:srgbClr val="FFFF99"/>
                    </a:solidFill>
                  </a:tcPr>
                </a:tc>
                <a:tc>
                  <a:txBody>
                    <a:bodyPr/>
                    <a:lstStyle/>
                    <a:p>
                      <a:pPr algn="ctr">
                        <a:lnSpc>
                          <a:spcPct val="100000"/>
                        </a:lnSpc>
                        <a:spcAft>
                          <a:spcPts val="0"/>
                        </a:spcAft>
                      </a:pPr>
                      <a:r>
                        <a:rPr lang="zh-TW" sz="2800" kern="0" dirty="0">
                          <a:solidFill>
                            <a:schemeClr val="tx1"/>
                          </a:solidFill>
                          <a:effectLst/>
                          <a:latin typeface="微軟正黑體" pitchFamily="34" charset="-120"/>
                          <a:ea typeface="微軟正黑體" pitchFamily="34" charset="-120"/>
                        </a:rPr>
                        <a:t>招生班別</a:t>
                      </a:r>
                      <a:endParaRPr lang="zh-TW" sz="2800" kern="100" dirty="0">
                        <a:solidFill>
                          <a:schemeClr val="tx1"/>
                        </a:solidFill>
                        <a:effectLst/>
                        <a:latin typeface="微軟正黑體" pitchFamily="34" charset="-120"/>
                        <a:ea typeface="微軟正黑體" pitchFamily="34" charset="-120"/>
                      </a:endParaRPr>
                    </a:p>
                  </a:txBody>
                  <a:tcPr marL="12700" marR="12700" marT="12701" marB="12701" anchor="ctr">
                    <a:solidFill>
                      <a:srgbClr val="FFFF99"/>
                    </a:solidFill>
                  </a:tcPr>
                </a:tc>
                <a:tc>
                  <a:txBody>
                    <a:bodyPr/>
                    <a:lstStyle/>
                    <a:p>
                      <a:pPr algn="ctr">
                        <a:lnSpc>
                          <a:spcPct val="100000"/>
                        </a:lnSpc>
                        <a:spcAft>
                          <a:spcPts val="0"/>
                        </a:spcAft>
                      </a:pPr>
                      <a:r>
                        <a:rPr lang="zh-TW" sz="2800" kern="0" dirty="0">
                          <a:solidFill>
                            <a:schemeClr val="tx1"/>
                          </a:solidFill>
                          <a:effectLst/>
                          <a:latin typeface="微軟正黑體" pitchFamily="34" charset="-120"/>
                          <a:ea typeface="微軟正黑體" pitchFamily="34" charset="-120"/>
                        </a:rPr>
                        <a:t>招生名額</a:t>
                      </a:r>
                      <a:endParaRPr lang="zh-TW" sz="2800" kern="100" dirty="0">
                        <a:solidFill>
                          <a:schemeClr val="tx1"/>
                        </a:solidFill>
                        <a:effectLst/>
                        <a:latin typeface="微軟正黑體" pitchFamily="34" charset="-120"/>
                        <a:ea typeface="微軟正黑體" pitchFamily="34" charset="-120"/>
                      </a:endParaRPr>
                    </a:p>
                  </a:txBody>
                  <a:tcPr marL="12700" marR="12700" marT="12701" marB="12701" anchor="ctr">
                    <a:solidFill>
                      <a:srgbClr val="FFFF99"/>
                    </a:solidFill>
                  </a:tcPr>
                </a:tc>
                <a:tc>
                  <a:txBody>
                    <a:bodyPr/>
                    <a:lstStyle/>
                    <a:p>
                      <a:pPr algn="ctr">
                        <a:lnSpc>
                          <a:spcPct val="100000"/>
                        </a:lnSpc>
                        <a:spcAft>
                          <a:spcPts val="0"/>
                        </a:spcAft>
                      </a:pPr>
                      <a:r>
                        <a:rPr lang="zh-TW" altLang="en-US" sz="2400" kern="100" dirty="0">
                          <a:solidFill>
                            <a:schemeClr val="tx1"/>
                          </a:solidFill>
                          <a:effectLst/>
                          <a:latin typeface="微軟正黑體" pitchFamily="34" charset="-120"/>
                          <a:ea typeface="微軟正黑體" pitchFamily="34" charset="-120"/>
                        </a:rPr>
                        <a:t>術科項目</a:t>
                      </a:r>
                      <a:endParaRPr lang="zh-TW" sz="2400" kern="100" dirty="0">
                        <a:solidFill>
                          <a:schemeClr val="tx1"/>
                        </a:solidFill>
                        <a:effectLst/>
                        <a:latin typeface="微軟正黑體" pitchFamily="34" charset="-120"/>
                        <a:ea typeface="微軟正黑體" pitchFamily="34" charset="-120"/>
                      </a:endParaRPr>
                    </a:p>
                  </a:txBody>
                  <a:tcPr marL="12700" marR="12700" marT="12701" marB="12701" anchor="ctr">
                    <a:solidFill>
                      <a:srgbClr val="FFFF99"/>
                    </a:solidFill>
                  </a:tcPr>
                </a:tc>
                <a:extLst>
                  <a:ext uri="{0D108BD9-81ED-4DB2-BD59-A6C34878D82A}">
                    <a16:rowId xmlns="" xmlns:a16="http://schemas.microsoft.com/office/drawing/2014/main" val="10000"/>
                  </a:ext>
                </a:extLst>
              </a:tr>
              <a:tr h="403803">
                <a:tc rowSpan="3">
                  <a:txBody>
                    <a:bodyPr/>
                    <a:lstStyle/>
                    <a:p>
                      <a:pPr algn="ctr">
                        <a:lnSpc>
                          <a:spcPct val="100000"/>
                        </a:lnSpc>
                        <a:spcAft>
                          <a:spcPts val="0"/>
                        </a:spcAft>
                      </a:pPr>
                      <a:r>
                        <a:rPr lang="zh-TW" sz="2800" kern="0" dirty="0">
                          <a:effectLst/>
                          <a:latin typeface="微軟正黑體" pitchFamily="34" charset="-120"/>
                          <a:ea typeface="微軟正黑體" pitchFamily="34" charset="-120"/>
                        </a:rPr>
                        <a:t>台南應用</a:t>
                      </a:r>
                      <a:endParaRPr lang="en-US" altLang="zh-TW" sz="2800" kern="0" dirty="0">
                        <a:effectLst/>
                        <a:latin typeface="微軟正黑體" pitchFamily="34" charset="-120"/>
                        <a:ea typeface="微軟正黑體" pitchFamily="34" charset="-120"/>
                      </a:endParaRPr>
                    </a:p>
                    <a:p>
                      <a:pPr algn="ctr">
                        <a:lnSpc>
                          <a:spcPct val="100000"/>
                        </a:lnSpc>
                        <a:spcAft>
                          <a:spcPts val="0"/>
                        </a:spcAft>
                      </a:pPr>
                      <a:r>
                        <a:rPr lang="zh-TW" sz="2800" kern="0" dirty="0">
                          <a:effectLst/>
                          <a:latin typeface="微軟正黑體" pitchFamily="34" charset="-120"/>
                          <a:ea typeface="微軟正黑體" pitchFamily="34" charset="-120"/>
                        </a:rPr>
                        <a:t>科技大學</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zh-TW" sz="2800" kern="0" dirty="0">
                          <a:effectLst/>
                          <a:latin typeface="微軟正黑體" pitchFamily="34" charset="-120"/>
                          <a:ea typeface="微軟正黑體" pitchFamily="34" charset="-120"/>
                        </a:rPr>
                        <a:t>美術系</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en-US" sz="2800" kern="0" dirty="0">
                          <a:effectLst/>
                          <a:latin typeface="微軟正黑體" pitchFamily="34" charset="-120"/>
                          <a:ea typeface="微軟正黑體" pitchFamily="34" charset="-120"/>
                        </a:rPr>
                        <a:t>100 </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marL="0" lvl="0" indent="0" algn="ctr">
                        <a:lnSpc>
                          <a:spcPct val="100000"/>
                        </a:lnSpc>
                        <a:spcAft>
                          <a:spcPts val="0"/>
                        </a:spcAft>
                        <a:buFont typeface="+mj-lt"/>
                        <a:buNone/>
                      </a:pPr>
                      <a:r>
                        <a:rPr lang="zh-TW" altLang="en-US" sz="2400" b="0" kern="100" dirty="0">
                          <a:effectLst/>
                          <a:latin typeface="微軟正黑體" pitchFamily="34" charset="-120"/>
                          <a:ea typeface="微軟正黑體" pitchFamily="34" charset="-120"/>
                        </a:rPr>
                        <a:t>素描</a:t>
                      </a:r>
                      <a:endParaRPr lang="zh-TW" sz="2400" b="0" kern="100" dirty="0">
                        <a:effectLst/>
                        <a:latin typeface="微軟正黑體" pitchFamily="34" charset="-120"/>
                        <a:ea typeface="微軟正黑體" pitchFamily="34" charset="-120"/>
                      </a:endParaRPr>
                    </a:p>
                  </a:txBody>
                  <a:tcPr marL="12700" marR="12700" marT="12701" marB="12701" anchor="ctr"/>
                </a:tc>
                <a:extLst>
                  <a:ext uri="{0D108BD9-81ED-4DB2-BD59-A6C34878D82A}">
                    <a16:rowId xmlns="" xmlns:a16="http://schemas.microsoft.com/office/drawing/2014/main" val="10001"/>
                  </a:ext>
                </a:extLst>
              </a:tr>
              <a:tr h="676029">
                <a:tc vMerge="1">
                  <a:txBody>
                    <a:bodyPr/>
                    <a:lstStyle/>
                    <a:p>
                      <a:endParaRPr lang="zh-TW" altLang="en-US"/>
                    </a:p>
                  </a:txBody>
                  <a:tcPr/>
                </a:tc>
                <a:tc>
                  <a:txBody>
                    <a:bodyPr/>
                    <a:lstStyle/>
                    <a:p>
                      <a:pPr algn="ctr">
                        <a:lnSpc>
                          <a:spcPct val="100000"/>
                        </a:lnSpc>
                        <a:spcAft>
                          <a:spcPts val="0"/>
                        </a:spcAft>
                      </a:pPr>
                      <a:r>
                        <a:rPr lang="zh-TW" sz="2800" kern="0" dirty="0">
                          <a:effectLst/>
                          <a:latin typeface="微軟正黑體" pitchFamily="34" charset="-120"/>
                          <a:ea typeface="微軟正黑體" pitchFamily="34" charset="-120"/>
                        </a:rPr>
                        <a:t>音樂系</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en-US" altLang="zh-TW" sz="2800" kern="0" dirty="0">
                          <a:effectLst/>
                          <a:latin typeface="微軟正黑體" pitchFamily="34" charset="-120"/>
                          <a:ea typeface="微軟正黑體" pitchFamily="34" charset="-120"/>
                        </a:rPr>
                        <a:t>65</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r>
                        <a:rPr lang="zh-TW" altLang="en-US" sz="2400" b="0" dirty="0">
                          <a:latin typeface="微軟正黑體" pitchFamily="34" charset="-120"/>
                          <a:ea typeface="微軟正黑體" pitchFamily="34" charset="-120"/>
                        </a:rPr>
                        <a:t>樂理、聽寫</a:t>
                      </a:r>
                      <a:endParaRPr lang="en-US" altLang="zh-TW" sz="2400" b="0" dirty="0">
                        <a:latin typeface="微軟正黑體" pitchFamily="34" charset="-120"/>
                        <a:ea typeface="微軟正黑體" pitchFamily="34" charset="-120"/>
                      </a:endParaRPr>
                    </a:p>
                    <a:p>
                      <a:pPr algn="ctr"/>
                      <a:r>
                        <a:rPr lang="zh-TW" altLang="en-US" sz="2400" b="0" dirty="0">
                          <a:latin typeface="微軟正黑體" pitchFamily="34" charset="-120"/>
                          <a:ea typeface="微軟正黑體" pitchFamily="34" charset="-120"/>
                        </a:rPr>
                        <a:t>視唱、主修</a:t>
                      </a:r>
                    </a:p>
                  </a:txBody>
                  <a:tcPr marL="12700" marR="12700" marT="12701" marB="12701" anchor="ctr"/>
                </a:tc>
                <a:extLst>
                  <a:ext uri="{0D108BD9-81ED-4DB2-BD59-A6C34878D82A}">
                    <a16:rowId xmlns="" xmlns:a16="http://schemas.microsoft.com/office/drawing/2014/main" val="10002"/>
                  </a:ext>
                </a:extLst>
              </a:tr>
              <a:tr h="403803">
                <a:tc vMerge="1">
                  <a:txBody>
                    <a:bodyPr/>
                    <a:lstStyle/>
                    <a:p>
                      <a:endParaRPr lang="zh-TW" altLang="en-US"/>
                    </a:p>
                  </a:txBody>
                  <a:tcPr/>
                </a:tc>
                <a:tc>
                  <a:txBody>
                    <a:bodyPr/>
                    <a:lstStyle/>
                    <a:p>
                      <a:pPr algn="ctr">
                        <a:lnSpc>
                          <a:spcPct val="100000"/>
                        </a:lnSpc>
                        <a:spcAft>
                          <a:spcPts val="0"/>
                        </a:spcAft>
                      </a:pPr>
                      <a:r>
                        <a:rPr lang="zh-TW" sz="2800" kern="0" dirty="0">
                          <a:effectLst/>
                          <a:latin typeface="微軟正黑體" pitchFamily="34" charset="-120"/>
                          <a:ea typeface="微軟正黑體" pitchFamily="34" charset="-120"/>
                        </a:rPr>
                        <a:t>舞蹈系</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en-US" altLang="zh-TW" sz="2800" kern="0" dirty="0">
                          <a:effectLst/>
                          <a:latin typeface="微軟正黑體" pitchFamily="34" charset="-120"/>
                          <a:ea typeface="微軟正黑體" pitchFamily="34" charset="-120"/>
                        </a:rPr>
                        <a:t>45</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r>
                        <a:rPr lang="zh-TW" altLang="en-US" sz="2400" b="0" dirty="0">
                          <a:latin typeface="微軟正黑體" pitchFamily="34" charset="-120"/>
                          <a:ea typeface="微軟正黑體" pitchFamily="34" charset="-120"/>
                        </a:rPr>
                        <a:t>舞蹈基本動作</a:t>
                      </a:r>
                    </a:p>
                  </a:txBody>
                  <a:tcPr marL="12700" marR="12700" marT="12701" marB="12701" anchor="ctr"/>
                </a:tc>
                <a:extLst>
                  <a:ext uri="{0D108BD9-81ED-4DB2-BD59-A6C34878D82A}">
                    <a16:rowId xmlns="" xmlns:a16="http://schemas.microsoft.com/office/drawing/2014/main" val="10003"/>
                  </a:ext>
                </a:extLst>
              </a:tr>
              <a:tr h="992880">
                <a:tc>
                  <a:txBody>
                    <a:bodyPr/>
                    <a:lstStyle/>
                    <a:p>
                      <a:pPr algn="ctr">
                        <a:lnSpc>
                          <a:spcPct val="100000"/>
                        </a:lnSpc>
                        <a:spcAft>
                          <a:spcPts val="0"/>
                        </a:spcAft>
                      </a:pPr>
                      <a:r>
                        <a:rPr lang="zh-TW" sz="2800" kern="0" dirty="0">
                          <a:effectLst/>
                          <a:latin typeface="微軟正黑體" pitchFamily="34" charset="-120"/>
                          <a:ea typeface="微軟正黑體" pitchFamily="34" charset="-120"/>
                        </a:rPr>
                        <a:t>東方設計</a:t>
                      </a:r>
                      <a:endParaRPr lang="en-US" altLang="zh-TW" sz="2800" kern="0" dirty="0">
                        <a:effectLst/>
                        <a:latin typeface="微軟正黑體" pitchFamily="34" charset="-120"/>
                        <a:ea typeface="微軟正黑體" pitchFamily="34" charset="-120"/>
                      </a:endParaRPr>
                    </a:p>
                    <a:p>
                      <a:pPr algn="ctr">
                        <a:lnSpc>
                          <a:spcPct val="100000"/>
                        </a:lnSpc>
                        <a:spcAft>
                          <a:spcPts val="0"/>
                        </a:spcAft>
                      </a:pPr>
                      <a:r>
                        <a:rPr lang="zh-TW" sz="2800" kern="0" dirty="0">
                          <a:effectLst/>
                          <a:latin typeface="微軟正黑體" pitchFamily="34" charset="-120"/>
                          <a:ea typeface="微軟正黑體" pitchFamily="34" charset="-120"/>
                        </a:rPr>
                        <a:t>學院</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zh-TW" sz="2800" kern="0" dirty="0">
                          <a:effectLst/>
                          <a:latin typeface="微軟正黑體" pitchFamily="34" charset="-120"/>
                          <a:ea typeface="微軟正黑體" pitchFamily="34" charset="-120"/>
                        </a:rPr>
                        <a:t>美術工藝系</a:t>
                      </a:r>
                      <a:endParaRPr lang="zh-TW" sz="2800" kern="100" dirty="0">
                        <a:effectLst/>
                        <a:latin typeface="微軟正黑體" pitchFamily="34" charset="-120"/>
                        <a:ea typeface="微軟正黑體" pitchFamily="34" charset="-120"/>
                      </a:endParaRPr>
                    </a:p>
                  </a:txBody>
                  <a:tcPr marL="12700" marR="12700" marT="12701" marB="12701" anchor="ctr"/>
                </a:tc>
                <a:tc>
                  <a:txBody>
                    <a:bodyPr/>
                    <a:lstStyle/>
                    <a:p>
                      <a:pPr algn="ctr">
                        <a:lnSpc>
                          <a:spcPct val="100000"/>
                        </a:lnSpc>
                        <a:spcAft>
                          <a:spcPts val="0"/>
                        </a:spcAft>
                      </a:pPr>
                      <a:r>
                        <a:rPr lang="en-US" altLang="zh-TW" sz="2800" kern="100" dirty="0">
                          <a:solidFill>
                            <a:schemeClr val="tx1"/>
                          </a:solidFill>
                          <a:effectLst/>
                          <a:latin typeface="微軟正黑體" pitchFamily="34" charset="-120"/>
                          <a:ea typeface="微軟正黑體" pitchFamily="34" charset="-120"/>
                        </a:rPr>
                        <a:t>15</a:t>
                      </a:r>
                      <a:endParaRPr lang="zh-TW" sz="2800" kern="100" dirty="0">
                        <a:solidFill>
                          <a:schemeClr val="tx1"/>
                        </a:solidFill>
                        <a:effectLst/>
                        <a:latin typeface="微軟正黑體" pitchFamily="34" charset="-120"/>
                        <a:ea typeface="微軟正黑體" pitchFamily="34" charset="-120"/>
                      </a:endParaRPr>
                    </a:p>
                  </a:txBody>
                  <a:tcPr marL="12700" marR="12700" marT="12701" marB="12701" anchor="ctr"/>
                </a:tc>
                <a:tc>
                  <a:txBody>
                    <a:bodyPr/>
                    <a:lstStyle/>
                    <a:p>
                      <a:pPr algn="ctr"/>
                      <a:r>
                        <a:rPr lang="zh-TW" altLang="en-US" sz="2400" b="0" dirty="0">
                          <a:latin typeface="微軟正黑體" pitchFamily="34" charset="-120"/>
                          <a:ea typeface="微軟正黑體" pitchFamily="34" charset="-120"/>
                        </a:rPr>
                        <a:t>靜物素描</a:t>
                      </a:r>
                      <a:endParaRPr lang="en-US" altLang="zh-TW" sz="2400" b="0" dirty="0">
                        <a:latin typeface="微軟正黑體" pitchFamily="34" charset="-120"/>
                        <a:ea typeface="微軟正黑體" pitchFamily="34" charset="-120"/>
                      </a:endParaRPr>
                    </a:p>
                    <a:p>
                      <a:pPr algn="ctr"/>
                      <a:r>
                        <a:rPr lang="zh-TW" altLang="en-US" sz="2400" b="0" dirty="0">
                          <a:latin typeface="微軟正黑體" pitchFamily="34" charset="-120"/>
                          <a:ea typeface="微軟正黑體" pitchFamily="34" charset="-120"/>
                        </a:rPr>
                        <a:t>書面審查</a:t>
                      </a:r>
                    </a:p>
                  </a:txBody>
                  <a:tcPr marL="12700" marR="12700" marT="12701" marB="12701" anchor="ctr"/>
                </a:tc>
                <a:extLst>
                  <a:ext uri="{0D108BD9-81ED-4DB2-BD59-A6C34878D82A}">
                    <a16:rowId xmlns="" xmlns:a16="http://schemas.microsoft.com/office/drawing/2014/main" val="10004"/>
                  </a:ext>
                </a:extLst>
              </a:tr>
            </a:tbl>
          </a:graphicData>
        </a:graphic>
      </p:graphicFrame>
      <p:sp>
        <p:nvSpPr>
          <p:cNvPr id="7" name="標題 1"/>
          <p:cNvSpPr txBox="1">
            <a:spLocks/>
          </p:cNvSpPr>
          <p:nvPr/>
        </p:nvSpPr>
        <p:spPr bwMode="auto">
          <a:xfrm>
            <a:off x="288" y="-12784"/>
            <a:ext cx="9143712" cy="830997"/>
          </a:xfrm>
          <a:prstGeom prst="rect">
            <a:avLst/>
          </a:prstGeom>
          <a:solidFill>
            <a:schemeClr val="accent5">
              <a:lumMod val="75000"/>
            </a:schemeClr>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年五專特色招生甄選入學</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2" name="矩形 1"/>
          <p:cNvSpPr/>
          <p:nvPr/>
        </p:nvSpPr>
        <p:spPr>
          <a:xfrm>
            <a:off x="467544" y="4725144"/>
            <a:ext cx="8244000" cy="907941"/>
          </a:xfrm>
          <a:prstGeom prst="rect">
            <a:avLst/>
          </a:prstGeom>
          <a:solidFill>
            <a:schemeClr val="accent6">
              <a:lumMod val="20000"/>
              <a:lumOff val="80000"/>
            </a:schemeClr>
          </a:solidFill>
        </p:spPr>
        <p:txBody>
          <a:bodyPr wrap="square">
            <a:spAutoFit/>
          </a:bodyPr>
          <a:lstStyle/>
          <a:p>
            <a:pPr marL="342900" lvl="0" indent="-342900" algn="just">
              <a:buFont typeface="+mj-lt"/>
              <a:buAutoNum type="arabicPeriod"/>
            </a:pPr>
            <a:r>
              <a:rPr lang="zh-TW" altLang="en-US" sz="2400" kern="0" dirty="0">
                <a:solidFill>
                  <a:prstClr val="black"/>
                </a:solidFill>
                <a:latin typeface="微軟正黑體" pitchFamily="34" charset="-120"/>
                <a:ea typeface="微軟正黑體" pitchFamily="34" charset="-120"/>
              </a:rPr>
              <a:t>本招生管道之校系為</a:t>
            </a:r>
            <a:r>
              <a:rPr lang="zh-TW" altLang="en-US" sz="2400" b="1" kern="0" dirty="0">
                <a:solidFill>
                  <a:srgbClr val="FF0000"/>
                </a:solidFill>
                <a:latin typeface="微軟正黑體" pitchFamily="34" charset="-120"/>
                <a:ea typeface="微軟正黑體" pitchFamily="34" charset="-120"/>
              </a:rPr>
              <a:t>七年一貫制</a:t>
            </a:r>
            <a:r>
              <a:rPr lang="zh-TW" altLang="en-US" sz="2400" kern="0" dirty="0">
                <a:solidFill>
                  <a:prstClr val="black"/>
                </a:solidFill>
                <a:latin typeface="微軟正黑體" pitchFamily="34" charset="-120"/>
                <a:ea typeface="微軟正黑體" pitchFamily="34" charset="-120"/>
              </a:rPr>
              <a:t>之學制。</a:t>
            </a:r>
            <a:endParaRPr lang="zh-TW" altLang="en-US" sz="2400" kern="100" dirty="0">
              <a:solidFill>
                <a:prstClr val="black"/>
              </a:solidFill>
              <a:latin typeface="微軟正黑體" pitchFamily="34" charset="-120"/>
              <a:ea typeface="微軟正黑體" pitchFamily="34" charset="-120"/>
            </a:endParaRPr>
          </a:p>
          <a:p>
            <a:pPr marL="342900" lvl="0" indent="-342900" algn="just">
              <a:spcBef>
                <a:spcPts val="600"/>
              </a:spcBef>
              <a:buFont typeface="+mj-lt"/>
              <a:buAutoNum type="arabicPeriod"/>
            </a:pPr>
            <a:r>
              <a:rPr lang="zh-TW" altLang="en-US" sz="2400" kern="0" dirty="0">
                <a:solidFill>
                  <a:prstClr val="black"/>
                </a:solidFill>
                <a:latin typeface="微軟正黑體" pitchFamily="34" charset="-120"/>
                <a:ea typeface="微軟正黑體" pitchFamily="34" charset="-120"/>
              </a:rPr>
              <a:t>本招生管道由各招生學校自行辦理</a:t>
            </a:r>
            <a:r>
              <a:rPr lang="zh-TW" altLang="en-US" sz="2400" b="1" kern="0" dirty="0">
                <a:solidFill>
                  <a:srgbClr val="FF0000"/>
                </a:solidFill>
                <a:latin typeface="微軟正黑體" pitchFamily="34" charset="-120"/>
                <a:ea typeface="微軟正黑體" pitchFamily="34" charset="-120"/>
              </a:rPr>
              <a:t>單獨招生</a:t>
            </a:r>
            <a:r>
              <a:rPr lang="zh-TW" altLang="en-US" sz="2400" kern="0" dirty="0">
                <a:solidFill>
                  <a:prstClr val="black"/>
                </a:solidFill>
                <a:latin typeface="微軟正黑體" pitchFamily="34" charset="-120"/>
                <a:ea typeface="微軟正黑體" pitchFamily="34" charset="-120"/>
              </a:rPr>
              <a:t>及</a:t>
            </a:r>
            <a:r>
              <a:rPr lang="zh-TW" altLang="en-US" sz="2400" b="1" kern="0" dirty="0">
                <a:solidFill>
                  <a:srgbClr val="FF0000"/>
                </a:solidFill>
                <a:latin typeface="微軟正黑體" pitchFamily="34" charset="-120"/>
                <a:ea typeface="微軟正黑體" pitchFamily="34" charset="-120"/>
              </a:rPr>
              <a:t>術科測驗</a:t>
            </a:r>
            <a:r>
              <a:rPr lang="zh-TW" altLang="en-US" sz="2400" kern="0" dirty="0">
                <a:solidFill>
                  <a:prstClr val="black"/>
                </a:solidFill>
                <a:latin typeface="微軟正黑體" pitchFamily="34" charset="-120"/>
                <a:ea typeface="微軟正黑體" pitchFamily="34" charset="-120"/>
              </a:rPr>
              <a:t>。</a:t>
            </a:r>
            <a:endParaRPr lang="zh-TW" altLang="en-US" sz="2400" kern="100"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22398041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十二年國教理念及教育會考說明</a:t>
            </a:r>
            <a:endParaRPr lang="en-US" altLang="zh-TW" sz="3600" b="1" dirty="0">
              <a:solidFill>
                <a:prstClr val="white"/>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chemeClr val="accent4">
              <a:lumMod val="75000"/>
            </a:schemeClr>
          </a:solidFill>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彰化區適性入學管道介紹與說明</a:t>
            </a:r>
            <a:endParaRPr lang="en-US" altLang="zh-TW" sz="3600" b="1" dirty="0">
              <a:solidFill>
                <a:prstClr val="white"/>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chemeClr val="accent5">
              <a:lumMod val="50000"/>
            </a:schemeClr>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高中、高職及五專群科介紹與說明</a:t>
            </a:r>
            <a:endParaRPr lang="en-US" altLang="zh-TW" sz="3600" b="1" dirty="0">
              <a:solidFill>
                <a:prstClr val="white"/>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chemeClr val="tx2">
              <a:lumMod val="50000"/>
            </a:schemeClr>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志願選填統計與輔導策略</a:t>
            </a:r>
            <a:endParaRPr lang="zh-TW" altLang="en-US" sz="3600" dirty="0">
              <a:solidFill>
                <a:prstClr val="white"/>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55</a:t>
            </a:fld>
            <a:endParaRPr lang="zh-TW" altLang="en-US">
              <a:solidFill>
                <a:prstClr val="black">
                  <a:tint val="75000"/>
                </a:prstClr>
              </a:solidFill>
            </a:endParaRPr>
          </a:p>
        </p:txBody>
      </p:sp>
    </p:spTree>
    <p:extLst>
      <p:ext uri="{BB962C8B-B14F-4D97-AF65-F5344CB8AC3E}">
        <p14:creationId xmlns:p14="http://schemas.microsoft.com/office/powerpoint/2010/main" val="41307732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685800" y="2565400"/>
            <a:ext cx="7772400" cy="1946275"/>
          </a:xfrm>
          <a:effectLst>
            <a:outerShdw blurRad="50800" dist="38100" dir="2700000" algn="tl" rotWithShape="0">
              <a:prstClr val="black">
                <a:alpha val="40000"/>
              </a:prstClr>
            </a:outerShdw>
          </a:effectLst>
        </p:spPr>
        <p:txBody>
          <a:bodyPr rtlCol="0">
            <a:normAutofit/>
          </a:bodyPr>
          <a:lstStyle/>
          <a:p>
            <a:pPr eaLnBrk="1" fontAlgn="auto" hangingPunct="1">
              <a:spcAft>
                <a:spcPts val="0"/>
              </a:spcAft>
              <a:defRPr/>
            </a:pPr>
            <a:r>
              <a:rPr lang="zh-TW" altLang="en-US"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高中、高職及五專</a:t>
            </a:r>
            <a:r>
              <a:rPr lang="en-US" altLang="zh-TW"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5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學校群科簡介</a:t>
            </a:r>
            <a:endParaRPr lang="zh-TW" altLang="en-US" sz="5400" dirty="0">
              <a:solidFill>
                <a:srgbClr val="C00000"/>
              </a:solidFill>
              <a:latin typeface="微軟正黑體" panose="020B0604030504040204" pitchFamily="34" charset="-120"/>
              <a:ea typeface="微軟正黑體" panose="020B0604030504040204" pitchFamily="34" charset="-120"/>
            </a:endParaRPr>
          </a:p>
        </p:txBody>
      </p:sp>
      <p:pic>
        <p:nvPicPr>
          <p:cNvPr id="3" name="圖片 6"/>
          <p:cNvPicPr>
            <a:picLocks noChangeAspect="1"/>
          </p:cNvPicPr>
          <p:nvPr/>
        </p:nvPicPr>
        <p:blipFill>
          <a:blip r:embed="rId3" cstate="print"/>
          <a:srcRect/>
          <a:stretch>
            <a:fillRect/>
          </a:stretch>
        </p:blipFill>
        <p:spPr bwMode="auto">
          <a:xfrm>
            <a:off x="6653213" y="1196975"/>
            <a:ext cx="565150" cy="1368425"/>
          </a:xfrm>
          <a:prstGeom prst="rect">
            <a:avLst/>
          </a:prstGeom>
          <a:noFill/>
          <a:ln>
            <a:noFill/>
          </a:ln>
          <a:effectLst>
            <a:outerShdw blurRad="50800" dist="38100" dir="2700000" algn="tl" rotWithShape="0">
              <a:prstClr val="black">
                <a:alpha val="40000"/>
              </a:prstClr>
            </a:outerShdw>
          </a:effectLst>
          <a:extLst/>
        </p:spPr>
      </p:pic>
      <p:pic>
        <p:nvPicPr>
          <p:cNvPr id="5" name="圖片 7"/>
          <p:cNvPicPr>
            <a:picLocks noChangeAspect="1"/>
          </p:cNvPicPr>
          <p:nvPr/>
        </p:nvPicPr>
        <p:blipFill>
          <a:blip r:embed="rId4" cstate="print"/>
          <a:srcRect/>
          <a:stretch>
            <a:fillRect/>
          </a:stretch>
        </p:blipFill>
        <p:spPr bwMode="auto">
          <a:xfrm>
            <a:off x="7451725" y="1125538"/>
            <a:ext cx="915988" cy="1366837"/>
          </a:xfrm>
          <a:prstGeom prst="rect">
            <a:avLst/>
          </a:prstGeom>
          <a:noFill/>
          <a:ln>
            <a:noFill/>
          </a:ln>
          <a:effectLst>
            <a:outerShdw blurRad="50800" dist="38100" dir="2700000" algn="tl" rotWithShape="0">
              <a:prstClr val="black">
                <a:alpha val="40000"/>
              </a:prstClr>
            </a:outerShdw>
          </a:effectLst>
          <a:extLst/>
        </p:spPr>
      </p:pic>
      <p:pic>
        <p:nvPicPr>
          <p:cNvPr id="6" name="圖片 1"/>
          <p:cNvPicPr>
            <a:picLocks noChangeAspect="1"/>
          </p:cNvPicPr>
          <p:nvPr/>
        </p:nvPicPr>
        <p:blipFill>
          <a:blip r:embed="rId5" cstate="print"/>
          <a:srcRect/>
          <a:stretch>
            <a:fillRect/>
          </a:stretch>
        </p:blipFill>
        <p:spPr bwMode="auto">
          <a:xfrm flipH="1">
            <a:off x="515938" y="5268913"/>
            <a:ext cx="1171575" cy="1366837"/>
          </a:xfrm>
          <a:prstGeom prst="rect">
            <a:avLst/>
          </a:prstGeom>
          <a:noFill/>
          <a:ln>
            <a:noFill/>
          </a:ln>
          <a:effectLst>
            <a:outerShdw blurRad="50800" dist="38100" dir="2700000" algn="tl" rotWithShape="0">
              <a:prstClr val="black">
                <a:alpha val="40000"/>
              </a:prstClr>
            </a:outerShdw>
          </a:effectLst>
          <a:extLst/>
        </p:spPr>
      </p:pic>
      <p:sp>
        <p:nvSpPr>
          <p:cNvPr id="2" name="投影片編號版面配置區 1"/>
          <p:cNvSpPr>
            <a:spLocks noGrp="1"/>
          </p:cNvSpPr>
          <p:nvPr>
            <p:ph type="sldNum" sz="quarter" idx="12"/>
          </p:nvPr>
        </p:nvSpPr>
        <p:spPr/>
        <p:txBody>
          <a:bodyPr/>
          <a:lstStyle/>
          <a:p>
            <a:pPr>
              <a:defRPr/>
            </a:pPr>
            <a:fld id="{414D7A16-8D9F-4607-8A2C-35A3D307028B}" type="slidenum">
              <a:rPr lang="zh-TW" altLang="en-US" smtClean="0">
                <a:solidFill>
                  <a:prstClr val="black">
                    <a:tint val="75000"/>
                  </a:prstClr>
                </a:solidFill>
              </a:rPr>
              <a:pPr>
                <a:defRPr/>
              </a:pPr>
              <a:t>56</a:t>
            </a:fld>
            <a:endParaRPr lang="zh-TW" altLang="en-US">
              <a:solidFill>
                <a:prstClr val="black">
                  <a:tint val="75000"/>
                </a:prstClr>
              </a:solidFill>
            </a:endParaRPr>
          </a:p>
        </p:txBody>
      </p:sp>
    </p:spTree>
    <p:extLst>
      <p:ext uri="{BB962C8B-B14F-4D97-AF65-F5344CB8AC3E}">
        <p14:creationId xmlns:p14="http://schemas.microsoft.com/office/powerpoint/2010/main" val="19233965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7992" y="-13560"/>
            <a:ext cx="9136008" cy="994288"/>
          </a:xfrm>
          <a:solidFill>
            <a:schemeClr val="bg1">
              <a:lumMod val="75000"/>
            </a:schemeClr>
          </a:solidFill>
        </p:spPr>
        <p:txBody>
          <a:bodyPr>
            <a:noAutofit/>
            <a:scene3d>
              <a:camera prst="orthographicFront"/>
              <a:lightRig rig="soft" dir="t">
                <a:rot lat="0" lon="0" rev="15600000"/>
              </a:lightRig>
            </a:scene3d>
            <a:sp3d extrusionH="57150" prstMaterial="softEdge">
              <a:bevelT w="25400" h="38100"/>
            </a:sp3d>
          </a:bodyPr>
          <a:lstStyle/>
          <a:p>
            <a:pPr algn="ctr">
              <a:defRPr/>
            </a:pPr>
            <a:r>
              <a:rPr lang="zh-TW" altLang="en-US" sz="4800" b="1" dirty="0">
                <a:ln/>
                <a:solidFill>
                  <a:srgbClr val="7030A0"/>
                </a:solidFill>
                <a:effectLst>
                  <a:outerShdw blurRad="50800" dist="38100" dir="2700000" algn="tl" rotWithShape="0">
                    <a:prstClr val="black">
                      <a:alpha val="40000"/>
                    </a:prstClr>
                  </a:outerShdw>
                </a:effectLst>
                <a:latin typeface="微軟正黑體" pitchFamily="34" charset="-120"/>
                <a:ea typeface="微軟正黑體" pitchFamily="34" charset="-120"/>
              </a:rPr>
              <a:t>普通</a:t>
            </a:r>
            <a:r>
              <a:rPr lang="zh-TW" altLang="zh-TW" sz="4800" b="1" dirty="0">
                <a:ln/>
                <a:solidFill>
                  <a:srgbClr val="7030A0"/>
                </a:solidFill>
                <a:effectLst>
                  <a:outerShdw blurRad="50800" dist="38100" dir="2700000" algn="tl" rotWithShape="0">
                    <a:prstClr val="black">
                      <a:alpha val="40000"/>
                    </a:prstClr>
                  </a:outerShdw>
                </a:effectLst>
                <a:latin typeface="微軟正黑體" pitchFamily="34" charset="-120"/>
                <a:ea typeface="微軟正黑體" pitchFamily="34" charset="-120"/>
              </a:rPr>
              <a:t>高中 </a:t>
            </a:r>
          </a:p>
        </p:txBody>
      </p:sp>
      <p:graphicFrame>
        <p:nvGraphicFramePr>
          <p:cNvPr id="7" name="表格 6"/>
          <p:cNvGraphicFramePr>
            <a:graphicFrameLocks noGrp="1"/>
          </p:cNvGraphicFramePr>
          <p:nvPr>
            <p:extLst>
              <p:ext uri="{D42A27DB-BD31-4B8C-83A1-F6EECF244321}">
                <p14:modId xmlns:p14="http://schemas.microsoft.com/office/powerpoint/2010/main" val="1308509056"/>
              </p:ext>
            </p:extLst>
          </p:nvPr>
        </p:nvGraphicFramePr>
        <p:xfrm>
          <a:off x="1248227" y="1451429"/>
          <a:ext cx="6780156" cy="3506379"/>
        </p:xfrm>
        <a:graphic>
          <a:graphicData uri="http://schemas.openxmlformats.org/drawingml/2006/table">
            <a:tbl>
              <a:tblPr firstRow="1" bandRow="1">
                <a:tableStyleId>{E269D01E-BC32-4049-B463-5C60D7B0CCD2}</a:tableStyleId>
              </a:tblPr>
              <a:tblGrid>
                <a:gridCol w="3390078">
                  <a:extLst>
                    <a:ext uri="{9D8B030D-6E8A-4147-A177-3AD203B41FA5}">
                      <a16:colId xmlns="" xmlns:a16="http://schemas.microsoft.com/office/drawing/2014/main" val="20000"/>
                    </a:ext>
                  </a:extLst>
                </a:gridCol>
                <a:gridCol w="3390078">
                  <a:extLst>
                    <a:ext uri="{9D8B030D-6E8A-4147-A177-3AD203B41FA5}">
                      <a16:colId xmlns="" xmlns:a16="http://schemas.microsoft.com/office/drawing/2014/main" val="20001"/>
                    </a:ext>
                  </a:extLst>
                </a:gridCol>
              </a:tblGrid>
              <a:tr h="600987">
                <a:tc>
                  <a:txBody>
                    <a:bodyPr/>
                    <a:lstStyle/>
                    <a:p>
                      <a:pPr algn="ctr"/>
                      <a:r>
                        <a:rPr lang="zh-TW" altLang="en-US" sz="2800" b="1" dirty="0">
                          <a:latin typeface="微軟正黑體" pitchFamily="34" charset="-120"/>
                          <a:ea typeface="微軟正黑體" pitchFamily="34" charset="-120"/>
                        </a:rPr>
                        <a:t>國立彰化高中</a:t>
                      </a:r>
                    </a:p>
                  </a:txBody>
                  <a:tcPr/>
                </a:tc>
                <a:tc>
                  <a:txBody>
                    <a:bodyPr/>
                    <a:lstStyle/>
                    <a:p>
                      <a:pPr algn="ctr"/>
                      <a:r>
                        <a:rPr lang="zh-TW" altLang="en-US" sz="2800" b="1" dirty="0">
                          <a:latin typeface="微軟正黑體" pitchFamily="34" charset="-120"/>
                          <a:ea typeface="微軟正黑體" pitchFamily="34" charset="-120"/>
                        </a:rPr>
                        <a:t>縣立二林高中</a:t>
                      </a:r>
                    </a:p>
                  </a:txBody>
                  <a:tcPr/>
                </a:tc>
                <a:extLst>
                  <a:ext uri="{0D108BD9-81ED-4DB2-BD59-A6C34878D82A}">
                    <a16:rowId xmlns="" xmlns:a16="http://schemas.microsoft.com/office/drawing/2014/main" val="10000"/>
                  </a:ext>
                </a:extLst>
              </a:tr>
              <a:tr h="596808">
                <a:tc>
                  <a:txBody>
                    <a:bodyPr/>
                    <a:lstStyle/>
                    <a:p>
                      <a:pPr algn="ctr"/>
                      <a:r>
                        <a:rPr lang="zh-TW" altLang="en-US" sz="2800" b="1" dirty="0">
                          <a:latin typeface="微軟正黑體" pitchFamily="34" charset="-120"/>
                          <a:ea typeface="微軟正黑體" pitchFamily="34" charset="-120"/>
                        </a:rPr>
                        <a:t>國立彰化女中</a:t>
                      </a:r>
                    </a:p>
                  </a:txBody>
                  <a:tcPr/>
                </a:tc>
                <a:tc>
                  <a:txBody>
                    <a:bodyPr/>
                    <a:lstStyle/>
                    <a:p>
                      <a:pPr algn="ctr"/>
                      <a:r>
                        <a:rPr lang="zh-TW" altLang="en-US" sz="2800" b="1" dirty="0">
                          <a:latin typeface="微軟正黑體" pitchFamily="34" charset="-120"/>
                          <a:ea typeface="微軟正黑體" pitchFamily="34" charset="-120"/>
                        </a:rPr>
                        <a:t>縣立成功高中</a:t>
                      </a:r>
                    </a:p>
                  </a:txBody>
                  <a:tcPr/>
                </a:tc>
                <a:extLst>
                  <a:ext uri="{0D108BD9-81ED-4DB2-BD59-A6C34878D82A}">
                    <a16:rowId xmlns="" xmlns:a16="http://schemas.microsoft.com/office/drawing/2014/main" val="10001"/>
                  </a:ext>
                </a:extLst>
              </a:tr>
              <a:tr h="596808">
                <a:tc>
                  <a:txBody>
                    <a:bodyPr/>
                    <a:lstStyle/>
                    <a:p>
                      <a:pPr algn="ctr"/>
                      <a:r>
                        <a:rPr lang="zh-TW" altLang="en-US" sz="2800" b="1" dirty="0">
                          <a:latin typeface="微軟正黑體" pitchFamily="34" charset="-120"/>
                          <a:ea typeface="微軟正黑體" pitchFamily="34" charset="-120"/>
                        </a:rPr>
                        <a:t>國立員林高中</a:t>
                      </a:r>
                    </a:p>
                  </a:txBody>
                  <a:tcPr/>
                </a:tc>
                <a:tc>
                  <a:txBody>
                    <a:bodyPr/>
                    <a:lstStyle/>
                    <a:p>
                      <a:pPr algn="ctr"/>
                      <a:r>
                        <a:rPr lang="zh-TW" altLang="en-US" sz="2800" b="1" dirty="0">
                          <a:latin typeface="微軟正黑體" pitchFamily="34" charset="-120"/>
                          <a:ea typeface="微軟正黑體" pitchFamily="34" charset="-120"/>
                        </a:rPr>
                        <a:t>縣立田中高中</a:t>
                      </a:r>
                    </a:p>
                  </a:txBody>
                  <a:tcPr/>
                </a:tc>
                <a:extLst>
                  <a:ext uri="{0D108BD9-81ED-4DB2-BD59-A6C34878D82A}">
                    <a16:rowId xmlns="" xmlns:a16="http://schemas.microsoft.com/office/drawing/2014/main" val="10002"/>
                  </a:ext>
                </a:extLst>
              </a:tr>
              <a:tr h="596808">
                <a:tc>
                  <a:txBody>
                    <a:bodyPr/>
                    <a:lstStyle/>
                    <a:p>
                      <a:pPr algn="ctr"/>
                      <a:r>
                        <a:rPr lang="zh-TW" altLang="en-US" sz="2800" b="1" dirty="0">
                          <a:latin typeface="微軟正黑體" pitchFamily="34" charset="-120"/>
                          <a:ea typeface="微軟正黑體" pitchFamily="34" charset="-120"/>
                        </a:rPr>
                        <a:t>國立鹿港高中</a:t>
                      </a:r>
                    </a:p>
                  </a:txBody>
                  <a:tcPr/>
                </a:tc>
                <a:tc>
                  <a:txBody>
                    <a:bodyPr/>
                    <a:lstStyle/>
                    <a:p>
                      <a:pPr algn="ctr"/>
                      <a:r>
                        <a:rPr lang="zh-TW" altLang="en-US" sz="2800" b="1" dirty="0">
                          <a:latin typeface="微軟正黑體" pitchFamily="34" charset="-120"/>
                          <a:ea typeface="微軟正黑體" pitchFamily="34" charset="-120"/>
                        </a:rPr>
                        <a:t>縣立和美高中</a:t>
                      </a:r>
                    </a:p>
                  </a:txBody>
                  <a:tcPr/>
                </a:tc>
                <a:extLst>
                  <a:ext uri="{0D108BD9-81ED-4DB2-BD59-A6C34878D82A}">
                    <a16:rowId xmlns="" xmlns:a16="http://schemas.microsoft.com/office/drawing/2014/main" val="10003"/>
                  </a:ext>
                </a:extLst>
              </a:tr>
              <a:tr h="246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itchFamily="34" charset="-120"/>
                          <a:ea typeface="微軟正黑體" pitchFamily="34" charset="-120"/>
                        </a:rPr>
                        <a:t>國立和美實驗學校</a:t>
                      </a:r>
                    </a:p>
                  </a:txBody>
                  <a:tcPr/>
                </a:tc>
                <a:tc>
                  <a:txBody>
                    <a:bodyPr/>
                    <a:lstStyle/>
                    <a:p>
                      <a:pPr algn="ctr"/>
                      <a:r>
                        <a:rPr lang="zh-TW" altLang="en-US" sz="2800" b="1" dirty="0">
                          <a:latin typeface="微軟正黑體" pitchFamily="34" charset="-120"/>
                          <a:ea typeface="微軟正黑體" pitchFamily="34" charset="-120"/>
                        </a:rPr>
                        <a:t>私立精誠高中</a:t>
                      </a:r>
                    </a:p>
                  </a:txBody>
                  <a:tcPr/>
                </a:tc>
                <a:extLst>
                  <a:ext uri="{0D108BD9-81ED-4DB2-BD59-A6C34878D82A}">
                    <a16:rowId xmlns="" xmlns:a16="http://schemas.microsoft.com/office/drawing/2014/main" val="10004"/>
                  </a:ext>
                </a:extLst>
              </a:tr>
              <a:tr h="596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itchFamily="34" charset="-120"/>
                          <a:ea typeface="微軟正黑體" pitchFamily="34" charset="-120"/>
                        </a:rPr>
                        <a:t>縣立彰化藝術高中</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itchFamily="34" charset="-120"/>
                          <a:ea typeface="微軟正黑體" pitchFamily="34" charset="-120"/>
                        </a:rPr>
                        <a:t>私立正德高中</a:t>
                      </a:r>
                    </a:p>
                  </a:txBody>
                  <a:tcPr/>
                </a:tc>
                <a:extLst>
                  <a:ext uri="{0D108BD9-81ED-4DB2-BD59-A6C34878D82A}">
                    <a16:rowId xmlns="" xmlns:a16="http://schemas.microsoft.com/office/drawing/2014/main" val="10005"/>
                  </a:ext>
                </a:extLst>
              </a:tr>
            </a:tbl>
          </a:graphicData>
        </a:graphic>
      </p:graphicFrame>
      <p:sp>
        <p:nvSpPr>
          <p:cNvPr id="8" name="文字方塊 7"/>
          <p:cNvSpPr txBox="1"/>
          <p:nvPr/>
        </p:nvSpPr>
        <p:spPr>
          <a:xfrm>
            <a:off x="1248228" y="5326743"/>
            <a:ext cx="6996180" cy="1200329"/>
          </a:xfrm>
          <a:prstGeom prst="rect">
            <a:avLst/>
          </a:prstGeom>
          <a:noFill/>
        </p:spPr>
        <p:txBody>
          <a:bodyPr wrap="square" rtlCol="0">
            <a:spAutoFit/>
          </a:bodyPr>
          <a:lstStyle/>
          <a:p>
            <a:pPr marL="342900" indent="-342900">
              <a:buFont typeface="Wingdings" pitchFamily="2" charset="2"/>
              <a:buChar char="l"/>
            </a:pPr>
            <a:r>
              <a:rPr lang="zh-TW" altLang="en-US" sz="2400" b="1" dirty="0">
                <a:latin typeface="微軟正黑體" pitchFamily="34" charset="-120"/>
                <a:ea typeface="微軟正黑體" pitchFamily="34" charset="-120"/>
              </a:rPr>
              <a:t>學術性向明確，有意從事學術研究與專門知能。</a:t>
            </a:r>
            <a:endParaRPr lang="en-US" altLang="zh-TW" sz="2400" b="1" dirty="0">
              <a:latin typeface="微軟正黑體" pitchFamily="34" charset="-120"/>
              <a:ea typeface="微軟正黑體" pitchFamily="34" charset="-120"/>
            </a:endParaRPr>
          </a:p>
          <a:p>
            <a:pPr marL="342900" indent="-342900">
              <a:buFont typeface="Wingdings" pitchFamily="2" charset="2"/>
              <a:buChar char="l"/>
            </a:pPr>
            <a:r>
              <a:rPr lang="zh-TW" altLang="en-US" sz="2400" b="1" dirty="0">
                <a:latin typeface="微軟正黑體" pitchFamily="34" charset="-120"/>
                <a:ea typeface="微軟正黑體" pitchFamily="34" charset="-120"/>
              </a:rPr>
              <a:t>通識課程為主。</a:t>
            </a:r>
            <a:endParaRPr lang="en-US" altLang="zh-TW" sz="2400" b="1" dirty="0">
              <a:latin typeface="微軟正黑體" pitchFamily="34" charset="-120"/>
              <a:ea typeface="微軟正黑體" pitchFamily="34" charset="-120"/>
            </a:endParaRPr>
          </a:p>
          <a:p>
            <a:pPr marL="342900" indent="-342900">
              <a:buFont typeface="Wingdings" pitchFamily="2" charset="2"/>
              <a:buChar char="l"/>
            </a:pPr>
            <a:r>
              <a:rPr lang="zh-TW" altLang="en-US" sz="2400" b="1" dirty="0">
                <a:latin typeface="微軟正黑體" pitchFamily="34" charset="-120"/>
                <a:ea typeface="微軟正黑體" pitchFamily="34" charset="-120"/>
              </a:rPr>
              <a:t>可繼續升讀大學及研究所。</a:t>
            </a:r>
            <a:endParaRPr lang="zh-TW" altLang="en-US" sz="2400" b="1" dirty="0"/>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57</a:t>
            </a:fld>
            <a:endParaRPr lang="zh-TW" altLang="en-US">
              <a:solidFill>
                <a:prstClr val="black">
                  <a:tint val="75000"/>
                </a:prstClr>
              </a:solidFill>
            </a:endParaRPr>
          </a:p>
        </p:txBody>
      </p:sp>
    </p:spTree>
    <p:extLst>
      <p:ext uri="{BB962C8B-B14F-4D97-AF65-F5344CB8AC3E}">
        <p14:creationId xmlns:p14="http://schemas.microsoft.com/office/powerpoint/2010/main" val="35375472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6134"/>
            <a:ext cx="9144000" cy="852846"/>
          </a:xfr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a:normAutofit/>
          </a:bodyPr>
          <a:lstStyle/>
          <a:p>
            <a:r>
              <a:rPr lang="zh-TW"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綜合高中</a:t>
            </a:r>
          </a:p>
        </p:txBody>
      </p:sp>
      <p:sp>
        <p:nvSpPr>
          <p:cNvPr id="4" name="投影片編號版面配置區 3"/>
          <p:cNvSpPr>
            <a:spLocks noGrp="1"/>
          </p:cNvSpPr>
          <p:nvPr>
            <p:ph type="sldNum" sz="quarter" idx="12"/>
          </p:nvPr>
        </p:nvSpPr>
        <p:spPr/>
        <p:txBody>
          <a:bodyPr/>
          <a:lstStyle/>
          <a:p>
            <a:fld id="{F0E1BA0A-8B3C-4B95-B02E-65E8A509A036}" type="slidenum">
              <a:rPr lang="zh-TW" altLang="en-US" smtClean="0"/>
              <a:pPr/>
              <a:t>58</a:t>
            </a:fld>
            <a:endParaRPr lang="zh-TW" altLang="en-US"/>
          </a:p>
        </p:txBody>
      </p:sp>
      <p:sp>
        <p:nvSpPr>
          <p:cNvPr id="6" name="文字方塊 5"/>
          <p:cNvSpPr txBox="1"/>
          <p:nvPr/>
        </p:nvSpPr>
        <p:spPr>
          <a:xfrm>
            <a:off x="612332" y="5940851"/>
            <a:ext cx="7919336" cy="830997"/>
          </a:xfrm>
          <a:prstGeom prst="rect">
            <a:avLst/>
          </a:prstGeom>
          <a:noFill/>
        </p:spPr>
        <p:txBody>
          <a:bodyPr wrap="square" rtlCol="0">
            <a:spAutoFit/>
          </a:bodyPr>
          <a:lstStyle/>
          <a:p>
            <a:pPr marL="342900" indent="-342900">
              <a:buFont typeface="Wingdings" pitchFamily="2" charset="2"/>
              <a:buChar char="l"/>
            </a:pPr>
            <a:r>
              <a:rPr lang="zh-TW" altLang="en-US" sz="2400" b="1" dirty="0">
                <a:latin typeface="微軟正黑體" pitchFamily="34" charset="-120"/>
                <a:ea typeface="微軟正黑體" pitchFamily="34" charset="-120"/>
              </a:rPr>
              <a:t>高一統整試探，高二、高三適性選擇學術或專門學程。</a:t>
            </a:r>
            <a:endParaRPr lang="en-US" altLang="zh-TW" sz="2400" b="1" dirty="0">
              <a:latin typeface="微軟正黑體" pitchFamily="34" charset="-120"/>
              <a:ea typeface="微軟正黑體" pitchFamily="34" charset="-120"/>
            </a:endParaRPr>
          </a:p>
          <a:p>
            <a:pPr marL="342900" indent="-342900">
              <a:buFont typeface="Wingdings" pitchFamily="2" charset="2"/>
              <a:buChar char="l"/>
            </a:pPr>
            <a:r>
              <a:rPr lang="zh-TW" altLang="en-US" sz="2400" b="1" dirty="0">
                <a:latin typeface="微軟正黑體" pitchFamily="34" charset="-120"/>
                <a:ea typeface="微軟正黑體" pitchFamily="34" charset="-120"/>
              </a:rPr>
              <a:t>自主選讀、適性輔導、生涯探索、進路寬廣。</a:t>
            </a:r>
            <a:endParaRPr lang="zh-TW" altLang="en-US" sz="2400" b="1" dirty="0"/>
          </a:p>
        </p:txBody>
      </p:sp>
      <p:graphicFrame>
        <p:nvGraphicFramePr>
          <p:cNvPr id="10" name="表格 9">
            <a:extLst>
              <a:ext uri="{FF2B5EF4-FFF2-40B4-BE49-F238E27FC236}">
                <a16:creationId xmlns="" xmlns:a16="http://schemas.microsoft.com/office/drawing/2014/main" id="{D0295CBA-EE73-4782-9C6A-94C812235636}"/>
              </a:ext>
            </a:extLst>
          </p:cNvPr>
          <p:cNvGraphicFramePr>
            <a:graphicFrameLocks noGrp="1"/>
          </p:cNvGraphicFramePr>
          <p:nvPr>
            <p:extLst>
              <p:ext uri="{D42A27DB-BD31-4B8C-83A1-F6EECF244321}">
                <p14:modId xmlns:p14="http://schemas.microsoft.com/office/powerpoint/2010/main" val="2649987104"/>
              </p:ext>
            </p:extLst>
          </p:nvPr>
        </p:nvGraphicFramePr>
        <p:xfrm>
          <a:off x="457200" y="1388298"/>
          <a:ext cx="8229600" cy="4198620"/>
        </p:xfrm>
        <a:graphic>
          <a:graphicData uri="http://schemas.openxmlformats.org/drawingml/2006/table">
            <a:tbl>
              <a:tblPr firstRow="1" bandRow="1"/>
              <a:tblGrid>
                <a:gridCol w="1333500">
                  <a:extLst>
                    <a:ext uri="{9D8B030D-6E8A-4147-A177-3AD203B41FA5}">
                      <a16:colId xmlns="" xmlns:a16="http://schemas.microsoft.com/office/drawing/2014/main" val="2463312088"/>
                    </a:ext>
                  </a:extLst>
                </a:gridCol>
                <a:gridCol w="1295400">
                  <a:extLst>
                    <a:ext uri="{9D8B030D-6E8A-4147-A177-3AD203B41FA5}">
                      <a16:colId xmlns="" xmlns:a16="http://schemas.microsoft.com/office/drawing/2014/main" val="3029309090"/>
                    </a:ext>
                  </a:extLst>
                </a:gridCol>
                <a:gridCol w="5600700">
                  <a:extLst>
                    <a:ext uri="{9D8B030D-6E8A-4147-A177-3AD203B41FA5}">
                      <a16:colId xmlns="" xmlns:a16="http://schemas.microsoft.com/office/drawing/2014/main" val="3116002583"/>
                    </a:ext>
                  </a:extLst>
                </a:gridCol>
              </a:tblGrid>
              <a:tr h="495935">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學校</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學術學程</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專門學程</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extLst>
                  <a:ext uri="{0D108BD9-81ED-4DB2-BD59-A6C34878D82A}">
                    <a16:rowId xmlns="" xmlns:a16="http://schemas.microsoft.com/office/drawing/2014/main" val="889897767"/>
                  </a:ext>
                </a:extLst>
              </a:tr>
              <a:tr h="582930">
                <a:tc>
                  <a:txBody>
                    <a:bodyPr/>
                    <a:lstStyle/>
                    <a:p>
                      <a:pPr marL="36830" marR="36830" algn="ctr">
                        <a:spcAft>
                          <a:spcPts val="0"/>
                        </a:spcAft>
                      </a:pPr>
                      <a:r>
                        <a:rPr lang="zh-TW" sz="24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溪湖高中</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ctr">
                        <a:spcAft>
                          <a:spcPts val="0"/>
                        </a:spcAft>
                      </a:pPr>
                      <a:r>
                        <a:rPr lang="zh-TW" sz="1800"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just">
                        <a:spcAft>
                          <a:spcPts val="0"/>
                        </a:spcAft>
                      </a:pPr>
                      <a:r>
                        <a:rPr lang="zh-TW" sz="1800"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商業服務、應用英語、觀光餐飲</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 xmlns:a16="http://schemas.microsoft.com/office/drawing/2014/main" val="1189820014"/>
                  </a:ext>
                </a:extLst>
              </a:tr>
              <a:tr h="647065">
                <a:tc>
                  <a:txBody>
                    <a:bodyPr/>
                    <a:lstStyle/>
                    <a:p>
                      <a:pPr marL="36830" marR="36830" algn="ctr">
                        <a:spcAft>
                          <a:spcPts val="0"/>
                        </a:spcAft>
                      </a:pPr>
                      <a:r>
                        <a:rPr lang="zh-TW" sz="2400" b="1"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二林工商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r>
                        <a:rPr lang="zh-TW" sz="1800"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spcAft>
                          <a:spcPts val="0"/>
                        </a:spcAft>
                      </a:pPr>
                      <a:r>
                        <a:rPr lang="zh-TW" sz="1800"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商業經營、電子技術、電機技術、室內空間</a:t>
                      </a:r>
                      <a:r>
                        <a:rPr lang="zh-TW" sz="1800" kern="100" dirty="0" smtClean="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設計</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 xmlns:a16="http://schemas.microsoft.com/office/drawing/2014/main" val="2229664797"/>
                  </a:ext>
                </a:extLst>
              </a:tr>
              <a:tr h="582930">
                <a:tc>
                  <a:txBody>
                    <a:bodyPr/>
                    <a:lstStyle/>
                    <a:p>
                      <a:pPr marL="36830" marR="36830" algn="ctr">
                        <a:spcAft>
                          <a:spcPts val="0"/>
                        </a:spcAft>
                      </a:pPr>
                      <a:r>
                        <a:rPr lang="zh-TW" sz="2400" b="1"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彰化高商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ctr">
                        <a:spcAft>
                          <a:spcPts val="0"/>
                        </a:spcAft>
                      </a:pPr>
                      <a:r>
                        <a:rPr lang="zh-TW" sz="1800"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just">
                        <a:spcAft>
                          <a:spcPts val="0"/>
                        </a:spcAft>
                      </a:pPr>
                      <a:r>
                        <a:rPr lang="zh-TW" sz="1800"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設計科技、會計事務、電子商務、應用英語</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 xmlns:a16="http://schemas.microsoft.com/office/drawing/2014/main" val="1895432404"/>
                  </a:ext>
                </a:extLst>
              </a:tr>
              <a:tr h="647065">
                <a:tc>
                  <a:txBody>
                    <a:bodyPr/>
                    <a:lstStyle/>
                    <a:p>
                      <a:pPr marL="36830" marR="36830" algn="ctr">
                        <a:spcAft>
                          <a:spcPts val="0"/>
                        </a:spcAft>
                      </a:pPr>
                      <a:r>
                        <a:rPr lang="zh-TW" sz="2400" b="1"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文興高中</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r>
                        <a:rPr lang="zh-TW" sz="1800"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just">
                        <a:spcAft>
                          <a:spcPts val="0"/>
                        </a:spcAft>
                      </a:pPr>
                      <a:r>
                        <a:rPr lang="zh-TW" sz="1800"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資訊應用、商業服務、應用英語、應用日語、</a:t>
                      </a:r>
                      <a:r>
                        <a:rPr lang="zh-TW" sz="1800" kern="100" dirty="0" smtClean="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多媒體</a:t>
                      </a:r>
                      <a:r>
                        <a:rPr lang="zh-TW" altLang="en-US" sz="1800" kern="100" dirty="0" smtClean="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設計</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 xmlns:a16="http://schemas.microsoft.com/office/drawing/2014/main" val="646125813"/>
                  </a:ext>
                </a:extLst>
              </a:tr>
              <a:tr h="595630">
                <a:tc>
                  <a:txBody>
                    <a:bodyPr/>
                    <a:lstStyle/>
                    <a:p>
                      <a:pPr marL="36830" marR="36830"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just">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 xmlns:a16="http://schemas.microsoft.com/office/drawing/2014/main" val="34937593"/>
                  </a:ext>
                </a:extLst>
              </a:tr>
              <a:tr h="647065">
                <a:tc>
                  <a:txBody>
                    <a:bodyPr/>
                    <a:lstStyle/>
                    <a:p>
                      <a:pPr marL="36830" marR="36830"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just">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 xmlns:a16="http://schemas.microsoft.com/office/drawing/2014/main" val="2781754277"/>
                  </a:ext>
                </a:extLst>
              </a:tr>
            </a:tbl>
          </a:graphicData>
        </a:graphic>
      </p:graphicFrame>
    </p:spTree>
    <p:extLst>
      <p:ext uri="{BB962C8B-B14F-4D97-AF65-F5344CB8AC3E}">
        <p14:creationId xmlns:p14="http://schemas.microsoft.com/office/powerpoint/2010/main" val="15193340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8563"/>
            <a:ext cx="9144000" cy="880090"/>
          </a:xfrm>
          <a:solidFill>
            <a:schemeClr val="bg1">
              <a:lumMod val="85000"/>
            </a:schemeClr>
          </a:solidFill>
        </p:spPr>
        <p:txBody>
          <a:bodyPr>
            <a:normAutofit fontScale="90000"/>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itchFamily="34" charset="-120"/>
                <a:ea typeface="微軟正黑體" pitchFamily="34" charset="-120"/>
              </a:rPr>
              <a:t>技職一貫體系</a:t>
            </a:r>
            <a:r>
              <a:rPr lang="en-US" altLang="zh-TW" sz="2200" dirty="0">
                <a:effectLst>
                  <a:outerShdw blurRad="38100" dist="38100" dir="2700000" algn="tl">
                    <a:srgbClr val="000000">
                      <a:alpha val="43137"/>
                    </a:srgbClr>
                  </a:outerShdw>
                </a:effectLst>
                <a:latin typeface="微軟正黑體" pitchFamily="34" charset="-120"/>
                <a:ea typeface="微軟正黑體" pitchFamily="34" charset="-120"/>
              </a:rPr>
              <a:t>(</a:t>
            </a:r>
            <a:r>
              <a:rPr lang="en-US" altLang="zh-TW"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6</a:t>
            </a:r>
            <a:r>
              <a:rPr lang="zh-TW" altLang="en-US"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類</a:t>
            </a:r>
            <a:r>
              <a:rPr lang="en-US" altLang="zh-TW"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15</a:t>
            </a:r>
            <a:r>
              <a:rPr lang="zh-TW" altLang="en-US"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群</a:t>
            </a:r>
            <a:r>
              <a:rPr lang="en-US" altLang="zh-TW"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91+2</a:t>
            </a:r>
            <a:r>
              <a:rPr lang="zh-TW" altLang="en-US" sz="22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科</a:t>
            </a:r>
            <a:r>
              <a:rPr lang="en-US" altLang="zh-TW" sz="2200" dirty="0">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2200" dirty="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59</a:t>
            </a:fld>
            <a:endParaRPr lang="zh-TW" altLang="en-US">
              <a:solidFill>
                <a:prstClr val="black">
                  <a:tint val="75000"/>
                </a:prstClr>
              </a:solidFill>
            </a:endParaRPr>
          </a:p>
        </p:txBody>
      </p:sp>
      <p:sp>
        <p:nvSpPr>
          <p:cNvPr id="138" name="圓角矩形 137"/>
          <p:cNvSpPr/>
          <p:nvPr/>
        </p:nvSpPr>
        <p:spPr>
          <a:xfrm>
            <a:off x="2357201" y="2093055"/>
            <a:ext cx="813543" cy="440258"/>
          </a:xfrm>
          <a:prstGeom prst="roundRect">
            <a:avLst/>
          </a:prstGeom>
          <a:solidFill>
            <a:srgbClr val="FFFF66"/>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39" name="圓角矩形 138"/>
          <p:cNvSpPr/>
          <p:nvPr/>
        </p:nvSpPr>
        <p:spPr>
          <a:xfrm>
            <a:off x="3375136" y="2101870"/>
            <a:ext cx="813543" cy="440258"/>
          </a:xfrm>
          <a:prstGeom prst="roundRect">
            <a:avLst/>
          </a:prstGeom>
          <a:solidFill>
            <a:srgbClr val="CCFF66"/>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0" name="圓角矩形 139"/>
          <p:cNvSpPr/>
          <p:nvPr/>
        </p:nvSpPr>
        <p:spPr>
          <a:xfrm>
            <a:off x="6923306" y="2106701"/>
            <a:ext cx="1670746" cy="440258"/>
          </a:xfrm>
          <a:prstGeom prst="roundRect">
            <a:avLst/>
          </a:prstGeom>
          <a:solidFill>
            <a:srgbClr val="FF97CB"/>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1" name="圓角矩形 140"/>
          <p:cNvSpPr/>
          <p:nvPr/>
        </p:nvSpPr>
        <p:spPr>
          <a:xfrm>
            <a:off x="4410764" y="2101870"/>
            <a:ext cx="813543" cy="440258"/>
          </a:xfrm>
          <a:prstGeom prst="roundRect">
            <a:avLst/>
          </a:prstGeom>
          <a:solidFill>
            <a:srgbClr val="FFCCCC"/>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2" name="圓角矩形 141"/>
          <p:cNvSpPr/>
          <p:nvPr/>
        </p:nvSpPr>
        <p:spPr>
          <a:xfrm>
            <a:off x="5376130" y="2112281"/>
            <a:ext cx="1395353" cy="440258"/>
          </a:xfrm>
          <a:prstGeom prst="roundRect">
            <a:avLst/>
          </a:prstGeom>
          <a:solidFill>
            <a:srgbClr val="66FFFF"/>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3" name="圓角矩形 142"/>
          <p:cNvSpPr/>
          <p:nvPr/>
        </p:nvSpPr>
        <p:spPr>
          <a:xfrm>
            <a:off x="1343682" y="2081777"/>
            <a:ext cx="838480" cy="440258"/>
          </a:xfrm>
          <a:prstGeom prst="roundRect">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4" name="內容版面配置區 2"/>
          <p:cNvSpPr txBox="1">
            <a:spLocks/>
          </p:cNvSpPr>
          <p:nvPr/>
        </p:nvSpPr>
        <p:spPr>
          <a:xfrm>
            <a:off x="395536" y="1505074"/>
            <a:ext cx="8496944" cy="2257076"/>
          </a:xfrm>
          <a:prstGeom prst="rect">
            <a:avLst/>
          </a:prstGeom>
        </p:spPr>
        <p:txBody>
          <a:bodyPr vert="horz" lIns="91440" tIns="9144" rIns="91440" bIns="45720" rtlCol="0">
            <a:normAutofit fontScale="92500"/>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fontAlgn="auto">
              <a:lnSpc>
                <a:spcPct val="160000"/>
              </a:lnSpc>
              <a:spcBef>
                <a:spcPts val="0"/>
              </a:spcBef>
              <a:spcAft>
                <a:spcPts val="0"/>
              </a:spcAft>
              <a:buSzPct val="70000"/>
            </a:pPr>
            <a:r>
              <a:rPr lang="zh-TW" altLang="en-US"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 十二年國民基本教育群科課程綱要</a:t>
            </a:r>
            <a:r>
              <a:rPr lang="en-US" altLang="zh-TW"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(108</a:t>
            </a:r>
            <a:r>
              <a:rPr lang="zh-TW" altLang="en-US"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新課綱</a:t>
            </a:r>
            <a:r>
              <a:rPr lang="en-US" altLang="zh-TW"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a:t>
            </a:r>
            <a:endPar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endParaRPr>
          </a:p>
          <a:p>
            <a:pPr marL="176213" fontAlgn="auto">
              <a:lnSpc>
                <a:spcPct val="160000"/>
              </a:lnSpc>
              <a:spcBef>
                <a:spcPts val="0"/>
              </a:spcBef>
              <a:spcAft>
                <a:spcPts val="0"/>
              </a:spcAft>
              <a:buSzPct val="70000"/>
              <a:defRPr/>
            </a:pPr>
            <a:r>
              <a:rPr lang="en-US" altLang="zh-TW" sz="2400" b="1" kern="0" spc="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6</a:t>
            </a:r>
            <a:r>
              <a:rPr lang="zh-TW" altLang="en-US" sz="2400" b="1" kern="0" spc="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類：</a:t>
            </a:r>
            <a:r>
              <a:rPr lang="zh-TW" altLang="en-US" sz="2200" b="1" kern="0" spc="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工業類、商業類、農業類、家事類、海事水產類、 藝術與設計類 </a:t>
            </a:r>
            <a:endParaRPr lang="zh-TW" altLang="en-US" sz="2000" b="1" kern="0" spc="0" dirty="0">
              <a:latin typeface="微軟正黑體" panose="020B0604030504040204" pitchFamily="34" charset="-120"/>
              <a:ea typeface="微軟正黑體" panose="020B0604030504040204" pitchFamily="34" charset="-120"/>
              <a:cs typeface="Arial Unicode MS" panose="020B0604020202020204" pitchFamily="34" charset="-120"/>
              <a:sym typeface="Wingdings"/>
            </a:endParaRPr>
          </a:p>
          <a:p>
            <a:pPr marL="176213" fontAlgn="auto">
              <a:lnSpc>
                <a:spcPct val="160000"/>
              </a:lnSpc>
              <a:spcBef>
                <a:spcPts val="0"/>
              </a:spcBef>
              <a:spcAft>
                <a:spcPts val="0"/>
              </a:spcAft>
              <a:buSzPct val="70000"/>
              <a:defRPr/>
            </a:pPr>
            <a:r>
              <a:rPr lang="en-US" altLang="zh-TW" sz="13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  </a:t>
            </a:r>
            <a:endParaRPr lang="en-US" altLang="zh-TW" sz="10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endParaRPr>
          </a:p>
          <a:p>
            <a:pPr marL="176213" fontAlgn="auto">
              <a:lnSpc>
                <a:spcPct val="160000"/>
              </a:lnSpc>
              <a:spcBef>
                <a:spcPts val="0"/>
              </a:spcBef>
              <a:spcAft>
                <a:spcPts val="0"/>
              </a:spcAft>
              <a:buSzPct val="70000"/>
              <a:defRPr/>
            </a:pPr>
            <a:r>
              <a:rPr lang="en-US" altLang="zh-TW"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15</a:t>
            </a:r>
            <a:r>
              <a:rPr lang="zh-TW" altLang="en-US"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群：</a:t>
            </a:r>
            <a:endParaRPr lang="zh-TW" altLang="en-US"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endParaRPr>
          </a:p>
        </p:txBody>
      </p:sp>
      <p:grpSp>
        <p:nvGrpSpPr>
          <p:cNvPr id="145" name="群組 144"/>
          <p:cNvGrpSpPr/>
          <p:nvPr/>
        </p:nvGrpSpPr>
        <p:grpSpPr>
          <a:xfrm>
            <a:off x="1832456" y="2852297"/>
            <a:ext cx="6760513" cy="3503413"/>
            <a:chOff x="1475656" y="3124067"/>
            <a:chExt cx="6652616" cy="3283590"/>
          </a:xfrm>
          <a:effectLst>
            <a:outerShdw blurRad="50800" dist="38100" dir="2700000" algn="tl" rotWithShape="0">
              <a:prstClr val="black">
                <a:alpha val="40000"/>
              </a:prstClr>
            </a:outerShdw>
          </a:effectLst>
        </p:grpSpPr>
        <p:sp>
          <p:nvSpPr>
            <p:cNvPr id="146" name="圓角矩形 145"/>
            <p:cNvSpPr/>
            <p:nvPr/>
          </p:nvSpPr>
          <p:spPr>
            <a:xfrm>
              <a:off x="3763901" y="4487050"/>
              <a:ext cx="2081515" cy="545493"/>
            </a:xfrm>
            <a:prstGeom prst="roundRect">
              <a:avLst/>
            </a:prstGeom>
            <a:solidFill>
              <a:srgbClr val="FF97CB"/>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7" name="圓角矩形 146"/>
            <p:cNvSpPr/>
            <p:nvPr/>
          </p:nvSpPr>
          <p:spPr>
            <a:xfrm>
              <a:off x="1475657"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8" name="圓角矩形 147"/>
            <p:cNvSpPr/>
            <p:nvPr/>
          </p:nvSpPr>
          <p:spPr>
            <a:xfrm>
              <a:off x="3763901"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9" name="圓角矩形 148"/>
            <p:cNvSpPr/>
            <p:nvPr/>
          </p:nvSpPr>
          <p:spPr>
            <a:xfrm>
              <a:off x="6046757"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電機與電子群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0" name="圓角矩形 149"/>
            <p:cNvSpPr/>
            <p:nvPr/>
          </p:nvSpPr>
          <p:spPr>
            <a:xfrm>
              <a:off x="1475657" y="3806310"/>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1" name="圓角矩形 150"/>
            <p:cNvSpPr/>
            <p:nvPr/>
          </p:nvSpPr>
          <p:spPr>
            <a:xfrm>
              <a:off x="3763901" y="3806310"/>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2" name="圓角矩形 151"/>
            <p:cNvSpPr/>
            <p:nvPr/>
          </p:nvSpPr>
          <p:spPr>
            <a:xfrm>
              <a:off x="6046757" y="3804807"/>
              <a:ext cx="2081515" cy="54549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商業與管理群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3" name="圓角矩形 152"/>
            <p:cNvSpPr/>
            <p:nvPr/>
          </p:nvSpPr>
          <p:spPr>
            <a:xfrm>
              <a:off x="1475656" y="4487050"/>
              <a:ext cx="2081515" cy="54549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4" name="圓角矩形 153"/>
            <p:cNvSpPr/>
            <p:nvPr/>
          </p:nvSpPr>
          <p:spPr>
            <a:xfrm>
              <a:off x="6046757" y="4487050"/>
              <a:ext cx="2081515" cy="54549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5" name="圓角矩形 154"/>
            <p:cNvSpPr/>
            <p:nvPr/>
          </p:nvSpPr>
          <p:spPr>
            <a:xfrm>
              <a:off x="1475657" y="5169293"/>
              <a:ext cx="2081515" cy="54549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6" name="圓角矩形 155"/>
            <p:cNvSpPr/>
            <p:nvPr/>
          </p:nvSpPr>
          <p:spPr>
            <a:xfrm>
              <a:off x="3763901" y="5169293"/>
              <a:ext cx="2081515" cy="54549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7" name="圓角矩形 156"/>
            <p:cNvSpPr/>
            <p:nvPr/>
          </p:nvSpPr>
          <p:spPr>
            <a:xfrm>
              <a:off x="6046757" y="5169293"/>
              <a:ext cx="2081515" cy="54549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8" name="圓角矩形 157"/>
            <p:cNvSpPr/>
            <p:nvPr/>
          </p:nvSpPr>
          <p:spPr>
            <a:xfrm>
              <a:off x="1482373" y="5838825"/>
              <a:ext cx="2081515" cy="545493"/>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9" name="圓角矩形 158"/>
            <p:cNvSpPr/>
            <p:nvPr/>
          </p:nvSpPr>
          <p:spPr>
            <a:xfrm>
              <a:off x="3763901" y="5862164"/>
              <a:ext cx="2081515" cy="545493"/>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60" name="圓角矩形 159"/>
            <p:cNvSpPr/>
            <p:nvPr/>
          </p:nvSpPr>
          <p:spPr>
            <a:xfrm>
              <a:off x="6046757" y="5850034"/>
              <a:ext cx="2081515" cy="545493"/>
            </a:xfrm>
            <a:prstGeom prst="roundRect">
              <a:avLst/>
            </a:prstGeom>
            <a:solidFill>
              <a:srgbClr val="FF97CB"/>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藝術群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89560298"/>
      </p:ext>
    </p:extLst>
  </p:cSld>
  <p:clrMapOvr>
    <a:masterClrMapping/>
  </p:clrMapOvr>
  <mc:AlternateContent xmlns:mc="http://schemas.openxmlformats.org/markup-compatibility/2006" xmlns:p14="http://schemas.microsoft.com/office/powerpoint/2010/main">
    <mc:Choice Requires="p14">
      <p:transition spd="slow" p14:dur="1600" advTm="5000">
        <p14:conveyor dir="l"/>
      </p:transition>
    </mc:Choice>
    <mc:Fallback xmlns="">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A0B221F-8FA4-4896-A16B-238BAC78FB39}" type="slidenum">
              <a:rPr lang="zh-TW" altLang="en-US"/>
              <a:pPr>
                <a:defRPr/>
              </a:pPr>
              <a:t>6</a:t>
            </a:fld>
            <a:endParaRPr lang="zh-TW" altLang="en-US"/>
          </a:p>
        </p:txBody>
      </p:sp>
      <p:graphicFrame>
        <p:nvGraphicFramePr>
          <p:cNvPr id="24584" name="Group 8"/>
          <p:cNvGraphicFramePr>
            <a:graphicFrameLocks noGrp="1"/>
          </p:cNvGraphicFramePr>
          <p:nvPr>
            <p:extLst>
              <p:ext uri="{D42A27DB-BD31-4B8C-83A1-F6EECF244321}">
                <p14:modId xmlns:p14="http://schemas.microsoft.com/office/powerpoint/2010/main" val="816737365"/>
              </p:ext>
            </p:extLst>
          </p:nvPr>
        </p:nvGraphicFramePr>
        <p:xfrm>
          <a:off x="722312" y="1079680"/>
          <a:ext cx="7964488" cy="5290371"/>
        </p:xfrm>
        <a:graphic>
          <a:graphicData uri="http://schemas.openxmlformats.org/drawingml/2006/table">
            <a:tbl>
              <a:tblPr/>
              <a:tblGrid>
                <a:gridCol w="2052915">
                  <a:extLst>
                    <a:ext uri="{9D8B030D-6E8A-4147-A177-3AD203B41FA5}">
                      <a16:colId xmlns="" xmlns:a16="http://schemas.microsoft.com/office/drawing/2014/main" val="20000"/>
                    </a:ext>
                  </a:extLst>
                </a:gridCol>
                <a:gridCol w="1769695">
                  <a:extLst>
                    <a:ext uri="{9D8B030D-6E8A-4147-A177-3AD203B41FA5}">
                      <a16:colId xmlns="" xmlns:a16="http://schemas.microsoft.com/office/drawing/2014/main" val="20001"/>
                    </a:ext>
                  </a:extLst>
                </a:gridCol>
                <a:gridCol w="2147323">
                  <a:extLst>
                    <a:ext uri="{9D8B030D-6E8A-4147-A177-3AD203B41FA5}">
                      <a16:colId xmlns="" xmlns:a16="http://schemas.microsoft.com/office/drawing/2014/main" val="20002"/>
                    </a:ext>
                  </a:extLst>
                </a:gridCol>
                <a:gridCol w="101272">
                  <a:extLst>
                    <a:ext uri="{9D8B030D-6E8A-4147-A177-3AD203B41FA5}">
                      <a16:colId xmlns="" xmlns:a16="http://schemas.microsoft.com/office/drawing/2014/main" val="20003"/>
                    </a:ext>
                  </a:extLst>
                </a:gridCol>
                <a:gridCol w="1893283">
                  <a:extLst>
                    <a:ext uri="{9D8B030D-6E8A-4147-A177-3AD203B41FA5}">
                      <a16:colId xmlns="" xmlns:a16="http://schemas.microsoft.com/office/drawing/2014/main" val="20004"/>
                    </a:ext>
                  </a:extLst>
                </a:gridCol>
              </a:tblGrid>
              <a:tr h="504056">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110</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年</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5</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月</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15</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日</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六</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endPar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3">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110</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年</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5</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月</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16</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日</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zh-TW" altLang="en-US"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日</a:t>
                      </a:r>
                      <a:r>
                        <a:rPr kumimoji="0" lang="en-US" altLang="zh-TW" sz="24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endPar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4607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20-08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20-08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1"/>
                  </a:ext>
                </a:extLst>
              </a:tr>
              <a:tr h="62388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30-09</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40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社會</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08</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30-09</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40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自然</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zh-TW" altLang="en-US"/>
                    </a:p>
                  </a:txBody>
                  <a:tcPr/>
                </a:tc>
                <a:extLst>
                  <a:ext uri="{0D108BD9-81ED-4DB2-BD59-A6C34878D82A}">
                    <a16:rowId xmlns="" xmlns:a16="http://schemas.microsoft.com/office/drawing/2014/main" val="10002"/>
                  </a:ext>
                </a:extLst>
              </a:tr>
              <a:tr h="355600">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09</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40-10</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20</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休息</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09</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40-10</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20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休息</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3"/>
                  </a:ext>
                </a:extLst>
              </a:tr>
              <a:tr h="42386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10</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20-10</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10</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20-10</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4"/>
                  </a:ext>
                </a:extLst>
              </a:tr>
              <a:tr h="55562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10</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30-11</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50</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數學</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A7A7"/>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10</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30-11</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英語閱讀</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hMerge="1">
                  <a:txBody>
                    <a:bodyPr/>
                    <a:lstStyle/>
                    <a:p>
                      <a:endParaRPr lang="zh-TW" altLang="en-US"/>
                    </a:p>
                  </a:txBody>
                  <a:tcPr/>
                </a:tc>
                <a:extLst>
                  <a:ext uri="{0D108BD9-81ED-4DB2-BD59-A6C34878D82A}">
                    <a16:rowId xmlns="" xmlns:a16="http://schemas.microsoft.com/office/drawing/2014/main" val="10005"/>
                  </a:ext>
                </a:extLst>
              </a:tr>
              <a:tr h="34448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 11</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50-13</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40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午休</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11</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30-12</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00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休息</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6"/>
                  </a:ext>
                </a:extLst>
              </a:tr>
              <a:tr h="35877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13</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40-13</a:t>
                      </a: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50</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12</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00-12</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05</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7"/>
                  </a:ext>
                </a:extLst>
              </a:tr>
              <a:tr h="533400">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13</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50-15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00</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國文</a:t>
                      </a: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12</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05-12</a:t>
                      </a:r>
                      <a:r>
                        <a:rPr kumimoji="0" lang="zh-TW" altLang="en-US"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Times New Roman" pitchFamily="18" charset="0"/>
                        </a:rPr>
                        <a:t>30</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0000"/>
                          </a:solidFill>
                          <a:effectLst/>
                          <a:latin typeface="微軟正黑體" pitchFamily="34" charset="-120"/>
                          <a:ea typeface="微軟正黑體" pitchFamily="34" charset="-120"/>
                          <a:cs typeface="Times New Roman" pitchFamily="18" charset="0"/>
                        </a:rPr>
                        <a:t>英語聽力</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hMerge="1">
                  <a:txBody>
                    <a:bodyPr/>
                    <a:lstStyle/>
                    <a:p>
                      <a:endParaRPr lang="zh-TW" altLang="en-US"/>
                    </a:p>
                  </a:txBody>
                  <a:tcPr/>
                </a:tc>
                <a:extLst>
                  <a:ext uri="{0D108BD9-81ED-4DB2-BD59-A6C34878D82A}">
                    <a16:rowId xmlns="" xmlns:a16="http://schemas.microsoft.com/office/drawing/2014/main" val="10008"/>
                  </a:ext>
                </a:extLst>
              </a:tr>
              <a:tr h="355600">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00-15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40</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休息</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3">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9"/>
                  </a:ext>
                </a:extLst>
              </a:tr>
              <a:tr h="35718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40-15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50</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考試說明</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微軟正黑體" pitchFamily="34" charset="-120"/>
                          <a:ea typeface="微軟正黑體" pitchFamily="34" charset="-120"/>
                          <a:cs typeface="新細明體" pitchFamily="18" charset="-120"/>
                        </a:rPr>
                        <a:t> </a:t>
                      </a:r>
                      <a:endPar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ts val="2200"/>
                        </a:lnSpc>
                        <a:spcBef>
                          <a:spcPct val="0"/>
                        </a:spcBef>
                        <a:spcAft>
                          <a:spcPct val="0"/>
                        </a:spcAft>
                        <a:buClrTx/>
                        <a:buSzTx/>
                        <a:buFontTx/>
                        <a:buNone/>
                        <a:tabLst/>
                      </a:pPr>
                      <a:r>
                        <a:rPr kumimoji="0" lang="en-US" altLang="zh-TW" sz="1400" b="1" i="0" u="none" strike="noStrike" cap="none" normalizeH="0" baseline="0" dirty="0">
                          <a:ln>
                            <a:noFill/>
                          </a:ln>
                          <a:solidFill>
                            <a:srgbClr val="000000"/>
                          </a:solidFill>
                          <a:effectLst/>
                          <a:latin typeface="微軟正黑體" pitchFamily="34" charset="-120"/>
                          <a:ea typeface="微軟正黑體" pitchFamily="34" charset="-120"/>
                          <a:cs typeface="新細明體" pitchFamily="18" charset="-120"/>
                        </a:rPr>
                        <a:t> </a:t>
                      </a:r>
                      <a:endParaRPr kumimoji="0" lang="zh-TW" altLang="zh-TW" sz="14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 xmlns:a16="http://schemas.microsoft.com/office/drawing/2014/main" val="10010"/>
                  </a:ext>
                </a:extLst>
              </a:tr>
              <a:tr h="53181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15</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50-16</a:t>
                      </a: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0" lang="en-US"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40</a:t>
                      </a:r>
                      <a:endParaRPr kumimoji="0" lang="zh-TW" altLang="zh-TW"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寫作測驗</a:t>
                      </a:r>
                    </a:p>
                  </a:txBody>
                  <a:tcPr marL="17780" marR="177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EC4EE"/>
                    </a:solid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 </a:t>
                      </a:r>
                      <a:endPar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ts val="2200"/>
                        </a:lnSpc>
                        <a:spcBef>
                          <a:spcPct val="0"/>
                        </a:spcBef>
                        <a:spcAft>
                          <a:spcPct val="0"/>
                        </a:spcAft>
                        <a:buClrTx/>
                        <a:buSzTx/>
                        <a:buFontTx/>
                        <a:buNone/>
                        <a:tabLst/>
                      </a:pPr>
                      <a:r>
                        <a:rPr kumimoji="0" lang="en-US" altLang="zh-TW" sz="1000" b="1" i="0" u="none" strike="noStrike" cap="none" normalizeH="0" baseline="0" dirty="0">
                          <a:ln>
                            <a:noFill/>
                          </a:ln>
                          <a:solidFill>
                            <a:srgbClr val="000000"/>
                          </a:solidFill>
                          <a:effectLst/>
                          <a:latin typeface="微軟正黑體" pitchFamily="34" charset="-120"/>
                          <a:ea typeface="微軟正黑體" pitchFamily="34" charset="-120"/>
                        </a:rPr>
                        <a:t> </a:t>
                      </a:r>
                      <a:endParaRPr kumimoji="0" lang="zh-TW" altLang="zh-TW" sz="14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7780" marR="17780"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bl>
          </a:graphicData>
        </a:graphic>
      </p:graphicFrame>
      <p:sp>
        <p:nvSpPr>
          <p:cNvPr id="6" name="標題 1"/>
          <p:cNvSpPr txBox="1">
            <a:spLocks/>
          </p:cNvSpPr>
          <p:nvPr/>
        </p:nvSpPr>
        <p:spPr bwMode="auto">
          <a:xfrm>
            <a:off x="0" y="0"/>
            <a:ext cx="9144000" cy="836712"/>
          </a:xfrm>
          <a:prstGeom prst="rect">
            <a:avLst/>
          </a:prstGeom>
          <a:solidFill>
            <a:srgbClr val="C00000"/>
          </a:solidFill>
          <a:ln>
            <a:noFill/>
          </a:ln>
          <a:effectLst>
            <a:outerShdw blurRad="50800" dist="38100" dir="2700000" algn="tl" rotWithShape="0">
              <a:prstClr val="black">
                <a:alpha val="40000"/>
              </a:prst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chemeClr val="bg1"/>
                </a:solidFill>
                <a:latin typeface="微軟正黑體" panose="020B0604030504040204" pitchFamily="34" charset="-120"/>
                <a:ea typeface="微軟正黑體" panose="020B0604030504040204" pitchFamily="34" charset="-120"/>
              </a:rPr>
              <a:t>教育會考日期時間表</a:t>
            </a:r>
          </a:p>
        </p:txBody>
      </p:sp>
    </p:spTree>
    <p:extLst>
      <p:ext uri="{BB962C8B-B14F-4D97-AF65-F5344CB8AC3E}">
        <p14:creationId xmlns:p14="http://schemas.microsoft.com/office/powerpoint/2010/main" val="997186680"/>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78230949"/>
              </p:ext>
            </p:extLst>
          </p:nvPr>
        </p:nvGraphicFramePr>
        <p:xfrm>
          <a:off x="119088" y="910559"/>
          <a:ext cx="8928991" cy="5810916"/>
        </p:xfrm>
        <a:graphic>
          <a:graphicData uri="http://schemas.openxmlformats.org/drawingml/2006/table">
            <a:tbl>
              <a:tblPr firstRow="1" firstCol="1" bandRow="1">
                <a:tableStyleId>{5C22544A-7EE6-4342-B048-85BDC9FD1C3A}</a:tableStyleId>
              </a:tblPr>
              <a:tblGrid>
                <a:gridCol w="442760">
                  <a:extLst>
                    <a:ext uri="{9D8B030D-6E8A-4147-A177-3AD203B41FA5}">
                      <a16:colId xmlns="" xmlns:a16="http://schemas.microsoft.com/office/drawing/2014/main" val="20000"/>
                    </a:ext>
                  </a:extLst>
                </a:gridCol>
                <a:gridCol w="811726">
                  <a:extLst>
                    <a:ext uri="{9D8B030D-6E8A-4147-A177-3AD203B41FA5}">
                      <a16:colId xmlns="" xmlns:a16="http://schemas.microsoft.com/office/drawing/2014/main" val="20001"/>
                    </a:ext>
                  </a:extLst>
                </a:gridCol>
                <a:gridCol w="7674505">
                  <a:extLst>
                    <a:ext uri="{9D8B030D-6E8A-4147-A177-3AD203B41FA5}">
                      <a16:colId xmlns="" xmlns:a16="http://schemas.microsoft.com/office/drawing/2014/main" val="20002"/>
                    </a:ext>
                  </a:extLst>
                </a:gridCol>
              </a:tblGrid>
              <a:tr h="389610">
                <a:tc>
                  <a:txBody>
                    <a:bodyPr/>
                    <a:lstStyle/>
                    <a:p>
                      <a:pPr algn="ctr">
                        <a:spcAft>
                          <a:spcPts val="0"/>
                        </a:spcAft>
                      </a:pPr>
                      <a:r>
                        <a:rPr lang="zh-TW" altLang="en-US" sz="2400" kern="100" dirty="0">
                          <a:effectLst/>
                          <a:latin typeface="微軟正黑體" panose="020B0604030504040204" pitchFamily="34" charset="-120"/>
                          <a:ea typeface="微軟正黑體" panose="020B0604030504040204" pitchFamily="34" charset="-120"/>
                          <a:cs typeface="Times New Roman"/>
                        </a:rPr>
                        <a:t>區</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縣市</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招生學校</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0"/>
                  </a:ext>
                </a:extLst>
              </a:tr>
              <a:tr h="230789">
                <a:tc rowSpan="7">
                  <a:txBody>
                    <a:bodyPr/>
                    <a:lstStyle/>
                    <a:p>
                      <a:pPr algn="ctr">
                        <a:spcAft>
                          <a:spcPts val="0"/>
                        </a:spcAft>
                      </a:pPr>
                      <a:r>
                        <a:rPr lang="zh-TW" sz="1800" kern="0" dirty="0">
                          <a:effectLst/>
                          <a:latin typeface="微軟正黑體" panose="020B0604030504040204" pitchFamily="34" charset="-120"/>
                          <a:ea typeface="微軟正黑體" panose="020B0604030504040204" pitchFamily="34" charset="-120"/>
                        </a:rPr>
                        <a:t>北五專</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基隆市</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u="none" kern="0" dirty="0">
                          <a:effectLst/>
                          <a:latin typeface="微軟正黑體" panose="020B0604030504040204" pitchFamily="34" charset="-120"/>
                          <a:ea typeface="微軟正黑體" panose="020B0604030504040204" pitchFamily="34" charset="-120"/>
                        </a:rPr>
                        <a:t>經國管理暨健康學院</a:t>
                      </a:r>
                      <a:endParaRPr lang="zh-TW" sz="1600" u="none"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1"/>
                  </a:ext>
                </a:extLst>
              </a:tr>
              <a:tr h="484018">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台北市</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國立臺北商業</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大學</a:t>
                      </a:r>
                      <a:r>
                        <a:rPr lang="zh-TW" sz="1600" b="0" u="none" kern="0" dirty="0">
                          <a:solidFill>
                            <a:schemeClr val="tx1"/>
                          </a:solidFill>
                          <a:effectLst/>
                          <a:latin typeface="微軟正黑體" panose="020B0604030504040204" pitchFamily="34" charset="-120"/>
                          <a:ea typeface="微軟正黑體" panose="020B0604030504040204" pitchFamily="34" charset="-120"/>
                        </a:rPr>
                        <a:t>、臺北城市科技大學、台北海洋</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科技大學</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士林校區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a:t>
                      </a:r>
                      <a:r>
                        <a:rPr lang="en-US" sz="1600" b="0" u="none" kern="0" dirty="0">
                          <a:solidFill>
                            <a:schemeClr val="tx1"/>
                          </a:solidFill>
                          <a:effectLst/>
                          <a:latin typeface="微軟正黑體" panose="020B0604030504040204" pitchFamily="34" charset="-120"/>
                          <a:ea typeface="微軟正黑體" panose="020B0604030504040204" pitchFamily="34" charset="-120"/>
                        </a:rPr>
                        <a:t/>
                      </a:r>
                      <a:br>
                        <a:rPr lang="en-US" sz="1600" b="0" u="none" kern="0" dirty="0">
                          <a:solidFill>
                            <a:schemeClr val="tx1"/>
                          </a:solidFill>
                          <a:effectLst/>
                          <a:latin typeface="微軟正黑體" panose="020B0604030504040204" pitchFamily="34" charset="-120"/>
                          <a:ea typeface="微軟正黑體" panose="020B0604030504040204" pitchFamily="34" charset="-120"/>
                        </a:rPr>
                      </a:b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康寧大學</a:t>
                      </a:r>
                      <a:r>
                        <a:rPr lang="en-US" altLang="zh-TW" sz="1600" b="0"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台北校區</a:t>
                      </a:r>
                      <a:r>
                        <a:rPr lang="en-US" altLang="zh-TW" sz="1600" b="0"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馬偕醫護管理專科學校</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關渡校區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、國立台北科技大學</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2"/>
                  </a:ext>
                </a:extLst>
              </a:tr>
              <a:tr h="661152">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新北市</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致理</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科技大學</a:t>
                      </a:r>
                      <a:r>
                        <a:rPr lang="zh-TW" sz="1600" b="0" u="none" kern="0" dirty="0">
                          <a:solidFill>
                            <a:schemeClr val="tx1"/>
                          </a:solidFill>
                          <a:effectLst/>
                          <a:latin typeface="微軟正黑體" panose="020B0604030504040204" pitchFamily="34" charset="-120"/>
                          <a:ea typeface="微軟正黑體" panose="020B0604030504040204" pitchFamily="34" charset="-120"/>
                        </a:rPr>
                        <a:t>、醒吾科技大學、</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宏國</a:t>
                      </a:r>
                      <a:r>
                        <a:rPr lang="zh-TW" sz="1600" b="0" u="none" kern="0" dirty="0">
                          <a:solidFill>
                            <a:schemeClr val="tx1"/>
                          </a:solidFill>
                          <a:effectLst/>
                          <a:latin typeface="微軟正黑體" panose="020B0604030504040204" pitchFamily="34" charset="-120"/>
                          <a:ea typeface="微軟正黑體" panose="020B0604030504040204" pitchFamily="34" charset="-120"/>
                        </a:rPr>
                        <a:t>德霖</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科技大學</a:t>
                      </a:r>
                      <a:r>
                        <a:rPr lang="zh-TW" sz="1600" b="0" u="none" kern="0" dirty="0">
                          <a:solidFill>
                            <a:schemeClr val="tx1"/>
                          </a:solidFill>
                          <a:effectLst/>
                          <a:latin typeface="微軟正黑體" panose="020B0604030504040204" pitchFamily="34" charset="-120"/>
                          <a:ea typeface="微軟正黑體" panose="020B0604030504040204" pitchFamily="34" charset="-120"/>
                        </a:rPr>
                        <a:t>、黎明技術學院、華夏科技大學</a:t>
                      </a:r>
                      <a:endParaRPr lang="en-US" altLang="zh-TW" sz="1600" b="0" u="none" kern="0" dirty="0">
                        <a:solidFill>
                          <a:schemeClr val="tx1"/>
                        </a:solidFill>
                        <a:effectLst/>
                        <a:latin typeface="微軟正黑體" panose="020B0604030504040204" pitchFamily="34" charset="-120"/>
                        <a:ea typeface="微軟正黑體" panose="020B0604030504040204" pitchFamily="34" charset="-120"/>
                      </a:endParaRPr>
                    </a:p>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台北海洋</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科技大學</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淡水校本部</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endParaRPr lang="en-US" altLang="zh-TW" sz="1600" b="0" u="none" kern="0" dirty="0">
                        <a:solidFill>
                          <a:schemeClr val="tx1"/>
                        </a:solidFill>
                        <a:effectLst/>
                        <a:latin typeface="微軟正黑體" panose="020B0604030504040204" pitchFamily="34" charset="-120"/>
                        <a:ea typeface="微軟正黑體" panose="020B0604030504040204" pitchFamily="34" charset="-120"/>
                      </a:endParaRPr>
                    </a:p>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耕莘健康管理專科學校</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新店校區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、馬偕醫護管理專科學校</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三芝校區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3"/>
                  </a:ext>
                </a:extLst>
              </a:tr>
              <a:tr h="328340">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桃園</a:t>
                      </a:r>
                      <a:r>
                        <a:rPr lang="zh-TW" altLang="en-US" sz="1600" kern="0" dirty="0">
                          <a:effectLst/>
                          <a:latin typeface="微軟正黑體" panose="020B0604030504040204" pitchFamily="34" charset="-120"/>
                          <a:ea typeface="微軟正黑體" panose="020B0604030504040204" pitchFamily="34" charset="-120"/>
                        </a:rPr>
                        <a:t>市</a:t>
                      </a:r>
                    </a:p>
                  </a:txBody>
                  <a:tcPr marL="7830" marR="7830" marT="7830" marB="7830" anchor="ctr"/>
                </a:tc>
                <a:tc>
                  <a:txBody>
                    <a:bodyPr/>
                    <a:lstStyle/>
                    <a:p>
                      <a:pPr algn="l">
                        <a:lnSpc>
                          <a:spcPts val="1700"/>
                        </a:lnSpc>
                        <a:spcBef>
                          <a:spcPts val="0"/>
                        </a:spcBef>
                        <a:spcAft>
                          <a:spcPts val="0"/>
                        </a:spcAft>
                      </a:pP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南亞技術學院</a:t>
                      </a:r>
                      <a:r>
                        <a:rPr lang="zh-TW" sz="1600" b="0" u="none" kern="0" dirty="0">
                          <a:solidFill>
                            <a:schemeClr val="tx1"/>
                          </a:solidFill>
                          <a:effectLst/>
                          <a:latin typeface="微軟正黑體" panose="020B0604030504040204" pitchFamily="34" charset="-120"/>
                          <a:ea typeface="微軟正黑體" panose="020B0604030504040204" pitchFamily="34" charset="-120"/>
                        </a:rPr>
                        <a:t>、新生醫護管理專科學校、龍華科技大學</a:t>
                      </a:r>
                      <a:endParaRPr lang="zh-TW" altLang="en-US" sz="1600" b="0" u="none" kern="0" dirty="0">
                        <a:solidFill>
                          <a:schemeClr val="tx1"/>
                        </a:solidFill>
                        <a:effectLst/>
                        <a:latin typeface="微軟正黑體" panose="020B0604030504040204" pitchFamily="34" charset="-120"/>
                        <a:ea typeface="微軟正黑體" panose="020B0604030504040204" pitchFamily="34" charset="-120"/>
                      </a:endParaRPr>
                    </a:p>
                  </a:txBody>
                  <a:tcPr marL="7830" marR="7830" marT="7830" marB="7830" anchor="ctr"/>
                </a:tc>
                <a:extLst>
                  <a:ext uri="{0D108BD9-81ED-4DB2-BD59-A6C34878D82A}">
                    <a16:rowId xmlns="" xmlns:a16="http://schemas.microsoft.com/office/drawing/2014/main" val="10004"/>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新竹縣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敏實</a:t>
                      </a:r>
                      <a:r>
                        <a:rPr lang="zh-TW" sz="1600" b="0" u="none" kern="0" dirty="0">
                          <a:solidFill>
                            <a:schemeClr val="tx1"/>
                          </a:solidFill>
                          <a:effectLst/>
                          <a:latin typeface="微軟正黑體" panose="020B0604030504040204" pitchFamily="34" charset="-120"/>
                          <a:ea typeface="微軟正黑體" panose="020B0604030504040204" pitchFamily="34" charset="-120"/>
                        </a:rPr>
                        <a:t>科技大學</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5"/>
                  </a:ext>
                </a:extLst>
              </a:tr>
              <a:tr h="271948">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宜蘭縣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蘭陽技術學院、聖母醫護管理專科學校、耕莘健康管理專科學校</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宜蘭校區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6"/>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花蓮縣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慈濟</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科技大學、台灣觀光學院</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7"/>
                  </a:ext>
                </a:extLst>
              </a:tr>
              <a:tr h="230789">
                <a:tc rowSpan="4">
                  <a:txBody>
                    <a:bodyPr/>
                    <a:lstStyle/>
                    <a:p>
                      <a:pPr algn="ctr">
                        <a:spcAft>
                          <a:spcPts val="0"/>
                        </a:spcAft>
                      </a:pPr>
                      <a:r>
                        <a:rPr lang="zh-TW" sz="1800" kern="0" dirty="0">
                          <a:effectLst/>
                          <a:latin typeface="微軟正黑體" panose="020B0604030504040204" pitchFamily="34" charset="-120"/>
                          <a:ea typeface="微軟正黑體" panose="020B0604030504040204" pitchFamily="34" charset="-120"/>
                        </a:rPr>
                        <a:t>中五專</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kern="0" dirty="0">
                          <a:solidFill>
                            <a:srgbClr val="FF0000"/>
                          </a:solidFill>
                          <a:effectLst/>
                          <a:latin typeface="微軟正黑體" panose="020B0604030504040204" pitchFamily="34" charset="-120"/>
                          <a:ea typeface="微軟正黑體" panose="020B0604030504040204" pitchFamily="34" charset="-120"/>
                        </a:rPr>
                        <a:t>苗栗縣</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kern="0" dirty="0">
                          <a:solidFill>
                            <a:srgbClr val="FF0000"/>
                          </a:solidFill>
                          <a:effectLst/>
                          <a:latin typeface="微軟正黑體" panose="020B0604030504040204" pitchFamily="34" charset="-120"/>
                          <a:ea typeface="微軟正黑體" panose="020B0604030504040204" pitchFamily="34" charset="-120"/>
                        </a:rPr>
                        <a:t>仁德醫護管理專科學校</a:t>
                      </a:r>
                      <a:endParaRPr lang="zh-TW" sz="16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8"/>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dirty="0">
                          <a:solidFill>
                            <a:srgbClr val="FF0000"/>
                          </a:solidFill>
                          <a:effectLst/>
                          <a:latin typeface="微軟正黑體" panose="020B0604030504040204" pitchFamily="34" charset="-120"/>
                          <a:ea typeface="微軟正黑體" panose="020B0604030504040204" pitchFamily="34" charset="-120"/>
                        </a:rPr>
                        <a:t>台中市</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kern="0" dirty="0">
                          <a:solidFill>
                            <a:srgbClr val="FF0000"/>
                          </a:solidFill>
                          <a:effectLst/>
                          <a:latin typeface="微軟正黑體" panose="020B0604030504040204" pitchFamily="34" charset="-120"/>
                          <a:ea typeface="微軟正黑體" panose="020B0604030504040204" pitchFamily="34" charset="-120"/>
                        </a:rPr>
                        <a:t>國立臺中科技大學、弘光科技大學</a:t>
                      </a:r>
                      <a:endParaRPr lang="zh-TW" sz="16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09"/>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altLang="en-US" sz="1600" kern="100" dirty="0">
                          <a:solidFill>
                            <a:srgbClr val="FF0000"/>
                          </a:solidFill>
                          <a:effectLst/>
                          <a:latin typeface="微軟正黑體" panose="020B0604030504040204" pitchFamily="34" charset="-120"/>
                          <a:ea typeface="微軟正黑體" panose="020B0604030504040204" pitchFamily="34" charset="-120"/>
                          <a:cs typeface="Times New Roman"/>
                        </a:rPr>
                        <a:t>雲林縣</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0" dirty="0">
                          <a:solidFill>
                            <a:srgbClr val="FF0000"/>
                          </a:solidFill>
                          <a:latin typeface="微軟正黑體" panose="020B0604030504040204" pitchFamily="34" charset="-120"/>
                          <a:ea typeface="微軟正黑體" panose="020B0604030504040204" pitchFamily="34" charset="-120"/>
                        </a:rPr>
                        <a:t>國立虎尾科技大學</a:t>
                      </a:r>
                      <a:endParaRPr lang="zh-TW" sz="16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0"/>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dirty="0">
                          <a:solidFill>
                            <a:srgbClr val="FF0000"/>
                          </a:solidFill>
                          <a:effectLst/>
                          <a:latin typeface="微軟正黑體" panose="020B0604030504040204" pitchFamily="34" charset="-120"/>
                          <a:ea typeface="微軟正黑體" panose="020B0604030504040204" pitchFamily="34" charset="-120"/>
                        </a:rPr>
                        <a:t>南投縣</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kern="0" dirty="0">
                          <a:solidFill>
                            <a:srgbClr val="FF0000"/>
                          </a:solidFill>
                          <a:effectLst/>
                          <a:latin typeface="微軟正黑體" panose="020B0604030504040204" pitchFamily="34" charset="-120"/>
                          <a:ea typeface="微軟正黑體" panose="020B0604030504040204" pitchFamily="34" charset="-120"/>
                        </a:rPr>
                        <a:t>南開科技大學</a:t>
                      </a:r>
                      <a:endParaRPr lang="zh-TW" sz="16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1"/>
                  </a:ext>
                </a:extLst>
              </a:tr>
              <a:tr h="230789">
                <a:tc rowSpan="7">
                  <a:txBody>
                    <a:bodyPr/>
                    <a:lstStyle/>
                    <a:p>
                      <a:pPr algn="ctr">
                        <a:spcAft>
                          <a:spcPts val="0"/>
                        </a:spcAft>
                      </a:pPr>
                      <a:r>
                        <a:rPr lang="zh-TW" sz="1800" kern="0" dirty="0">
                          <a:effectLst/>
                          <a:latin typeface="微軟正黑體" panose="020B0604030504040204" pitchFamily="34" charset="-120"/>
                          <a:ea typeface="微軟正黑體" panose="020B0604030504040204" pitchFamily="34" charset="-120"/>
                        </a:rPr>
                        <a:t>南五專</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altLang="en-US" sz="1600" kern="100" dirty="0">
                          <a:effectLst/>
                          <a:latin typeface="微軟正黑體" panose="020B0604030504040204" pitchFamily="34" charset="-120"/>
                          <a:ea typeface="微軟正黑體" panose="020B0604030504040204" pitchFamily="34" charset="-120"/>
                          <a:cs typeface="Times New Roman"/>
                        </a:rPr>
                        <a:t>嘉義市</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大同技術學院、崇仁醫護管理專科學校</a:t>
                      </a:r>
                      <a:r>
                        <a:rPr lang="en-US" altLang="zh-TW" sz="1600" b="0"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嘉義校區</a:t>
                      </a:r>
                      <a:r>
                        <a:rPr lang="en-US" altLang="zh-TW" sz="1600" b="0" u="none" kern="0" dirty="0">
                          <a:solidFill>
                            <a:schemeClr val="tx1"/>
                          </a:solidFill>
                          <a:effectLst/>
                          <a:latin typeface="微軟正黑體" panose="020B0604030504040204" pitchFamily="34" charset="-120"/>
                          <a:ea typeface="微軟正黑體" panose="020B0604030504040204" pitchFamily="34" charset="-120"/>
                        </a:rPr>
                        <a:t>)</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2613544635"/>
                  </a:ext>
                </a:extLst>
              </a:tr>
              <a:tr h="230789">
                <a:tc vMerge="1">
                  <a:txBody>
                    <a:bodyPr/>
                    <a:lstStyle/>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嘉義縣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崇仁醫護管理專科學校</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sz="1600" b="0" u="none" kern="0" dirty="0">
                          <a:solidFill>
                            <a:schemeClr val="tx1"/>
                          </a:solidFill>
                          <a:effectLst/>
                          <a:latin typeface="微軟正黑體" panose="020B0604030504040204" pitchFamily="34" charset="-120"/>
                          <a:ea typeface="微軟正黑體" panose="020B0604030504040204" pitchFamily="34" charset="-120"/>
                        </a:rPr>
                        <a:t>大林校區</a:t>
                      </a:r>
                      <a:r>
                        <a:rPr lang="en-US" sz="1600" b="0" u="none" kern="0" dirty="0">
                          <a:solidFill>
                            <a:schemeClr val="tx1"/>
                          </a:solidFill>
                          <a:effectLst/>
                          <a:latin typeface="微軟正黑體" panose="020B0604030504040204" pitchFamily="34" charset="-120"/>
                          <a:ea typeface="微軟正黑體" panose="020B0604030504040204" pitchFamily="34" charset="-120"/>
                        </a:rPr>
                        <a:t>)</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2"/>
                  </a:ext>
                </a:extLst>
              </a:tr>
              <a:tr h="222931">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台南市</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中華醫事科技大學、國立臺南護理專科學校、敏惠醫護管理專科學校</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0" u="none" kern="0" dirty="0">
                          <a:solidFill>
                            <a:schemeClr val="tx1"/>
                          </a:solidFill>
                          <a:effectLst/>
                          <a:latin typeface="微軟正黑體" panose="020B0604030504040204" pitchFamily="34" charset="-120"/>
                          <a:ea typeface="微軟正黑體" panose="020B0604030504040204" pitchFamily="34" charset="-120"/>
                          <a:cs typeface="Times New Roman"/>
                        </a:rPr>
                        <a:t>南臺科技大學</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3"/>
                  </a:ext>
                </a:extLst>
              </a:tr>
              <a:tr h="661152">
                <a:tc vMerge="1">
                  <a:txBody>
                    <a:bodyPr/>
                    <a:lstStyle/>
                    <a:p>
                      <a:endParaRPr lang="zh-TW" altLang="en-US"/>
                    </a:p>
                  </a:txBody>
                  <a:tcPr/>
                </a:tc>
                <a:tc>
                  <a:txBody>
                    <a:bodyPr/>
                    <a:lstStyle/>
                    <a:p>
                      <a:pPr algn="ctr">
                        <a:lnSpc>
                          <a:spcPts val="1700"/>
                        </a:lnSpc>
                        <a:spcBef>
                          <a:spcPts val="0"/>
                        </a:spcBef>
                        <a:spcAft>
                          <a:spcPts val="0"/>
                        </a:spcAft>
                      </a:pPr>
                      <a:r>
                        <a:rPr lang="zh-TW" sz="1600" u="none" kern="0" dirty="0">
                          <a:effectLst/>
                          <a:latin typeface="微軟正黑體" panose="020B0604030504040204" pitchFamily="34" charset="-120"/>
                          <a:ea typeface="微軟正黑體" panose="020B0604030504040204" pitchFamily="34" charset="-120"/>
                        </a:rPr>
                        <a:t>高雄市</a:t>
                      </a:r>
                      <a:endParaRPr lang="zh-TW" sz="1600" u="none"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國立高雄餐旅大學、輔英科技大學、文藻外語大學、東方設計</a:t>
                      </a: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大學</a:t>
                      </a:r>
                      <a:r>
                        <a:rPr lang="zh-TW" sz="1600" b="0" u="none" kern="0" dirty="0">
                          <a:solidFill>
                            <a:schemeClr val="tx1"/>
                          </a:solidFill>
                          <a:effectLst/>
                          <a:latin typeface="微軟正黑體" panose="020B0604030504040204" pitchFamily="34" charset="-120"/>
                          <a:ea typeface="微軟正黑體" panose="020B0604030504040204" pitchFamily="34" charset="-120"/>
                        </a:rPr>
                        <a:t>、</a:t>
                      </a:r>
                      <a:r>
                        <a:rPr lang="en-US" altLang="zh-TW" sz="1600" b="0" u="none" kern="0" dirty="0">
                          <a:solidFill>
                            <a:schemeClr val="tx1"/>
                          </a:solidFill>
                          <a:effectLst/>
                          <a:latin typeface="微軟正黑體" panose="020B0604030504040204" pitchFamily="34" charset="-120"/>
                          <a:ea typeface="微軟正黑體" panose="020B0604030504040204" pitchFamily="34" charset="-120"/>
                        </a:rPr>
                        <a:t/>
                      </a:r>
                      <a:br>
                        <a:rPr lang="en-US" altLang="zh-TW" sz="1600" b="0" u="none" kern="0" dirty="0">
                          <a:solidFill>
                            <a:schemeClr val="tx1"/>
                          </a:solidFill>
                          <a:effectLst/>
                          <a:latin typeface="微軟正黑體" panose="020B0604030504040204" pitchFamily="34" charset="-120"/>
                          <a:ea typeface="微軟正黑體" panose="020B0604030504040204" pitchFamily="34" charset="-120"/>
                        </a:rPr>
                      </a:br>
                      <a:r>
                        <a:rPr lang="zh-TW" sz="1600" b="0" u="none" kern="0" dirty="0">
                          <a:solidFill>
                            <a:schemeClr val="tx1"/>
                          </a:solidFill>
                          <a:effectLst/>
                          <a:latin typeface="微軟正黑體" panose="020B0604030504040204" pitchFamily="34" charset="-120"/>
                          <a:ea typeface="微軟正黑體" panose="020B0604030504040204" pitchFamily="34" charset="-120"/>
                        </a:rPr>
                        <a:t>樹人醫護管理專科學校、育英醫護管理專科學校、</a:t>
                      </a:r>
                      <a:endParaRPr lang="en-US" altLang="zh-TW" sz="1600" b="0" u="none" kern="0" dirty="0">
                        <a:solidFill>
                          <a:schemeClr val="tx1"/>
                        </a:solidFill>
                        <a:effectLst/>
                        <a:latin typeface="微軟正黑體" panose="020B0604030504040204" pitchFamily="34" charset="-120"/>
                        <a:ea typeface="微軟正黑體" panose="020B0604030504040204" pitchFamily="34" charset="-120"/>
                      </a:endParaRPr>
                    </a:p>
                    <a:p>
                      <a:pPr algn="l">
                        <a:lnSpc>
                          <a:spcPts val="1700"/>
                        </a:lnSpc>
                        <a:spcBef>
                          <a:spcPts val="0"/>
                        </a:spcBef>
                        <a:spcAft>
                          <a:spcPts val="0"/>
                        </a:spcAft>
                      </a:pP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國立高雄科技大學、正修科技大學</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4"/>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a:effectLst/>
                          <a:latin typeface="微軟正黑體" panose="020B0604030504040204" pitchFamily="34" charset="-120"/>
                          <a:ea typeface="微軟正黑體" panose="020B0604030504040204" pitchFamily="34" charset="-120"/>
                        </a:rPr>
                        <a:t>屏東縣</a:t>
                      </a:r>
                      <a:endParaRPr lang="zh-TW" sz="1600" kern="10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美和科技大學、慈惠醫護管理專科學校</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5"/>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kern="0" dirty="0">
                          <a:effectLst/>
                          <a:latin typeface="微軟正黑體" panose="020B0604030504040204" pitchFamily="34" charset="-120"/>
                          <a:ea typeface="微軟正黑體" panose="020B0604030504040204" pitchFamily="34" charset="-120"/>
                        </a:rPr>
                        <a:t>台東縣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0" u="none" kern="0" dirty="0">
                          <a:solidFill>
                            <a:schemeClr val="tx1"/>
                          </a:solidFill>
                          <a:effectLst/>
                          <a:latin typeface="微軟正黑體" panose="020B0604030504040204" pitchFamily="34" charset="-120"/>
                          <a:ea typeface="微軟正黑體" panose="020B0604030504040204" pitchFamily="34" charset="-120"/>
                        </a:rPr>
                        <a:t>國立臺東專科學校</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6"/>
                  </a:ext>
                </a:extLst>
              </a:tr>
              <a:tr h="230789">
                <a:tc vMerge="1">
                  <a:txBody>
                    <a:bodyPr/>
                    <a:lstStyle/>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altLang="en-US" sz="1600" kern="100" dirty="0">
                          <a:effectLst/>
                          <a:latin typeface="微軟正黑體" panose="020B0604030504040204" pitchFamily="34" charset="-120"/>
                          <a:ea typeface="微軟正黑體" panose="020B0604030504040204" pitchFamily="34" charset="-120"/>
                          <a:cs typeface="Times New Roman"/>
                        </a:rPr>
                        <a:t>澎湖縣</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0" u="none" kern="0" dirty="0">
                          <a:solidFill>
                            <a:schemeClr val="tx1"/>
                          </a:solidFill>
                          <a:effectLst/>
                          <a:latin typeface="微軟正黑體" panose="020B0604030504040204" pitchFamily="34" charset="-120"/>
                          <a:ea typeface="微軟正黑體" panose="020B0604030504040204" pitchFamily="34" charset="-120"/>
                        </a:rPr>
                        <a:t>國立澎湖科技大學</a:t>
                      </a:r>
                      <a:endParaRPr lang="zh-TW" sz="1600" b="0"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 xmlns:a16="http://schemas.microsoft.com/office/drawing/2014/main" val="10017"/>
                  </a:ext>
                </a:extLst>
              </a:tr>
            </a:tbl>
          </a:graphicData>
        </a:graphic>
      </p:graphicFrame>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60</a:t>
            </a:fld>
            <a:endParaRPr lang="zh-TW" altLang="en-US">
              <a:solidFill>
                <a:prstClr val="black">
                  <a:tint val="75000"/>
                </a:prstClr>
              </a:solidFill>
            </a:endParaRPr>
          </a:p>
        </p:txBody>
      </p:sp>
      <p:sp>
        <p:nvSpPr>
          <p:cNvPr id="6" name="標題 1"/>
          <p:cNvSpPr txBox="1">
            <a:spLocks/>
          </p:cNvSpPr>
          <p:nvPr/>
        </p:nvSpPr>
        <p:spPr bwMode="auto">
          <a:xfrm>
            <a:off x="23168" y="-1"/>
            <a:ext cx="9120832" cy="764705"/>
          </a:xfrm>
          <a:prstGeom prst="rect">
            <a:avLst/>
          </a:prstGeom>
          <a:solidFill>
            <a:srgbClr val="0070C0"/>
          </a:solidFill>
          <a:ln>
            <a:noFill/>
          </a:ln>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年五專免試入學招生學校</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6394290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0634"/>
            <a:ext cx="9144000" cy="1014275"/>
          </a:xfrm>
          <a:solidFill>
            <a:schemeClr val="tx1">
              <a:lumMod val="85000"/>
              <a:lumOff val="15000"/>
            </a:schemeClr>
          </a:solidFill>
        </p:spPr>
        <p:txBody>
          <a:bodyPr>
            <a:normAutofit/>
          </a:bodyPr>
          <a:lstStyle/>
          <a:p>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高中、高職及五專升學進路</a:t>
            </a:r>
          </a:p>
        </p:txBody>
      </p:sp>
      <p:grpSp>
        <p:nvGrpSpPr>
          <p:cNvPr id="5" name="群組 62"/>
          <p:cNvGrpSpPr>
            <a:grpSpLocks/>
          </p:cNvGrpSpPr>
          <p:nvPr/>
        </p:nvGrpSpPr>
        <p:grpSpPr bwMode="auto">
          <a:xfrm>
            <a:off x="443104" y="838200"/>
            <a:ext cx="8472296" cy="5791200"/>
            <a:chOff x="468313" y="1460500"/>
            <a:chExt cx="8223250" cy="5186363"/>
          </a:xfrm>
        </p:grpSpPr>
        <p:grpSp>
          <p:nvGrpSpPr>
            <p:cNvPr id="6" name="群組 49"/>
            <p:cNvGrpSpPr>
              <a:grpSpLocks/>
            </p:cNvGrpSpPr>
            <p:nvPr/>
          </p:nvGrpSpPr>
          <p:grpSpPr bwMode="auto">
            <a:xfrm>
              <a:off x="468313" y="1460500"/>
              <a:ext cx="8223250" cy="5186363"/>
              <a:chOff x="33757" y="487870"/>
              <a:chExt cx="9002739" cy="5920028"/>
            </a:xfrm>
          </p:grpSpPr>
          <p:pic>
            <p:nvPicPr>
              <p:cNvPr id="11" name="Picture 2" descr="0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612" y="3953801"/>
                <a:ext cx="3763592" cy="188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400" dirty="0">
                    <a:latin typeface="微軟正黑體" pitchFamily="34" charset="-120"/>
                    <a:ea typeface="微軟正黑體" pitchFamily="34" charset="-120"/>
                  </a:rPr>
                  <a:t>進高中</a:t>
                </a:r>
              </a:p>
            </p:txBody>
          </p:sp>
          <p:sp>
            <p:nvSpPr>
              <p:cNvPr id="13" name="矩形 12"/>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400">
                    <a:latin typeface="微軟正黑體" pitchFamily="34" charset="-120"/>
                    <a:ea typeface="微軟正黑體" pitchFamily="34" charset="-120"/>
                  </a:rPr>
                  <a:t>選技職</a:t>
                </a:r>
              </a:p>
            </p:txBody>
          </p:sp>
          <p:sp>
            <p:nvSpPr>
              <p:cNvPr id="14"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endParaRPr lang="en-US" altLang="zh-TW" sz="2000" dirty="0">
                  <a:latin typeface="微軟正黑體" pitchFamily="34" charset="-120"/>
                  <a:ea typeface="微軟正黑體" pitchFamily="34" charset="-120"/>
                </a:endParaRPr>
              </a:p>
              <a:p>
                <a:pPr algn="ctr">
                  <a:defRPr/>
                </a:pPr>
                <a:endParaRPr lang="en-US" altLang="zh-TW" sz="2000" dirty="0">
                  <a:latin typeface="微軟正黑體" pitchFamily="34" charset="-120"/>
                  <a:ea typeface="微軟正黑體" pitchFamily="34" charset="-120"/>
                </a:endParaRPr>
              </a:p>
              <a:p>
                <a:pPr algn="ctr">
                  <a:defRPr/>
                </a:pPr>
                <a:endParaRPr lang="en-US" altLang="zh-TW" sz="2000" dirty="0">
                  <a:latin typeface="微軟正黑體" pitchFamily="34" charset="-120"/>
                  <a:ea typeface="微軟正黑體" pitchFamily="34" charset="-120"/>
                </a:endParaRPr>
              </a:p>
              <a:p>
                <a:pPr algn="ctr">
                  <a:defRPr/>
                </a:pPr>
                <a:endParaRPr lang="en-US" altLang="zh-TW" sz="2000" dirty="0">
                  <a:latin typeface="微軟正黑體" pitchFamily="34" charset="-120"/>
                  <a:ea typeface="微軟正黑體" pitchFamily="34" charset="-120"/>
                </a:endParaRPr>
              </a:p>
              <a:p>
                <a:pPr algn="ctr">
                  <a:defRPr/>
                </a:pPr>
                <a:r>
                  <a:rPr lang="zh-TW" altLang="en-US" sz="2000" dirty="0">
                    <a:latin typeface="微軟正黑體" pitchFamily="34" charset="-120"/>
                    <a:ea typeface="微軟正黑體" pitchFamily="34" charset="-120"/>
                  </a:rPr>
                  <a:t>（博士班）</a:t>
                </a:r>
                <a:endParaRPr lang="en-US" altLang="zh-TW" sz="2000" dirty="0">
                  <a:latin typeface="微軟正黑體" pitchFamily="34" charset="-120"/>
                  <a:ea typeface="微軟正黑體" pitchFamily="34" charset="-120"/>
                </a:endParaRPr>
              </a:p>
              <a:p>
                <a:pPr algn="ctr">
                  <a:defRPr/>
                </a:pPr>
                <a:r>
                  <a:rPr lang="zh-TW" altLang="en-US" sz="2000" dirty="0">
                    <a:latin typeface="微軟正黑體" pitchFamily="34" charset="-120"/>
                    <a:ea typeface="微軟正黑體" pitchFamily="34" charset="-120"/>
                  </a:rPr>
                  <a:t>（碩士班）</a:t>
                </a:r>
                <a:endParaRPr lang="en-US" altLang="zh-TW" sz="2000" dirty="0">
                  <a:latin typeface="微軟正黑體" pitchFamily="34" charset="-120"/>
                  <a:ea typeface="微軟正黑體" pitchFamily="34" charset="-120"/>
                </a:endParaRPr>
              </a:p>
              <a:p>
                <a:pPr algn="ctr">
                  <a:defRPr/>
                </a:pPr>
                <a:endParaRPr lang="en-US" altLang="zh-TW" sz="2000" dirty="0">
                  <a:latin typeface="微軟正黑體" pitchFamily="34" charset="-120"/>
                  <a:ea typeface="微軟正黑體" pitchFamily="34" charset="-120"/>
                </a:endParaRPr>
              </a:p>
              <a:p>
                <a:pPr algn="ctr">
                  <a:defRPr/>
                </a:pPr>
                <a:r>
                  <a:rPr lang="zh-TW" altLang="en-US" sz="2000" dirty="0">
                    <a:latin typeface="微軟正黑體" pitchFamily="34" charset="-120"/>
                    <a:ea typeface="微軟正黑體" pitchFamily="34" charset="-120"/>
                  </a:rPr>
                  <a:t>科技大學</a:t>
                </a:r>
                <a:endParaRPr lang="en-US" altLang="zh-TW" sz="2000" dirty="0">
                  <a:latin typeface="微軟正黑體" pitchFamily="34" charset="-120"/>
                  <a:ea typeface="微軟正黑體" pitchFamily="34" charset="-120"/>
                </a:endParaRPr>
              </a:p>
              <a:p>
                <a:pPr algn="ctr">
                  <a:defRPr/>
                </a:pPr>
                <a:r>
                  <a:rPr lang="zh-TW" altLang="en-US" sz="2000" dirty="0">
                    <a:latin typeface="微軟正黑體" pitchFamily="34" charset="-120"/>
                    <a:ea typeface="微軟正黑體" pitchFamily="34" charset="-120"/>
                  </a:rPr>
                  <a:t>技術學院</a:t>
                </a:r>
                <a:endParaRPr lang="en-US" altLang="zh-TW" sz="2000" dirty="0">
                  <a:latin typeface="微軟正黑體" pitchFamily="34" charset="-120"/>
                  <a:ea typeface="微軟正黑體" pitchFamily="34" charset="-120"/>
                </a:endParaRPr>
              </a:p>
              <a:p>
                <a:pPr algn="ctr">
                  <a:defRPr/>
                </a:pPr>
                <a:r>
                  <a:rPr lang="zh-TW" altLang="en-US" sz="2000" dirty="0">
                    <a:latin typeface="微軟正黑體" pitchFamily="34" charset="-120"/>
                    <a:ea typeface="微軟正黑體" pitchFamily="34" charset="-120"/>
                  </a:rPr>
                  <a:t>一般大學</a:t>
                </a:r>
                <a:endParaRPr lang="en-US" altLang="zh-TW" sz="2000" dirty="0">
                  <a:latin typeface="微軟正黑體" pitchFamily="34" charset="-120"/>
                  <a:ea typeface="微軟正黑體" pitchFamily="34" charset="-120"/>
                </a:endParaRPr>
              </a:p>
              <a:p>
                <a:pPr algn="ctr">
                  <a:defRPr/>
                </a:pPr>
                <a:endParaRPr lang="zh-TW" altLang="en-US" sz="2400" dirty="0">
                  <a:latin typeface="微軟正黑體" pitchFamily="34" charset="-120"/>
                  <a:ea typeface="微軟正黑體" pitchFamily="34" charset="-120"/>
                </a:endParaRPr>
              </a:p>
            </p:txBody>
          </p:sp>
          <p:sp>
            <p:nvSpPr>
              <p:cNvPr id="15"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endParaRPr lang="en-US" altLang="zh-TW" sz="20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一般大學</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科技大學</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技術學院</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軍警學校</a:t>
                </a:r>
                <a:endParaRPr lang="en-US" altLang="zh-TW" sz="1600" dirty="0">
                  <a:latin typeface="微軟正黑體" pitchFamily="34" charset="-120"/>
                  <a:ea typeface="微軟正黑體" pitchFamily="34" charset="-120"/>
                </a:endParaRPr>
              </a:p>
              <a:p>
                <a:endParaRPr lang="zh-TW" altLang="en-US" sz="2000" dirty="0">
                  <a:latin typeface="微軟正黑體" pitchFamily="34" charset="-120"/>
                  <a:ea typeface="微軟正黑體" pitchFamily="34" charset="-120"/>
                </a:endParaRPr>
              </a:p>
            </p:txBody>
          </p:sp>
          <p:sp>
            <p:nvSpPr>
              <p:cNvPr id="17" name="矩形 16"/>
              <p:cNvSpPr/>
              <p:nvPr/>
            </p:nvSpPr>
            <p:spPr bwMode="auto">
              <a:xfrm>
                <a:off x="1354600" y="4365663"/>
                <a:ext cx="1290012"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普通高中</a:t>
                </a:r>
                <a:endParaRPr lang="en-US" altLang="zh-TW" sz="1600" dirty="0">
                  <a:latin typeface="微軟正黑體" pitchFamily="34" charset="-120"/>
                  <a:ea typeface="微軟正黑體" pitchFamily="34" charset="-120"/>
                </a:endParaRPr>
              </a:p>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綜合高中</a:t>
                </a:r>
                <a:endParaRPr lang="en-US" altLang="zh-TW" sz="1600" dirty="0">
                  <a:latin typeface="微軟正黑體" pitchFamily="34" charset="-120"/>
                  <a:ea typeface="微軟正黑體" pitchFamily="34" charset="-120"/>
                </a:endParaRPr>
              </a:p>
              <a:p>
                <a:pPr algn="ctr">
                  <a:defRPr/>
                </a:pPr>
                <a:r>
                  <a:rPr lang="zh-TW" altLang="en-US" sz="1400" dirty="0">
                    <a:latin typeface="微軟正黑體" pitchFamily="34" charset="-120"/>
                    <a:ea typeface="微軟正黑體" pitchFamily="34" charset="-120"/>
                  </a:rPr>
                  <a:t>（學術學程）</a:t>
                </a:r>
                <a:endParaRPr lang="en-US" altLang="zh-TW" sz="1400" dirty="0">
                  <a:latin typeface="微軟正黑體" pitchFamily="34" charset="-120"/>
                  <a:ea typeface="微軟正黑體" pitchFamily="34" charset="-120"/>
                </a:endParaRPr>
              </a:p>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單科高中</a:t>
                </a:r>
                <a:endParaRPr lang="en-US" altLang="zh-TW" sz="1600" dirty="0">
                  <a:latin typeface="微軟正黑體" pitchFamily="34" charset="-120"/>
                  <a:ea typeface="微軟正黑體" pitchFamily="34" charset="-120"/>
                </a:endParaRPr>
              </a:p>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實驗高中</a:t>
                </a:r>
                <a:endParaRPr lang="zh-TW" altLang="en-US" sz="2000" dirty="0">
                  <a:latin typeface="微軟正黑體" pitchFamily="34" charset="-120"/>
                  <a:ea typeface="微軟正黑體" pitchFamily="34" charset="-120"/>
                </a:endParaRPr>
              </a:p>
            </p:txBody>
          </p:sp>
          <p:sp>
            <p:nvSpPr>
              <p:cNvPr id="16"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科技大學</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技術學院</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二專</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一般大學</a:t>
                </a:r>
                <a:endParaRPr lang="en-US" altLang="zh-TW" sz="1600" dirty="0">
                  <a:latin typeface="微軟正黑體" pitchFamily="34" charset="-120"/>
                  <a:ea typeface="微軟正黑體" pitchFamily="34" charset="-120"/>
                </a:endParaRPr>
              </a:p>
              <a:p>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軍警校院</a:t>
                </a:r>
              </a:p>
            </p:txBody>
          </p:sp>
          <p:sp>
            <p:nvSpPr>
              <p:cNvPr id="18" name="矩形 17"/>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國中畢業</a:t>
                </a:r>
                <a:endParaRPr lang="en-US" altLang="zh-TW" sz="1600" dirty="0">
                  <a:latin typeface="微軟正黑體" pitchFamily="34" charset="-120"/>
                  <a:ea typeface="微軟正黑體" pitchFamily="34" charset="-120"/>
                </a:endParaRPr>
              </a:p>
            </p:txBody>
          </p:sp>
          <p:sp>
            <p:nvSpPr>
              <p:cNvPr id="19" name="矩形 18"/>
              <p:cNvSpPr/>
              <p:nvPr/>
            </p:nvSpPr>
            <p:spPr bwMode="auto">
              <a:xfrm>
                <a:off x="6442915" y="4365663"/>
                <a:ext cx="1369444"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高職</a:t>
                </a:r>
                <a:endParaRPr lang="en-US" altLang="zh-TW" sz="1600" dirty="0">
                  <a:latin typeface="微軟正黑體" pitchFamily="34" charset="-120"/>
                  <a:ea typeface="微軟正黑體" pitchFamily="34" charset="-120"/>
                </a:endParaRPr>
              </a:p>
              <a:p>
                <a:pP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五專</a:t>
                </a:r>
                <a:endParaRPr lang="en-US" altLang="zh-TW" sz="1600" dirty="0">
                  <a:latin typeface="微軟正黑體" pitchFamily="34" charset="-120"/>
                  <a:ea typeface="微軟正黑體" pitchFamily="34" charset="-120"/>
                </a:endParaRPr>
              </a:p>
              <a:p>
                <a:pP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綜合高中</a:t>
                </a:r>
                <a:endParaRPr lang="en-US" altLang="zh-TW" sz="1600" dirty="0">
                  <a:latin typeface="微軟正黑體" pitchFamily="34" charset="-120"/>
                  <a:ea typeface="微軟正黑體" pitchFamily="34" charset="-120"/>
                </a:endParaRPr>
              </a:p>
              <a:p>
                <a:pPr>
                  <a:defRPr/>
                </a:pPr>
                <a:r>
                  <a:rPr lang="zh-TW" altLang="en-US" sz="1400" dirty="0">
                    <a:latin typeface="微軟正黑體" pitchFamily="34" charset="-120"/>
                    <a:ea typeface="微軟正黑體" pitchFamily="34" charset="-120"/>
                  </a:rPr>
                  <a:t>（專門學程）</a:t>
                </a:r>
                <a:endParaRPr lang="en-US" altLang="zh-TW" sz="1400" dirty="0">
                  <a:latin typeface="微軟正黑體" pitchFamily="34" charset="-120"/>
                  <a:ea typeface="微軟正黑體" pitchFamily="34" charset="-120"/>
                </a:endParaRPr>
              </a:p>
              <a:p>
                <a:pPr>
                  <a:defRPr/>
                </a:pPr>
                <a:r>
                  <a:rPr lang="en-US" altLang="zh-TW" sz="14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實用技能學程</a:t>
                </a:r>
                <a:endParaRPr lang="en-US" altLang="zh-TW" sz="1400" dirty="0">
                  <a:latin typeface="微軟正黑體" pitchFamily="34" charset="-120"/>
                  <a:ea typeface="微軟正黑體" pitchFamily="34" charset="-120"/>
                </a:endParaRPr>
              </a:p>
              <a:p>
                <a:pPr>
                  <a:defRPr/>
                </a:pP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建教合作班</a:t>
                </a:r>
              </a:p>
            </p:txBody>
          </p:sp>
          <p:sp>
            <p:nvSpPr>
              <p:cNvPr id="20" name="矩形 19"/>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國中畢業</a:t>
                </a:r>
                <a:endParaRPr lang="en-US" altLang="zh-TW" sz="1600" dirty="0">
                  <a:latin typeface="微軟正黑體" pitchFamily="34" charset="-120"/>
                  <a:ea typeface="微軟正黑體" pitchFamily="34" charset="-120"/>
                </a:endParaRPr>
              </a:p>
            </p:txBody>
          </p:sp>
          <p:sp>
            <p:nvSpPr>
              <p:cNvPr id="21" name="矩形 13"/>
              <p:cNvSpPr>
                <a:spLocks noChangeArrowheads="1"/>
              </p:cNvSpPr>
              <p:nvPr/>
            </p:nvSpPr>
            <p:spPr bwMode="auto">
              <a:xfrm>
                <a:off x="179512" y="4351711"/>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a:latin typeface="微軟正黑體" pitchFamily="34" charset="-120"/>
                    <a:ea typeface="微軟正黑體" pitchFamily="34" charset="-120"/>
                  </a:rPr>
                  <a:t>國中</a:t>
                </a:r>
              </a:p>
            </p:txBody>
          </p:sp>
          <p:grpSp>
            <p:nvGrpSpPr>
              <p:cNvPr id="22" name="群組 16"/>
              <p:cNvGrpSpPr>
                <a:grpSpLocks/>
              </p:cNvGrpSpPr>
              <p:nvPr/>
            </p:nvGrpSpPr>
            <p:grpSpPr bwMode="auto">
              <a:xfrm>
                <a:off x="33757" y="3476427"/>
                <a:ext cx="3780085" cy="2438008"/>
                <a:chOff x="33757" y="3476427"/>
                <a:chExt cx="3780085" cy="2438008"/>
              </a:xfrm>
            </p:grpSpPr>
            <p:sp>
              <p:nvSpPr>
                <p:cNvPr id="44" name="矩形 1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5" name="矩形 18"/>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6" name="矩形 19"/>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7" name="矩形 20"/>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8" name="矩形 21"/>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9" name="矩形 22"/>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grpSp>
          <p:grpSp>
            <p:nvGrpSpPr>
              <p:cNvPr id="23" name="群組 24"/>
              <p:cNvGrpSpPr>
                <a:grpSpLocks/>
              </p:cNvGrpSpPr>
              <p:nvPr/>
            </p:nvGrpSpPr>
            <p:grpSpPr bwMode="auto">
              <a:xfrm flipH="1">
                <a:off x="5184067" y="3476427"/>
                <a:ext cx="3812043" cy="2438008"/>
                <a:chOff x="33757" y="3476427"/>
                <a:chExt cx="3780085" cy="2438008"/>
              </a:xfrm>
            </p:grpSpPr>
            <p:sp>
              <p:nvSpPr>
                <p:cNvPr id="38" name="矩形 2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39" name="矩形 26"/>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0" name="矩形 27"/>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1" name="矩形 28"/>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2" name="矩形 29"/>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43" name="矩形 30"/>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grpSp>
          <p:sp>
            <p:nvSpPr>
              <p:cNvPr id="24"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25"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26"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27"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微軟正黑體" pitchFamily="34" charset="-120"/>
                  <a:ea typeface="微軟正黑體" pitchFamily="34" charset="-120"/>
                </a:endParaRPr>
              </a:p>
            </p:txBody>
          </p:sp>
          <p:sp>
            <p:nvSpPr>
              <p:cNvPr id="28" name="矩形 35"/>
              <p:cNvSpPr>
                <a:spLocks noChangeArrowheads="1"/>
              </p:cNvSpPr>
              <p:nvPr/>
            </p:nvSpPr>
            <p:spPr bwMode="auto">
              <a:xfrm>
                <a:off x="1331639" y="3429000"/>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dirty="0">
                    <a:latin typeface="微軟正黑體" pitchFamily="34" charset="-120"/>
                    <a:ea typeface="微軟正黑體" pitchFamily="34" charset="-120"/>
                  </a:rPr>
                  <a:t>高中</a:t>
                </a:r>
              </a:p>
            </p:txBody>
          </p:sp>
          <p:sp>
            <p:nvSpPr>
              <p:cNvPr id="29" name="矩形 36"/>
              <p:cNvSpPr>
                <a:spLocks noChangeArrowheads="1"/>
              </p:cNvSpPr>
              <p:nvPr/>
            </p:nvSpPr>
            <p:spPr bwMode="auto">
              <a:xfrm>
                <a:off x="2509910" y="2759945"/>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a:latin typeface="微軟正黑體" pitchFamily="34" charset="-120"/>
                    <a:ea typeface="微軟正黑體" pitchFamily="34" charset="-120"/>
                  </a:rPr>
                  <a:t>大學</a:t>
                </a:r>
              </a:p>
            </p:txBody>
          </p:sp>
          <p:sp>
            <p:nvSpPr>
              <p:cNvPr id="30" name="矩形 37"/>
              <p:cNvSpPr>
                <a:spLocks noChangeArrowheads="1"/>
              </p:cNvSpPr>
              <p:nvPr/>
            </p:nvSpPr>
            <p:spPr bwMode="auto">
              <a:xfrm>
                <a:off x="7956376" y="4365104"/>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a:latin typeface="微軟正黑體" pitchFamily="34" charset="-120"/>
                    <a:ea typeface="微軟正黑體" pitchFamily="34" charset="-120"/>
                  </a:rPr>
                  <a:t>國中</a:t>
                </a:r>
              </a:p>
            </p:txBody>
          </p:sp>
          <p:sp>
            <p:nvSpPr>
              <p:cNvPr id="31" name="矩形 38"/>
              <p:cNvSpPr>
                <a:spLocks noChangeArrowheads="1"/>
              </p:cNvSpPr>
              <p:nvPr/>
            </p:nvSpPr>
            <p:spPr bwMode="auto">
              <a:xfrm>
                <a:off x="6804248" y="3442392"/>
                <a:ext cx="864096" cy="63467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32" name="矩形 39"/>
              <p:cNvSpPr>
                <a:spLocks noChangeArrowheads="1"/>
              </p:cNvSpPr>
              <p:nvPr/>
            </p:nvSpPr>
            <p:spPr bwMode="auto">
              <a:xfrm>
                <a:off x="5652120" y="2773338"/>
                <a:ext cx="864096" cy="6556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1600" dirty="0">
                    <a:latin typeface="微軟正黑體" pitchFamily="34" charset="-120"/>
                    <a:ea typeface="微軟正黑體" pitchFamily="34" charset="-120"/>
                  </a:rPr>
                  <a:t>科大</a:t>
                </a: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二專</a:t>
                </a:r>
              </a:p>
            </p:txBody>
          </p:sp>
          <p:sp>
            <p:nvSpPr>
              <p:cNvPr id="33" name="矩形 40"/>
              <p:cNvSpPr>
                <a:spLocks noChangeArrowheads="1"/>
              </p:cNvSpPr>
              <p:nvPr/>
            </p:nvSpPr>
            <p:spPr bwMode="auto">
              <a:xfrm>
                <a:off x="3904889" y="844662"/>
                <a:ext cx="119020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400" dirty="0">
                    <a:latin typeface="微軟正黑體" pitchFamily="34" charset="-120"/>
                    <a:ea typeface="微軟正黑體" pitchFamily="34" charset="-120"/>
                  </a:rPr>
                  <a:t>研究所</a:t>
                </a:r>
              </a:p>
            </p:txBody>
          </p:sp>
          <p:grpSp>
            <p:nvGrpSpPr>
              <p:cNvPr id="34" name="群組 41"/>
              <p:cNvGrpSpPr>
                <a:grpSpLocks/>
              </p:cNvGrpSpPr>
              <p:nvPr/>
            </p:nvGrpSpPr>
            <p:grpSpPr bwMode="auto">
              <a:xfrm rot="-1116729">
                <a:off x="233223" y="487870"/>
                <a:ext cx="8505043" cy="4119887"/>
                <a:chOff x="-1097941" y="1152808"/>
                <a:chExt cx="6198322" cy="4200461"/>
              </a:xfrm>
            </p:grpSpPr>
            <p:sp>
              <p:nvSpPr>
                <p:cNvPr id="35" name="圖案 34"/>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手繪多邊形 35"/>
                <p:cNvSpPr/>
                <p:nvPr/>
              </p:nvSpPr>
              <p:spPr>
                <a:xfrm>
                  <a:off x="-513127" y="1266138"/>
                  <a:ext cx="1648046"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a:lnSpc>
                      <a:spcPct val="90000"/>
                    </a:lnSpc>
                    <a:spcAft>
                      <a:spcPct val="35000"/>
                    </a:spcAft>
                    <a:defRPr/>
                  </a:pPr>
                  <a:endParaRPr lang="zh-TW" altLang="en-US" sz="3600" dirty="0"/>
                </a:p>
              </p:txBody>
            </p:sp>
            <p:sp>
              <p:nvSpPr>
                <p:cNvPr id="37" name="圖案 36"/>
                <p:cNvSpPr/>
                <p:nvPr/>
              </p:nvSpPr>
              <p:spPr>
                <a:xfrm rot="1561976" flipH="1">
                  <a:off x="2648475" y="2904324"/>
                  <a:ext cx="2446583" cy="244102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9"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a:latin typeface="微軟正黑體" pitchFamily="34" charset="-120"/>
                <a:ea typeface="微軟正黑體" pitchFamily="34" charset="-120"/>
              </a:endParaRPr>
            </a:p>
          </p:txBody>
        </p:sp>
        <p:sp>
          <p:nvSpPr>
            <p:cNvPr id="10"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a:latin typeface="微軟正黑體" pitchFamily="34" charset="-120"/>
                <a:ea typeface="微軟正黑體" pitchFamily="34" charset="-120"/>
              </a:endParaRPr>
            </a:p>
          </p:txBody>
        </p:sp>
      </p:grpSp>
      <p:sp>
        <p:nvSpPr>
          <p:cNvPr id="3" name="投影片編號版面配置區 2">
            <a:extLst>
              <a:ext uri="{FF2B5EF4-FFF2-40B4-BE49-F238E27FC236}">
                <a16:creationId xmlns="" xmlns:a16="http://schemas.microsoft.com/office/drawing/2014/main" id="{CB39F35E-394D-4306-B0A0-3DF7E2E53344}"/>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61</a:t>
            </a:fld>
            <a:endParaRPr lang="zh-TW" altLang="en-US">
              <a:solidFill>
                <a:prstClr val="black">
                  <a:tint val="75000"/>
                </a:prstClr>
              </a:solidFill>
            </a:endParaRPr>
          </a:p>
        </p:txBody>
      </p:sp>
    </p:spTree>
    <p:extLst>
      <p:ext uri="{BB962C8B-B14F-4D97-AF65-F5344CB8AC3E}">
        <p14:creationId xmlns:p14="http://schemas.microsoft.com/office/powerpoint/2010/main" val="2623144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36"/>
          <p:cNvGrpSpPr>
            <a:grpSpLocks/>
          </p:cNvGrpSpPr>
          <p:nvPr/>
        </p:nvGrpSpPr>
        <p:grpSpPr bwMode="auto">
          <a:xfrm>
            <a:off x="1555750" y="1435894"/>
            <a:ext cx="5249863" cy="225425"/>
            <a:chOff x="1701" y="1842"/>
            <a:chExt cx="2041" cy="318"/>
          </a:xfrm>
        </p:grpSpPr>
        <p:sp>
          <p:nvSpPr>
            <p:cNvPr id="155741" name="Line 37"/>
            <p:cNvSpPr>
              <a:spLocks noChangeShapeType="1"/>
            </p:cNvSpPr>
            <p:nvPr/>
          </p:nvSpPr>
          <p:spPr bwMode="auto">
            <a:xfrm>
              <a:off x="1701" y="1842"/>
              <a:ext cx="0" cy="31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42" name="Line 38"/>
            <p:cNvSpPr>
              <a:spLocks noChangeShapeType="1"/>
            </p:cNvSpPr>
            <p:nvPr/>
          </p:nvSpPr>
          <p:spPr bwMode="auto">
            <a:xfrm>
              <a:off x="1701" y="2160"/>
              <a:ext cx="2041"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43" name="Line 39"/>
            <p:cNvSpPr>
              <a:spLocks noChangeShapeType="1"/>
            </p:cNvSpPr>
            <p:nvPr/>
          </p:nvSpPr>
          <p:spPr bwMode="auto">
            <a:xfrm flipV="1">
              <a:off x="3742" y="1842"/>
              <a:ext cx="0" cy="31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651" name="Rectangle 10"/>
          <p:cNvSpPr>
            <a:spLocks noChangeArrowheads="1"/>
          </p:cNvSpPr>
          <p:nvPr/>
        </p:nvSpPr>
        <p:spPr bwMode="auto">
          <a:xfrm>
            <a:off x="974725" y="3547269"/>
            <a:ext cx="361950" cy="1958975"/>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1400">
                <a:latin typeface="Calibri" pitchFamily="34" charset="0"/>
              </a:rPr>
              <a:t>        </a:t>
            </a:r>
            <a:r>
              <a:rPr kumimoji="0" lang="zh-TW" altLang="en-US" sz="1200">
                <a:solidFill>
                  <a:srgbClr val="9900CC"/>
                </a:solidFill>
                <a:latin typeface="Calibri" pitchFamily="34" charset="0"/>
              </a:rPr>
              <a:t>五專前</a:t>
            </a:r>
            <a:r>
              <a:rPr kumimoji="0" lang="en-US" altLang="zh-TW" sz="1200">
                <a:solidFill>
                  <a:srgbClr val="9900CC"/>
                </a:solidFill>
                <a:latin typeface="Calibri" pitchFamily="34" charset="0"/>
              </a:rPr>
              <a:t>3</a:t>
            </a:r>
            <a:r>
              <a:rPr kumimoji="0" lang="zh-TW" altLang="en-US" sz="1200">
                <a:solidFill>
                  <a:srgbClr val="9900CC"/>
                </a:solidFill>
                <a:latin typeface="Calibri" pitchFamily="34" charset="0"/>
              </a:rPr>
              <a:t>年階段</a:t>
            </a:r>
          </a:p>
        </p:txBody>
      </p:sp>
      <p:sp>
        <p:nvSpPr>
          <p:cNvPr id="155652" name="Rectangle 11"/>
          <p:cNvSpPr>
            <a:spLocks noChangeArrowheads="1"/>
          </p:cNvSpPr>
          <p:nvPr/>
        </p:nvSpPr>
        <p:spPr bwMode="auto">
          <a:xfrm>
            <a:off x="974725" y="3393281"/>
            <a:ext cx="361950" cy="58896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b="1">
                <a:solidFill>
                  <a:srgbClr val="FFFF66"/>
                </a:solidFill>
                <a:latin typeface="Calibri" pitchFamily="34" charset="0"/>
              </a:rPr>
              <a:t>五專</a:t>
            </a:r>
          </a:p>
          <a:p>
            <a:pPr algn="ctr" eaLnBrk="1" hangingPunct="1"/>
            <a:r>
              <a:rPr kumimoji="0" lang="zh-TW" altLang="en-US" sz="1200" b="1">
                <a:solidFill>
                  <a:srgbClr val="FFFF66"/>
                </a:solidFill>
                <a:latin typeface="Calibri" pitchFamily="34" charset="0"/>
              </a:rPr>
              <a:t>後</a:t>
            </a:r>
            <a:r>
              <a:rPr kumimoji="0" lang="en-US" altLang="zh-TW" sz="1200" b="1">
                <a:solidFill>
                  <a:srgbClr val="FFFF66"/>
                </a:solidFill>
                <a:latin typeface="Calibri" pitchFamily="34" charset="0"/>
              </a:rPr>
              <a:t>2</a:t>
            </a:r>
            <a:r>
              <a:rPr kumimoji="0" lang="zh-TW" altLang="en-US" sz="1200" b="1">
                <a:solidFill>
                  <a:srgbClr val="FFFF66"/>
                </a:solidFill>
                <a:latin typeface="Calibri" pitchFamily="34" charset="0"/>
              </a:rPr>
              <a:t>年</a:t>
            </a:r>
          </a:p>
        </p:txBody>
      </p:sp>
      <p:sp>
        <p:nvSpPr>
          <p:cNvPr id="155653" name="Rectangle 12"/>
          <p:cNvSpPr>
            <a:spLocks noChangeArrowheads="1"/>
          </p:cNvSpPr>
          <p:nvPr/>
        </p:nvSpPr>
        <p:spPr bwMode="auto">
          <a:xfrm>
            <a:off x="1481138" y="3380581"/>
            <a:ext cx="363537" cy="58737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b="1">
                <a:solidFill>
                  <a:srgbClr val="FFFF66"/>
                </a:solidFill>
                <a:latin typeface="Calibri" pitchFamily="34" charset="0"/>
              </a:rPr>
              <a:t>二專</a:t>
            </a:r>
          </a:p>
          <a:p>
            <a:pPr algn="ctr" eaLnBrk="1" hangingPunct="1"/>
            <a:r>
              <a:rPr kumimoji="0" lang="zh-TW" altLang="en-US" sz="1200" b="1">
                <a:solidFill>
                  <a:srgbClr val="FFFF66"/>
                </a:solidFill>
                <a:latin typeface="Calibri" pitchFamily="34" charset="0"/>
              </a:rPr>
              <a:t>階段</a:t>
            </a:r>
          </a:p>
        </p:txBody>
      </p:sp>
      <p:sp>
        <p:nvSpPr>
          <p:cNvPr id="155654" name="Rectangle 13"/>
          <p:cNvSpPr>
            <a:spLocks noChangeArrowheads="1"/>
          </p:cNvSpPr>
          <p:nvPr/>
        </p:nvSpPr>
        <p:spPr bwMode="auto">
          <a:xfrm>
            <a:off x="974725" y="2167731"/>
            <a:ext cx="869950" cy="72707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b="1">
                <a:solidFill>
                  <a:srgbClr val="FFFF66"/>
                </a:solidFill>
                <a:latin typeface="Calibri" pitchFamily="34" charset="0"/>
              </a:rPr>
              <a:t>二技階段</a:t>
            </a:r>
          </a:p>
        </p:txBody>
      </p:sp>
      <p:sp>
        <p:nvSpPr>
          <p:cNvPr id="155655" name="Rectangle 14"/>
          <p:cNvSpPr>
            <a:spLocks noChangeArrowheads="1"/>
          </p:cNvSpPr>
          <p:nvPr/>
        </p:nvSpPr>
        <p:spPr bwMode="auto">
          <a:xfrm>
            <a:off x="874713" y="6095206"/>
            <a:ext cx="4718050" cy="581025"/>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600">
                <a:latin typeface="Calibri" pitchFamily="34" charset="0"/>
              </a:rPr>
              <a:t>國中</a:t>
            </a:r>
          </a:p>
        </p:txBody>
      </p:sp>
      <p:sp>
        <p:nvSpPr>
          <p:cNvPr id="155656" name="Rectangle 15"/>
          <p:cNvSpPr>
            <a:spLocks noChangeArrowheads="1"/>
          </p:cNvSpPr>
          <p:nvPr/>
        </p:nvSpPr>
        <p:spPr bwMode="auto">
          <a:xfrm>
            <a:off x="5667375" y="6095206"/>
            <a:ext cx="1793875" cy="581025"/>
          </a:xfrm>
          <a:prstGeom prst="rect">
            <a:avLst/>
          </a:prstGeom>
          <a:solidFill>
            <a:srgbClr val="00FF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00FF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400">
                <a:latin typeface="Calibri" pitchFamily="34" charset="0"/>
              </a:rPr>
              <a:t>國中技藝教育學程</a:t>
            </a:r>
          </a:p>
        </p:txBody>
      </p:sp>
      <p:sp>
        <p:nvSpPr>
          <p:cNvPr id="155657" name="Rectangle 16"/>
          <p:cNvSpPr>
            <a:spLocks noChangeArrowheads="1"/>
          </p:cNvSpPr>
          <p:nvPr/>
        </p:nvSpPr>
        <p:spPr bwMode="auto">
          <a:xfrm>
            <a:off x="1481138" y="4475956"/>
            <a:ext cx="647700" cy="1030288"/>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rgbClr val="9900CC"/>
                </a:solidFill>
                <a:latin typeface="Calibri" pitchFamily="34" charset="0"/>
              </a:rPr>
              <a:t>高 職 階段</a:t>
            </a:r>
          </a:p>
        </p:txBody>
      </p:sp>
      <p:sp>
        <p:nvSpPr>
          <p:cNvPr id="155658" name="Rectangle 17"/>
          <p:cNvSpPr>
            <a:spLocks noChangeArrowheads="1"/>
          </p:cNvSpPr>
          <p:nvPr/>
        </p:nvSpPr>
        <p:spPr bwMode="auto">
          <a:xfrm>
            <a:off x="1916113" y="2167731"/>
            <a:ext cx="363537" cy="18145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b="1">
                <a:solidFill>
                  <a:srgbClr val="FFFF66"/>
                </a:solidFill>
                <a:latin typeface="Calibri" pitchFamily="34" charset="0"/>
              </a:rPr>
              <a:t>四</a:t>
            </a:r>
          </a:p>
          <a:p>
            <a:pPr algn="ctr" eaLnBrk="1" hangingPunct="1"/>
            <a:r>
              <a:rPr kumimoji="0" lang="zh-TW" altLang="en-US" sz="1200" b="1">
                <a:solidFill>
                  <a:srgbClr val="FFFF66"/>
                </a:solidFill>
                <a:latin typeface="Calibri" pitchFamily="34" charset="0"/>
              </a:rPr>
              <a:t>技</a:t>
            </a:r>
          </a:p>
          <a:p>
            <a:pPr algn="ctr" eaLnBrk="1" hangingPunct="1"/>
            <a:r>
              <a:rPr kumimoji="0" lang="zh-TW" altLang="en-US" sz="1200" b="1">
                <a:solidFill>
                  <a:srgbClr val="FFFF66"/>
                </a:solidFill>
                <a:latin typeface="Calibri" pitchFamily="34" charset="0"/>
              </a:rPr>
              <a:t>階</a:t>
            </a:r>
          </a:p>
          <a:p>
            <a:pPr algn="ctr" eaLnBrk="1" hangingPunct="1"/>
            <a:r>
              <a:rPr kumimoji="0" lang="zh-TW" altLang="en-US" sz="1200" b="1">
                <a:solidFill>
                  <a:srgbClr val="FFFF66"/>
                </a:solidFill>
                <a:latin typeface="Calibri" pitchFamily="34" charset="0"/>
              </a:rPr>
              <a:t>段</a:t>
            </a:r>
          </a:p>
        </p:txBody>
      </p:sp>
      <p:sp>
        <p:nvSpPr>
          <p:cNvPr id="155659" name="Rectangle 18"/>
          <p:cNvSpPr>
            <a:spLocks noChangeArrowheads="1"/>
          </p:cNvSpPr>
          <p:nvPr/>
        </p:nvSpPr>
        <p:spPr bwMode="auto">
          <a:xfrm>
            <a:off x="2279650" y="3388519"/>
            <a:ext cx="434975" cy="2117725"/>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latin typeface="Calibri" pitchFamily="34" charset="0"/>
              </a:rPr>
              <a:t>一般五專班</a:t>
            </a:r>
          </a:p>
        </p:txBody>
      </p:sp>
      <p:sp>
        <p:nvSpPr>
          <p:cNvPr id="155660" name="Rectangle 19"/>
          <p:cNvSpPr>
            <a:spLocks noChangeArrowheads="1"/>
          </p:cNvSpPr>
          <p:nvPr/>
        </p:nvSpPr>
        <p:spPr bwMode="auto">
          <a:xfrm>
            <a:off x="2789238" y="4490244"/>
            <a:ext cx="869950" cy="101600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b="1">
                <a:solidFill>
                  <a:srgbClr val="009900"/>
                </a:solidFill>
                <a:latin typeface="Calibri" pitchFamily="34" charset="0"/>
              </a:rPr>
              <a:t>建教合作班</a:t>
            </a:r>
          </a:p>
        </p:txBody>
      </p:sp>
      <p:sp>
        <p:nvSpPr>
          <p:cNvPr id="155661" name="Rectangle 20"/>
          <p:cNvSpPr>
            <a:spLocks noChangeArrowheads="1"/>
          </p:cNvSpPr>
          <p:nvPr/>
        </p:nvSpPr>
        <p:spPr bwMode="auto">
          <a:xfrm>
            <a:off x="2789238" y="3375819"/>
            <a:ext cx="869950" cy="60642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chemeClr val="bg1"/>
                </a:solidFill>
                <a:latin typeface="Calibri" pitchFamily="34" charset="0"/>
              </a:rPr>
              <a:t>雙軌旗艦</a:t>
            </a:r>
          </a:p>
          <a:p>
            <a:pPr algn="ctr" eaLnBrk="1" hangingPunct="1"/>
            <a:r>
              <a:rPr kumimoji="0" lang="zh-TW" altLang="en-US" sz="1200">
                <a:solidFill>
                  <a:schemeClr val="bg1"/>
                </a:solidFill>
                <a:latin typeface="Calibri" pitchFamily="34" charset="0"/>
              </a:rPr>
              <a:t>二專班</a:t>
            </a:r>
          </a:p>
        </p:txBody>
      </p:sp>
      <p:sp>
        <p:nvSpPr>
          <p:cNvPr id="155662" name="Rectangle 21"/>
          <p:cNvSpPr>
            <a:spLocks noChangeArrowheads="1"/>
          </p:cNvSpPr>
          <p:nvPr/>
        </p:nvSpPr>
        <p:spPr bwMode="auto">
          <a:xfrm>
            <a:off x="3783013" y="4490244"/>
            <a:ext cx="457200" cy="101600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latin typeface="Calibri" pitchFamily="34" charset="0"/>
              </a:rPr>
              <a:t>雙軌旗艦高職班</a:t>
            </a:r>
          </a:p>
        </p:txBody>
      </p:sp>
      <p:sp>
        <p:nvSpPr>
          <p:cNvPr id="155663" name="Rectangle 22"/>
          <p:cNvSpPr>
            <a:spLocks noChangeArrowheads="1"/>
          </p:cNvSpPr>
          <p:nvPr/>
        </p:nvSpPr>
        <p:spPr bwMode="auto">
          <a:xfrm>
            <a:off x="4311650" y="4490244"/>
            <a:ext cx="750888" cy="101600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rgbClr val="9900CC"/>
                </a:solidFill>
                <a:latin typeface="Calibri" pitchFamily="34" charset="0"/>
              </a:rPr>
              <a:t>實用技能學程</a:t>
            </a:r>
          </a:p>
        </p:txBody>
      </p:sp>
      <p:sp>
        <p:nvSpPr>
          <p:cNvPr id="155664" name="Rectangle 23"/>
          <p:cNvSpPr>
            <a:spLocks noChangeArrowheads="1"/>
          </p:cNvSpPr>
          <p:nvPr/>
        </p:nvSpPr>
        <p:spPr bwMode="auto">
          <a:xfrm>
            <a:off x="5645150" y="4523581"/>
            <a:ext cx="1714500" cy="1014413"/>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latin typeface="Calibri" pitchFamily="34" charset="0"/>
              </a:rPr>
              <a:t>高中職</a:t>
            </a:r>
          </a:p>
        </p:txBody>
      </p:sp>
      <p:sp>
        <p:nvSpPr>
          <p:cNvPr id="155665" name="Rectangle 24"/>
          <p:cNvSpPr>
            <a:spLocks noChangeArrowheads="1"/>
          </p:cNvSpPr>
          <p:nvPr/>
        </p:nvSpPr>
        <p:spPr bwMode="auto">
          <a:xfrm>
            <a:off x="3762375" y="3350419"/>
            <a:ext cx="871538" cy="631825"/>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latin typeface="Calibri" pitchFamily="34" charset="0"/>
              </a:rPr>
              <a:t>一般二專班</a:t>
            </a:r>
          </a:p>
        </p:txBody>
      </p:sp>
      <p:sp>
        <p:nvSpPr>
          <p:cNvPr id="155666" name="Rectangle 26"/>
          <p:cNvSpPr>
            <a:spLocks noChangeArrowheads="1"/>
          </p:cNvSpPr>
          <p:nvPr/>
        </p:nvSpPr>
        <p:spPr bwMode="auto">
          <a:xfrm>
            <a:off x="2486025" y="2167731"/>
            <a:ext cx="533400" cy="72707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chemeClr val="bg1"/>
                </a:solidFill>
                <a:latin typeface="Calibri" pitchFamily="34" charset="0"/>
              </a:rPr>
              <a:t>雙軌旗艦</a:t>
            </a:r>
          </a:p>
          <a:p>
            <a:pPr algn="ctr" eaLnBrk="1" hangingPunct="1"/>
            <a:r>
              <a:rPr kumimoji="0" lang="zh-TW" altLang="en-US" sz="1200">
                <a:solidFill>
                  <a:schemeClr val="bg1"/>
                </a:solidFill>
                <a:latin typeface="Calibri" pitchFamily="34" charset="0"/>
              </a:rPr>
              <a:t>二技班</a:t>
            </a:r>
          </a:p>
        </p:txBody>
      </p:sp>
      <p:sp>
        <p:nvSpPr>
          <p:cNvPr id="155667" name="Rectangle 27"/>
          <p:cNvSpPr>
            <a:spLocks noChangeArrowheads="1"/>
          </p:cNvSpPr>
          <p:nvPr/>
        </p:nvSpPr>
        <p:spPr bwMode="auto">
          <a:xfrm>
            <a:off x="3205163" y="2167731"/>
            <a:ext cx="1397000" cy="727075"/>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dirty="0">
                <a:latin typeface="Calibri" pitchFamily="34" charset="0"/>
              </a:rPr>
              <a:t>一般</a:t>
            </a:r>
          </a:p>
          <a:p>
            <a:pPr algn="ctr" eaLnBrk="1" hangingPunct="1"/>
            <a:r>
              <a:rPr kumimoji="0" lang="zh-TW" altLang="en-US" sz="1200" dirty="0">
                <a:latin typeface="Calibri" pitchFamily="34" charset="0"/>
              </a:rPr>
              <a:t>二技班</a:t>
            </a:r>
          </a:p>
        </p:txBody>
      </p:sp>
      <p:sp>
        <p:nvSpPr>
          <p:cNvPr id="155668" name="Rectangle 28"/>
          <p:cNvSpPr>
            <a:spLocks noChangeArrowheads="1"/>
          </p:cNvSpPr>
          <p:nvPr/>
        </p:nvSpPr>
        <p:spPr bwMode="auto">
          <a:xfrm>
            <a:off x="4760913" y="2167731"/>
            <a:ext cx="566737" cy="18145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chemeClr val="bg1"/>
                </a:solidFill>
                <a:latin typeface="Calibri" pitchFamily="34" charset="0"/>
              </a:rPr>
              <a:t>雙軌旗艦四技班</a:t>
            </a:r>
          </a:p>
        </p:txBody>
      </p:sp>
      <p:sp>
        <p:nvSpPr>
          <p:cNvPr id="155669" name="Rectangle 29"/>
          <p:cNvSpPr>
            <a:spLocks noChangeArrowheads="1"/>
          </p:cNvSpPr>
          <p:nvPr/>
        </p:nvSpPr>
        <p:spPr bwMode="auto">
          <a:xfrm>
            <a:off x="5445125" y="2167731"/>
            <a:ext cx="1914525" cy="1814513"/>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latin typeface="Calibri" pitchFamily="34" charset="0"/>
              </a:rPr>
              <a:t>大學學士班（含四技）</a:t>
            </a:r>
          </a:p>
        </p:txBody>
      </p:sp>
      <p:sp>
        <p:nvSpPr>
          <p:cNvPr id="155670" name="Rectangle 30"/>
          <p:cNvSpPr>
            <a:spLocks noChangeArrowheads="1"/>
          </p:cNvSpPr>
          <p:nvPr/>
        </p:nvSpPr>
        <p:spPr bwMode="auto">
          <a:xfrm>
            <a:off x="974725" y="1005681"/>
            <a:ext cx="1885950" cy="509588"/>
          </a:xfrm>
          <a:prstGeom prst="rect">
            <a:avLst/>
          </a:prstGeom>
          <a:solidFill>
            <a:srgbClr val="FF0000">
              <a:alpha val="79999"/>
            </a:srgbClr>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0000"/>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b="1">
                <a:solidFill>
                  <a:schemeClr val="bg1"/>
                </a:solidFill>
                <a:latin typeface="Calibri" pitchFamily="34" charset="0"/>
                <a:ea typeface="標楷體" pitchFamily="65" charset="-120"/>
              </a:rPr>
              <a:t>產業碩士專班</a:t>
            </a:r>
          </a:p>
        </p:txBody>
      </p:sp>
      <p:sp>
        <p:nvSpPr>
          <p:cNvPr id="155671" name="Rectangle 31"/>
          <p:cNvSpPr>
            <a:spLocks noChangeArrowheads="1"/>
          </p:cNvSpPr>
          <p:nvPr/>
        </p:nvSpPr>
        <p:spPr bwMode="auto">
          <a:xfrm>
            <a:off x="3224213" y="932656"/>
            <a:ext cx="4354512" cy="509588"/>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400">
                <a:latin typeface="Calibri" pitchFamily="34" charset="0"/>
              </a:rPr>
              <a:t>一般碩士專班</a:t>
            </a:r>
          </a:p>
        </p:txBody>
      </p:sp>
      <p:sp>
        <p:nvSpPr>
          <p:cNvPr id="155672" name="AutoShape 32"/>
          <p:cNvSpPr>
            <a:spLocks noChangeArrowheads="1"/>
          </p:cNvSpPr>
          <p:nvPr/>
        </p:nvSpPr>
        <p:spPr bwMode="auto">
          <a:xfrm>
            <a:off x="1562100" y="3982244"/>
            <a:ext cx="284163" cy="404812"/>
          </a:xfrm>
          <a:prstGeom prst="upArrow">
            <a:avLst>
              <a:gd name="adj1" fmla="val 49833"/>
              <a:gd name="adj2" fmla="val 80653"/>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73" name="Rectangle 33"/>
          <p:cNvSpPr>
            <a:spLocks noChangeArrowheads="1"/>
          </p:cNvSpPr>
          <p:nvPr/>
        </p:nvSpPr>
        <p:spPr bwMode="auto">
          <a:xfrm>
            <a:off x="7735888" y="1034256"/>
            <a:ext cx="652462" cy="2914650"/>
          </a:xfrm>
          <a:prstGeom prst="rect">
            <a:avLst/>
          </a:prstGeom>
          <a:solidFill>
            <a:srgbClr val="CC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99FF"/>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a:solidFill>
                  <a:schemeClr val="bg1"/>
                </a:solidFill>
                <a:latin typeface="Calibri" pitchFamily="34" charset="0"/>
              </a:rPr>
              <a:t>高等教育（含技職）</a:t>
            </a:r>
          </a:p>
        </p:txBody>
      </p:sp>
      <p:sp>
        <p:nvSpPr>
          <p:cNvPr id="155674" name="Rectangle 34"/>
          <p:cNvSpPr>
            <a:spLocks noChangeArrowheads="1"/>
          </p:cNvSpPr>
          <p:nvPr/>
        </p:nvSpPr>
        <p:spPr bwMode="auto">
          <a:xfrm>
            <a:off x="7735888" y="4404519"/>
            <a:ext cx="652462" cy="1089025"/>
          </a:xfrm>
          <a:prstGeom prst="rect">
            <a:avLst/>
          </a:prstGeom>
          <a:solidFill>
            <a:srgbClr val="FFFF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a:latin typeface="Calibri" pitchFamily="34" charset="0"/>
              </a:rPr>
              <a:t>中等教育</a:t>
            </a:r>
          </a:p>
        </p:txBody>
      </p:sp>
      <p:sp>
        <p:nvSpPr>
          <p:cNvPr id="155675" name="Rectangle 35"/>
          <p:cNvSpPr>
            <a:spLocks noChangeArrowheads="1"/>
          </p:cNvSpPr>
          <p:nvPr/>
        </p:nvSpPr>
        <p:spPr bwMode="auto">
          <a:xfrm>
            <a:off x="7723188" y="6001544"/>
            <a:ext cx="652462" cy="635000"/>
          </a:xfrm>
          <a:prstGeom prst="rect">
            <a:avLst/>
          </a:prstGeom>
          <a:solidFill>
            <a:srgbClr val="00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FFFF"/>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a:latin typeface="Calibri" pitchFamily="34" charset="0"/>
              </a:rPr>
              <a:t>國民</a:t>
            </a:r>
          </a:p>
          <a:p>
            <a:pPr algn="ctr" eaLnBrk="1" hangingPunct="1"/>
            <a:r>
              <a:rPr kumimoji="0" lang="zh-TW" altLang="en-US">
                <a:latin typeface="Calibri" pitchFamily="34" charset="0"/>
              </a:rPr>
              <a:t>教育</a:t>
            </a:r>
          </a:p>
        </p:txBody>
      </p:sp>
      <p:sp>
        <p:nvSpPr>
          <p:cNvPr id="155676" name="AutoShape 40"/>
          <p:cNvSpPr>
            <a:spLocks noChangeArrowheads="1"/>
          </p:cNvSpPr>
          <p:nvPr/>
        </p:nvSpPr>
        <p:spPr bwMode="auto">
          <a:xfrm>
            <a:off x="4384675" y="1296194"/>
            <a:ext cx="581025" cy="217487"/>
          </a:xfrm>
          <a:prstGeom prst="upArrow">
            <a:avLst>
              <a:gd name="adj1" fmla="val 49833"/>
              <a:gd name="adj2" fmla="val 56616"/>
            </a:avLst>
          </a:prstGeom>
          <a:solidFill>
            <a:schemeClr val="accent1"/>
          </a:solidFill>
          <a:ln w="9525">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grpSp>
        <p:nvGrpSpPr>
          <p:cNvPr id="155677" name="Group 41"/>
          <p:cNvGrpSpPr>
            <a:grpSpLocks/>
          </p:cNvGrpSpPr>
          <p:nvPr/>
        </p:nvGrpSpPr>
        <p:grpSpPr bwMode="auto">
          <a:xfrm>
            <a:off x="1555750" y="1875631"/>
            <a:ext cx="5297488" cy="146050"/>
            <a:chOff x="1066" y="889"/>
            <a:chExt cx="3312" cy="92"/>
          </a:xfrm>
        </p:grpSpPr>
        <p:sp>
          <p:nvSpPr>
            <p:cNvPr id="155733" name="Line 42"/>
            <p:cNvSpPr>
              <a:spLocks noChangeShapeType="1"/>
            </p:cNvSpPr>
            <p:nvPr/>
          </p:nvSpPr>
          <p:spPr bwMode="auto">
            <a:xfrm rot="10800000">
              <a:off x="4378" y="889"/>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4" name="Line 43"/>
            <p:cNvSpPr>
              <a:spLocks noChangeShapeType="1"/>
            </p:cNvSpPr>
            <p:nvPr/>
          </p:nvSpPr>
          <p:spPr bwMode="auto">
            <a:xfrm rot="10800000">
              <a:off x="1066" y="890"/>
              <a:ext cx="3311"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5" name="Line 44"/>
            <p:cNvSpPr>
              <a:spLocks noChangeShapeType="1"/>
            </p:cNvSpPr>
            <p:nvPr/>
          </p:nvSpPr>
          <p:spPr bwMode="auto">
            <a:xfrm rot="10800000" flipV="1">
              <a:off x="1066"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6" name="Line 45"/>
            <p:cNvSpPr>
              <a:spLocks noChangeShapeType="1"/>
            </p:cNvSpPr>
            <p:nvPr/>
          </p:nvSpPr>
          <p:spPr bwMode="auto">
            <a:xfrm rot="10800000" flipV="1">
              <a:off x="1457"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7" name="Line 46"/>
            <p:cNvSpPr>
              <a:spLocks noChangeShapeType="1"/>
            </p:cNvSpPr>
            <p:nvPr/>
          </p:nvSpPr>
          <p:spPr bwMode="auto">
            <a:xfrm rot="10800000" flipV="1">
              <a:off x="1869"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8" name="Line 47"/>
            <p:cNvSpPr>
              <a:spLocks noChangeShapeType="1"/>
            </p:cNvSpPr>
            <p:nvPr/>
          </p:nvSpPr>
          <p:spPr bwMode="auto">
            <a:xfrm rot="10800000" flipV="1">
              <a:off x="2303"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9" name="Line 48"/>
            <p:cNvSpPr>
              <a:spLocks noChangeShapeType="1"/>
            </p:cNvSpPr>
            <p:nvPr/>
          </p:nvSpPr>
          <p:spPr bwMode="auto">
            <a:xfrm rot="10800000" flipV="1">
              <a:off x="2801"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40" name="Line 49"/>
            <p:cNvSpPr>
              <a:spLocks noChangeShapeType="1"/>
            </p:cNvSpPr>
            <p:nvPr/>
          </p:nvSpPr>
          <p:spPr bwMode="auto">
            <a:xfrm rot="10800000" flipV="1">
              <a:off x="3306" y="89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78" name="Group 50"/>
          <p:cNvGrpSpPr>
            <a:grpSpLocks/>
          </p:cNvGrpSpPr>
          <p:nvPr/>
        </p:nvGrpSpPr>
        <p:grpSpPr bwMode="auto">
          <a:xfrm>
            <a:off x="2678113" y="2878931"/>
            <a:ext cx="1524000" cy="146050"/>
            <a:chOff x="1792" y="1479"/>
            <a:chExt cx="952" cy="92"/>
          </a:xfrm>
        </p:grpSpPr>
        <p:grpSp>
          <p:nvGrpSpPr>
            <p:cNvPr id="155728" name="Group 51"/>
            <p:cNvGrpSpPr>
              <a:grpSpLocks/>
            </p:cNvGrpSpPr>
            <p:nvPr/>
          </p:nvGrpSpPr>
          <p:grpSpPr bwMode="auto">
            <a:xfrm>
              <a:off x="1792" y="1480"/>
              <a:ext cx="952" cy="91"/>
              <a:chOff x="1701" y="1842"/>
              <a:chExt cx="2041" cy="318"/>
            </a:xfrm>
          </p:grpSpPr>
          <p:sp>
            <p:nvSpPr>
              <p:cNvPr id="155730" name="Line 52"/>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1" name="Line 53"/>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32" name="Line 54"/>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729" name="Line 55"/>
            <p:cNvSpPr>
              <a:spLocks noChangeShapeType="1"/>
            </p:cNvSpPr>
            <p:nvPr/>
          </p:nvSpPr>
          <p:spPr bwMode="auto">
            <a:xfrm rot="10800000" flipV="1">
              <a:off x="2200" y="1479"/>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79" name="Group 56"/>
          <p:cNvGrpSpPr>
            <a:grpSpLocks/>
          </p:cNvGrpSpPr>
          <p:nvPr/>
        </p:nvGrpSpPr>
        <p:grpSpPr bwMode="auto">
          <a:xfrm>
            <a:off x="2654300" y="3148806"/>
            <a:ext cx="1662113" cy="163513"/>
            <a:chOff x="1792" y="1751"/>
            <a:chExt cx="952" cy="91"/>
          </a:xfrm>
        </p:grpSpPr>
        <p:grpSp>
          <p:nvGrpSpPr>
            <p:cNvPr id="155723" name="Group 57"/>
            <p:cNvGrpSpPr>
              <a:grpSpLocks/>
            </p:cNvGrpSpPr>
            <p:nvPr/>
          </p:nvGrpSpPr>
          <p:grpSpPr bwMode="auto">
            <a:xfrm rot="10800000">
              <a:off x="1792" y="1751"/>
              <a:ext cx="952" cy="91"/>
              <a:chOff x="1701" y="1842"/>
              <a:chExt cx="2041" cy="318"/>
            </a:xfrm>
          </p:grpSpPr>
          <p:sp>
            <p:nvSpPr>
              <p:cNvPr id="155725" name="Line 58"/>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26" name="Line 59"/>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27" name="Line 60"/>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724" name="Line 61"/>
            <p:cNvSpPr>
              <a:spLocks noChangeShapeType="1"/>
            </p:cNvSpPr>
            <p:nvPr/>
          </p:nvSpPr>
          <p:spPr bwMode="auto">
            <a:xfrm rot="10800000" flipV="1">
              <a:off x="2200" y="1751"/>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80" name="Group 62"/>
          <p:cNvGrpSpPr>
            <a:grpSpLocks/>
          </p:cNvGrpSpPr>
          <p:nvPr/>
        </p:nvGrpSpPr>
        <p:grpSpPr bwMode="auto">
          <a:xfrm>
            <a:off x="3151188" y="3982244"/>
            <a:ext cx="3338512" cy="146050"/>
            <a:chOff x="2064" y="2250"/>
            <a:chExt cx="2086" cy="91"/>
          </a:xfrm>
        </p:grpSpPr>
        <p:grpSp>
          <p:nvGrpSpPr>
            <p:cNvPr id="155717" name="Group 63"/>
            <p:cNvGrpSpPr>
              <a:grpSpLocks/>
            </p:cNvGrpSpPr>
            <p:nvPr/>
          </p:nvGrpSpPr>
          <p:grpSpPr bwMode="auto">
            <a:xfrm>
              <a:off x="2064" y="2250"/>
              <a:ext cx="2086" cy="91"/>
              <a:chOff x="1701" y="1842"/>
              <a:chExt cx="2041" cy="318"/>
            </a:xfrm>
          </p:grpSpPr>
          <p:sp>
            <p:nvSpPr>
              <p:cNvPr id="155720" name="Line 64"/>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21" name="Line 65"/>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22" name="Line 66"/>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718" name="Line 67"/>
            <p:cNvSpPr>
              <a:spLocks noChangeShapeType="1"/>
            </p:cNvSpPr>
            <p:nvPr/>
          </p:nvSpPr>
          <p:spPr bwMode="auto">
            <a:xfrm rot="10800000" flipV="1">
              <a:off x="2744" y="225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19" name="Line 68"/>
            <p:cNvSpPr>
              <a:spLocks noChangeShapeType="1"/>
            </p:cNvSpPr>
            <p:nvPr/>
          </p:nvSpPr>
          <p:spPr bwMode="auto">
            <a:xfrm rot="10800000" flipV="1">
              <a:off x="3243" y="2250"/>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81" name="Group 69"/>
          <p:cNvGrpSpPr>
            <a:grpSpLocks/>
          </p:cNvGrpSpPr>
          <p:nvPr/>
        </p:nvGrpSpPr>
        <p:grpSpPr bwMode="auto">
          <a:xfrm>
            <a:off x="3151188" y="4272756"/>
            <a:ext cx="3338512" cy="74613"/>
            <a:chOff x="2064" y="2477"/>
            <a:chExt cx="2086" cy="92"/>
          </a:xfrm>
        </p:grpSpPr>
        <p:grpSp>
          <p:nvGrpSpPr>
            <p:cNvPr id="155711" name="Group 70"/>
            <p:cNvGrpSpPr>
              <a:grpSpLocks/>
            </p:cNvGrpSpPr>
            <p:nvPr/>
          </p:nvGrpSpPr>
          <p:grpSpPr bwMode="auto">
            <a:xfrm rot="10800000">
              <a:off x="2064" y="2478"/>
              <a:ext cx="2086" cy="90"/>
              <a:chOff x="1701" y="1842"/>
              <a:chExt cx="2041" cy="318"/>
            </a:xfrm>
          </p:grpSpPr>
          <p:sp>
            <p:nvSpPr>
              <p:cNvPr id="155714" name="Line 71"/>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15" name="Line 72"/>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16" name="Line 73"/>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712" name="Line 74"/>
            <p:cNvSpPr>
              <a:spLocks noChangeShapeType="1"/>
            </p:cNvSpPr>
            <p:nvPr/>
          </p:nvSpPr>
          <p:spPr bwMode="auto">
            <a:xfrm rot="10800000" flipV="1">
              <a:off x="2653" y="2477"/>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13" name="Line 75"/>
            <p:cNvSpPr>
              <a:spLocks noChangeShapeType="1"/>
            </p:cNvSpPr>
            <p:nvPr/>
          </p:nvSpPr>
          <p:spPr bwMode="auto">
            <a:xfrm rot="10800000" flipV="1">
              <a:off x="3061" y="2478"/>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82" name="Group 76"/>
          <p:cNvGrpSpPr>
            <a:grpSpLocks/>
          </p:cNvGrpSpPr>
          <p:nvPr/>
        </p:nvGrpSpPr>
        <p:grpSpPr bwMode="auto">
          <a:xfrm>
            <a:off x="1335088" y="5506244"/>
            <a:ext cx="5735637" cy="146050"/>
            <a:chOff x="793" y="3294"/>
            <a:chExt cx="3584" cy="91"/>
          </a:xfrm>
        </p:grpSpPr>
        <p:grpSp>
          <p:nvGrpSpPr>
            <p:cNvPr id="155702" name="Group 77"/>
            <p:cNvGrpSpPr>
              <a:grpSpLocks/>
            </p:cNvGrpSpPr>
            <p:nvPr/>
          </p:nvGrpSpPr>
          <p:grpSpPr bwMode="auto">
            <a:xfrm>
              <a:off x="793" y="3294"/>
              <a:ext cx="3584" cy="91"/>
              <a:chOff x="1701" y="1842"/>
              <a:chExt cx="2041" cy="318"/>
            </a:xfrm>
          </p:grpSpPr>
          <p:sp>
            <p:nvSpPr>
              <p:cNvPr id="155708" name="Line 78"/>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9" name="Line 79"/>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10" name="Line 80"/>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703" name="Line 81"/>
            <p:cNvSpPr>
              <a:spLocks noChangeShapeType="1"/>
            </p:cNvSpPr>
            <p:nvPr/>
          </p:nvSpPr>
          <p:spPr bwMode="auto">
            <a:xfrm rot="10800000" flipV="1">
              <a:off x="1202" y="3294"/>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4" name="Line 82"/>
            <p:cNvSpPr>
              <a:spLocks noChangeShapeType="1"/>
            </p:cNvSpPr>
            <p:nvPr/>
          </p:nvSpPr>
          <p:spPr bwMode="auto">
            <a:xfrm rot="10800000" flipV="1">
              <a:off x="1655" y="3294"/>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5" name="Line 83"/>
            <p:cNvSpPr>
              <a:spLocks noChangeShapeType="1"/>
            </p:cNvSpPr>
            <p:nvPr/>
          </p:nvSpPr>
          <p:spPr bwMode="auto">
            <a:xfrm rot="10800000" flipV="1">
              <a:off x="2064" y="3294"/>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6" name="Line 84"/>
            <p:cNvSpPr>
              <a:spLocks noChangeShapeType="1"/>
            </p:cNvSpPr>
            <p:nvPr/>
          </p:nvSpPr>
          <p:spPr bwMode="auto">
            <a:xfrm rot="10800000" flipV="1">
              <a:off x="2608" y="3294"/>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7" name="Line 85"/>
            <p:cNvSpPr>
              <a:spLocks noChangeShapeType="1"/>
            </p:cNvSpPr>
            <p:nvPr/>
          </p:nvSpPr>
          <p:spPr bwMode="auto">
            <a:xfrm rot="10800000" flipV="1">
              <a:off x="3016" y="3294"/>
              <a:ext cx="0" cy="9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155683" name="Group 86"/>
          <p:cNvGrpSpPr>
            <a:grpSpLocks/>
          </p:cNvGrpSpPr>
          <p:nvPr/>
        </p:nvGrpSpPr>
        <p:grpSpPr bwMode="auto">
          <a:xfrm rot="10800000">
            <a:off x="1565275" y="5842794"/>
            <a:ext cx="5505450" cy="173037"/>
            <a:chOff x="1701" y="1842"/>
            <a:chExt cx="2041" cy="318"/>
          </a:xfrm>
        </p:grpSpPr>
        <p:sp>
          <p:nvSpPr>
            <p:cNvPr id="155699" name="Line 87"/>
            <p:cNvSpPr>
              <a:spLocks noChangeShapeType="1"/>
            </p:cNvSpPr>
            <p:nvPr/>
          </p:nvSpPr>
          <p:spPr bwMode="auto">
            <a:xfrm>
              <a:off x="1701"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0" name="Line 88"/>
            <p:cNvSpPr>
              <a:spLocks noChangeShapeType="1"/>
            </p:cNvSpPr>
            <p:nvPr/>
          </p:nvSpPr>
          <p:spPr bwMode="auto">
            <a:xfrm>
              <a:off x="1701" y="2160"/>
              <a:ext cx="2041"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5701" name="Line 89"/>
            <p:cNvSpPr>
              <a:spLocks noChangeShapeType="1"/>
            </p:cNvSpPr>
            <p:nvPr/>
          </p:nvSpPr>
          <p:spPr bwMode="auto">
            <a:xfrm flipV="1">
              <a:off x="3742" y="1842"/>
              <a:ext cx="0" cy="31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55684" name="AutoShape 90"/>
          <p:cNvSpPr>
            <a:spLocks noChangeArrowheads="1"/>
          </p:cNvSpPr>
          <p:nvPr/>
        </p:nvSpPr>
        <p:spPr bwMode="auto">
          <a:xfrm>
            <a:off x="3944938" y="5626894"/>
            <a:ext cx="581025" cy="217487"/>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85" name="AutoShape 91"/>
          <p:cNvSpPr>
            <a:spLocks noChangeArrowheads="1"/>
          </p:cNvSpPr>
          <p:nvPr/>
        </p:nvSpPr>
        <p:spPr bwMode="auto">
          <a:xfrm>
            <a:off x="1919288" y="3982244"/>
            <a:ext cx="285750" cy="403225"/>
          </a:xfrm>
          <a:prstGeom prst="upArrow">
            <a:avLst>
              <a:gd name="adj1" fmla="val 49833"/>
              <a:gd name="adj2" fmla="val 79891"/>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86" name="Rectangle 92"/>
          <p:cNvSpPr>
            <a:spLocks noChangeArrowheads="1"/>
          </p:cNvSpPr>
          <p:nvPr/>
        </p:nvSpPr>
        <p:spPr bwMode="auto">
          <a:xfrm>
            <a:off x="828675" y="1878806"/>
            <a:ext cx="1450975" cy="3868738"/>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87" name="Text Box 93"/>
          <p:cNvSpPr txBox="1">
            <a:spLocks noChangeArrowheads="1"/>
          </p:cNvSpPr>
          <p:nvPr/>
        </p:nvSpPr>
        <p:spPr bwMode="auto">
          <a:xfrm>
            <a:off x="969963" y="1707356"/>
            <a:ext cx="1160462" cy="376238"/>
          </a:xfrm>
          <a:prstGeom prst="rect">
            <a:avLst/>
          </a:prstGeom>
          <a:solidFill>
            <a:srgbClr val="FF0000"/>
          </a:solidFill>
          <a:ln w="9525">
            <a:solidFill>
              <a:srgbClr val="FF0000"/>
            </a:solidFill>
            <a:miter lim="800000"/>
            <a:headEnd/>
            <a:tailEnd/>
          </a:ln>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kumimoji="0" lang="zh-TW" altLang="en-US" b="1">
                <a:solidFill>
                  <a:srgbClr val="FFFFFF"/>
                </a:solidFill>
                <a:latin typeface="Times New Roman" pitchFamily="18" charset="0"/>
                <a:ea typeface="標楷體" pitchFamily="65" charset="-120"/>
              </a:rPr>
              <a:t>產學攜手</a:t>
            </a:r>
          </a:p>
        </p:txBody>
      </p:sp>
      <p:sp>
        <p:nvSpPr>
          <p:cNvPr id="155688" name="AutoShape 94"/>
          <p:cNvSpPr>
            <a:spLocks noChangeArrowheads="1"/>
          </p:cNvSpPr>
          <p:nvPr/>
        </p:nvSpPr>
        <p:spPr bwMode="auto">
          <a:xfrm>
            <a:off x="1123950" y="2894806"/>
            <a:ext cx="285750" cy="434975"/>
          </a:xfrm>
          <a:prstGeom prst="upArrow">
            <a:avLst>
              <a:gd name="adj1" fmla="val 49833"/>
              <a:gd name="adj2" fmla="val 86182"/>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89" name="AutoShape 95"/>
          <p:cNvSpPr>
            <a:spLocks noChangeArrowheads="1"/>
          </p:cNvSpPr>
          <p:nvPr/>
        </p:nvSpPr>
        <p:spPr bwMode="auto">
          <a:xfrm>
            <a:off x="1522413" y="2894806"/>
            <a:ext cx="285750" cy="434975"/>
          </a:xfrm>
          <a:prstGeom prst="upArrow">
            <a:avLst>
              <a:gd name="adj1" fmla="val 49833"/>
              <a:gd name="adj2" fmla="val 86182"/>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0" name="AutoShape 96"/>
          <p:cNvSpPr>
            <a:spLocks noChangeArrowheads="1"/>
          </p:cNvSpPr>
          <p:nvPr/>
        </p:nvSpPr>
        <p:spPr bwMode="auto">
          <a:xfrm>
            <a:off x="3087688" y="2975769"/>
            <a:ext cx="581025" cy="217487"/>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1" name="AutoShape 97"/>
          <p:cNvSpPr>
            <a:spLocks noChangeArrowheads="1"/>
          </p:cNvSpPr>
          <p:nvPr/>
        </p:nvSpPr>
        <p:spPr bwMode="auto">
          <a:xfrm>
            <a:off x="4445000" y="4077494"/>
            <a:ext cx="581025" cy="195262"/>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2" name="Rectangle 101"/>
          <p:cNvSpPr>
            <a:spLocks noChangeArrowheads="1"/>
          </p:cNvSpPr>
          <p:nvPr/>
        </p:nvSpPr>
        <p:spPr bwMode="auto">
          <a:xfrm>
            <a:off x="900113" y="715169"/>
            <a:ext cx="2249487" cy="871537"/>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3" name="Rectangle 102"/>
          <p:cNvSpPr>
            <a:spLocks noChangeArrowheads="1"/>
          </p:cNvSpPr>
          <p:nvPr/>
        </p:nvSpPr>
        <p:spPr bwMode="auto">
          <a:xfrm>
            <a:off x="3176588" y="1586706"/>
            <a:ext cx="2981325" cy="434975"/>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4" name="Text Box 104"/>
          <p:cNvSpPr txBox="1">
            <a:spLocks noChangeArrowheads="1"/>
          </p:cNvSpPr>
          <p:nvPr/>
        </p:nvSpPr>
        <p:spPr bwMode="auto">
          <a:xfrm>
            <a:off x="3208338" y="1659731"/>
            <a:ext cx="2878137" cy="320675"/>
          </a:xfrm>
          <a:prstGeom prst="rect">
            <a:avLst/>
          </a:prstGeom>
          <a:solidFill>
            <a:srgbClr val="FF0000"/>
          </a:solidFill>
          <a:ln w="9525">
            <a:solidFill>
              <a:srgbClr val="FF0000"/>
            </a:solidFill>
            <a:miter lim="800000"/>
            <a:headEnd/>
            <a:tailEnd/>
          </a:ln>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0000"/>
              </a:lnSpc>
            </a:pPr>
            <a:r>
              <a:rPr kumimoji="0" lang="zh-TW" altLang="en-US" b="1">
                <a:solidFill>
                  <a:srgbClr val="FFFFFF"/>
                </a:solidFill>
                <a:latin typeface="Times New Roman" pitchFamily="18" charset="0"/>
                <a:ea typeface="標楷體" pitchFamily="65" charset="-120"/>
              </a:rPr>
              <a:t>強化大專學生實習策略</a:t>
            </a:r>
          </a:p>
        </p:txBody>
      </p:sp>
      <p:sp>
        <p:nvSpPr>
          <p:cNvPr id="155695" name="Text Box 105"/>
          <p:cNvSpPr txBox="1">
            <a:spLocks noChangeArrowheads="1"/>
          </p:cNvSpPr>
          <p:nvPr/>
        </p:nvSpPr>
        <p:spPr bwMode="auto">
          <a:xfrm>
            <a:off x="6373813" y="1642269"/>
            <a:ext cx="1109662" cy="296862"/>
          </a:xfrm>
          <a:prstGeom prst="rect">
            <a:avLst/>
          </a:prstGeom>
          <a:solidFill>
            <a:srgbClr val="FF0000"/>
          </a:solidFill>
          <a:ln w="9525">
            <a:solidFill>
              <a:srgbClr val="FF0000"/>
            </a:solidFill>
            <a:miter lim="800000"/>
            <a:headEnd/>
            <a:tailEnd/>
          </a:ln>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0000"/>
              </a:lnSpc>
            </a:pPr>
            <a:r>
              <a:rPr kumimoji="0" lang="zh-TW" altLang="en-US" sz="1600" b="1">
                <a:solidFill>
                  <a:srgbClr val="FFFFFF"/>
                </a:solidFill>
                <a:latin typeface="Times New Roman" pitchFamily="18" charset="0"/>
                <a:ea typeface="標楷體" pitchFamily="65" charset="-120"/>
              </a:rPr>
              <a:t>最後一哩</a:t>
            </a:r>
          </a:p>
        </p:txBody>
      </p:sp>
      <p:sp>
        <p:nvSpPr>
          <p:cNvPr id="155696" name="Rectangle 106"/>
          <p:cNvSpPr>
            <a:spLocks noChangeArrowheads="1"/>
          </p:cNvSpPr>
          <p:nvPr/>
        </p:nvSpPr>
        <p:spPr bwMode="auto">
          <a:xfrm>
            <a:off x="6302375" y="1580356"/>
            <a:ext cx="1250950" cy="454025"/>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sz="2400">
              <a:latin typeface="Times New Roman" pitchFamily="18" charset="0"/>
            </a:endParaRPr>
          </a:p>
        </p:txBody>
      </p:sp>
      <p:sp>
        <p:nvSpPr>
          <p:cNvPr id="155697" name="Rectangle 83"/>
          <p:cNvSpPr>
            <a:spLocks noChangeArrowheads="1"/>
          </p:cNvSpPr>
          <p:nvPr/>
        </p:nvSpPr>
        <p:spPr bwMode="auto">
          <a:xfrm>
            <a:off x="5145088" y="4452144"/>
            <a:ext cx="428625" cy="1071562"/>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1200">
                <a:solidFill>
                  <a:srgbClr val="9900CC"/>
                </a:solidFill>
                <a:latin typeface="Calibri" pitchFamily="34" charset="0"/>
              </a:rPr>
              <a:t>產業特殊需求</a:t>
            </a:r>
          </a:p>
        </p:txBody>
      </p:sp>
      <p:sp>
        <p:nvSpPr>
          <p:cNvPr id="155698" name="Line 67"/>
          <p:cNvSpPr>
            <a:spLocks noChangeShapeType="1"/>
          </p:cNvSpPr>
          <p:nvPr/>
        </p:nvSpPr>
        <p:spPr bwMode="auto">
          <a:xfrm rot="10800000" flipV="1">
            <a:off x="5430838" y="4237831"/>
            <a:ext cx="0" cy="714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投影片編號版面配置區 1">
            <a:extLst>
              <a:ext uri="{FF2B5EF4-FFF2-40B4-BE49-F238E27FC236}">
                <a16:creationId xmlns="" xmlns:a16="http://schemas.microsoft.com/office/drawing/2014/main" id="{B23034F5-A548-4C7D-9F1C-9905FB09C562}"/>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62</a:t>
            </a:fld>
            <a:endParaRPr lang="zh-TW" altLang="en-US">
              <a:solidFill>
                <a:prstClr val="black">
                  <a:tint val="75000"/>
                </a:prstClr>
              </a:solidFill>
            </a:endParaRPr>
          </a:p>
        </p:txBody>
      </p:sp>
    </p:spTree>
    <p:extLst>
      <p:ext uri="{BB962C8B-B14F-4D97-AF65-F5344CB8AC3E}">
        <p14:creationId xmlns:p14="http://schemas.microsoft.com/office/powerpoint/2010/main" val="18516613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十二年國教理念及教育會考說明</a:t>
            </a:r>
            <a:endParaRPr lang="en-US" altLang="zh-TW" sz="3600" b="1" dirty="0">
              <a:solidFill>
                <a:prstClr val="white"/>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chemeClr val="accent4">
              <a:lumMod val="75000"/>
            </a:schemeClr>
          </a:solidFill>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彰化區適性入學管道介紹與說明</a:t>
            </a:r>
            <a:endParaRPr lang="en-US" altLang="zh-TW" sz="3600" b="1" dirty="0">
              <a:solidFill>
                <a:prstClr val="white"/>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chemeClr val="accent5">
              <a:lumMod val="50000"/>
            </a:schemeClr>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高中、高職及五專群科介紹與說明</a:t>
            </a:r>
            <a:endParaRPr lang="en-US" altLang="zh-TW" sz="3600" b="1" dirty="0">
              <a:solidFill>
                <a:prstClr val="white"/>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chemeClr val="tx2">
              <a:lumMod val="50000"/>
            </a:schemeClr>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TW" altLang="en-US" sz="3600" b="1" dirty="0">
                <a:solidFill>
                  <a:prstClr val="white"/>
                </a:solidFill>
                <a:latin typeface="微軟正黑體" pitchFamily="34" charset="-120"/>
                <a:ea typeface="微軟正黑體" pitchFamily="34" charset="-120"/>
              </a:rPr>
              <a:t>志願選填統計與輔導策略</a:t>
            </a:r>
            <a:endParaRPr lang="zh-TW" altLang="en-US" sz="3600" dirty="0">
              <a:solidFill>
                <a:prstClr val="white"/>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63</a:t>
            </a:fld>
            <a:endParaRPr lang="zh-TW" altLang="en-US">
              <a:solidFill>
                <a:prstClr val="black">
                  <a:tint val="75000"/>
                </a:prstClr>
              </a:solidFill>
            </a:endParaRPr>
          </a:p>
        </p:txBody>
      </p:sp>
    </p:spTree>
    <p:extLst>
      <p:ext uri="{BB962C8B-B14F-4D97-AF65-F5344CB8AC3E}">
        <p14:creationId xmlns:p14="http://schemas.microsoft.com/office/powerpoint/2010/main" val="8194760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6" name="直線接點 5"/>
          <p:cNvCxnSpPr/>
          <p:nvPr/>
        </p:nvCxnSpPr>
        <p:spPr>
          <a:xfrm>
            <a:off x="-71766" y="6541187"/>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0119" name="投影片編號版面配置區 1"/>
          <p:cNvSpPr>
            <a:spLocks noGrp="1"/>
          </p:cNvSpPr>
          <p:nvPr>
            <p:ph type="sldNum" sz="quarter" idx="12"/>
          </p:nvPr>
        </p:nvSpPr>
        <p:spPr bwMode="auto">
          <a:xfrm>
            <a:off x="6902121" y="6526369"/>
            <a:ext cx="21336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pitchFamily="18" charset="0"/>
                <a:ea typeface="新細明體" pitchFamily="18" charset="-120"/>
              </a:defRPr>
            </a:lvl1pPr>
            <a:lvl2pPr marL="742950" indent="-285750" eaLnBrk="0" hangingPunct="0">
              <a:defRPr kumimoji="1">
                <a:solidFill>
                  <a:schemeClr val="tx1"/>
                </a:solidFill>
                <a:latin typeface="Garamond" pitchFamily="18" charset="0"/>
                <a:ea typeface="新細明體" pitchFamily="18" charset="-120"/>
              </a:defRPr>
            </a:lvl2pPr>
            <a:lvl3pPr marL="1143000" indent="-228600" eaLnBrk="0" hangingPunct="0">
              <a:defRPr kumimoji="1">
                <a:solidFill>
                  <a:schemeClr val="tx1"/>
                </a:solidFill>
                <a:latin typeface="Garamond" pitchFamily="18" charset="0"/>
                <a:ea typeface="新細明體" pitchFamily="18" charset="-120"/>
              </a:defRPr>
            </a:lvl3pPr>
            <a:lvl4pPr marL="1600200" indent="-228600" eaLnBrk="0" hangingPunct="0">
              <a:defRPr kumimoji="1">
                <a:solidFill>
                  <a:schemeClr val="tx1"/>
                </a:solidFill>
                <a:latin typeface="Garamond" pitchFamily="18" charset="0"/>
                <a:ea typeface="新細明體" pitchFamily="18" charset="-120"/>
              </a:defRPr>
            </a:lvl4pPr>
            <a:lvl5pPr marL="2057400" indent="-228600" eaLnBrk="0" hangingPunct="0">
              <a:defRPr kumimoji="1">
                <a:solidFill>
                  <a:schemeClr val="tx1"/>
                </a:solidFill>
                <a:latin typeface="Garamond"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Garamond"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Garamond"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Garamond"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Garamond" pitchFamily="18" charset="0"/>
                <a:ea typeface="新細明體" pitchFamily="18" charset="-120"/>
              </a:defRPr>
            </a:lvl9pPr>
          </a:lstStyle>
          <a:p>
            <a:pPr eaLnBrk="1" hangingPunct="1"/>
            <a:fld id="{BE84A32A-597C-4BE3-BBFA-13DF518B3723}" type="slidenum">
              <a:rPr kumimoji="0" lang="zh-TW" altLang="en-US" smtClean="0">
                <a:solidFill>
                  <a:srgbClr val="FFFFFF"/>
                </a:solidFill>
                <a:latin typeface="Century Schoolbook" pitchFamily="18" charset="0"/>
              </a:rPr>
              <a:pPr eaLnBrk="1" hangingPunct="1"/>
              <a:t>64</a:t>
            </a:fld>
            <a:endParaRPr kumimoji="0" lang="en-US" altLang="zh-TW">
              <a:solidFill>
                <a:srgbClr val="FFFFFF"/>
              </a:solidFill>
              <a:latin typeface="Century Schoolbook" pitchFamily="18" charset="0"/>
            </a:endParaRPr>
          </a:p>
        </p:txBody>
      </p:sp>
      <p:sp>
        <p:nvSpPr>
          <p:cNvPr id="12" name="圓角矩形 11"/>
          <p:cNvSpPr/>
          <p:nvPr/>
        </p:nvSpPr>
        <p:spPr>
          <a:xfrm>
            <a:off x="13216" y="13752"/>
            <a:ext cx="9130784" cy="822905"/>
          </a:xfrm>
          <a:prstGeom prst="roundRect">
            <a:avLst/>
          </a:prstGeom>
          <a:solidFill>
            <a:schemeClr val="accent4">
              <a:lumMod val="50000"/>
            </a:schemeClr>
          </a:solidFill>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altLang="zh-TW" sz="3600" b="1" dirty="0">
                <a:solidFill>
                  <a:prstClr val="white"/>
                </a:solidFill>
                <a:latin typeface="微軟正黑體" pitchFamily="34" charset="-120"/>
                <a:ea typeface="微軟正黑體" pitchFamily="34" charset="-120"/>
              </a:rPr>
              <a:t>108</a:t>
            </a:r>
            <a:r>
              <a:rPr lang="zh-TW" altLang="en-US" sz="3600" b="1" dirty="0">
                <a:solidFill>
                  <a:prstClr val="white"/>
                </a:solidFill>
                <a:latin typeface="微軟正黑體" pitchFamily="34" charset="-120"/>
                <a:ea typeface="微軟正黑體" pitchFamily="34" charset="-120"/>
              </a:rPr>
              <a:t>課綱高中職的改變</a:t>
            </a:r>
          </a:p>
        </p:txBody>
      </p:sp>
      <p:graphicFrame>
        <p:nvGraphicFramePr>
          <p:cNvPr id="4" name="資料庫圖表 3"/>
          <p:cNvGraphicFramePr/>
          <p:nvPr>
            <p:extLst>
              <p:ext uri="{D42A27DB-BD31-4B8C-83A1-F6EECF244321}">
                <p14:modId xmlns:p14="http://schemas.microsoft.com/office/powerpoint/2010/main" val="1897788451"/>
              </p:ext>
            </p:extLst>
          </p:nvPr>
        </p:nvGraphicFramePr>
        <p:xfrm>
          <a:off x="215249" y="1916832"/>
          <a:ext cx="4320480" cy="4275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p:cNvGraphicFramePr/>
          <p:nvPr>
            <p:extLst>
              <p:ext uri="{D42A27DB-BD31-4B8C-83A1-F6EECF244321}">
                <p14:modId xmlns:p14="http://schemas.microsoft.com/office/powerpoint/2010/main" val="1701821071"/>
              </p:ext>
            </p:extLst>
          </p:nvPr>
        </p:nvGraphicFramePr>
        <p:xfrm>
          <a:off x="4644008" y="1916832"/>
          <a:ext cx="4320480" cy="42602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文字方塊 1"/>
          <p:cNvSpPr txBox="1">
            <a:spLocks noChangeArrowheads="1"/>
          </p:cNvSpPr>
          <p:nvPr/>
        </p:nvSpPr>
        <p:spPr bwMode="auto">
          <a:xfrm>
            <a:off x="5076056" y="6215456"/>
            <a:ext cx="3610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引自未來</a:t>
            </a:r>
            <a:r>
              <a:rPr lang="en-US" altLang="zh-TW" dirty="0" err="1">
                <a:solidFill>
                  <a:prstClr val="black"/>
                </a:solidFill>
                <a:latin typeface="微軟正黑體" panose="020B0604030504040204" pitchFamily="34" charset="-120"/>
                <a:ea typeface="微軟正黑體" panose="020B0604030504040204" pitchFamily="34" charset="-120"/>
              </a:rPr>
              <a:t>family5</a:t>
            </a:r>
            <a:r>
              <a:rPr lang="zh-TW" altLang="en-US" dirty="0">
                <a:solidFill>
                  <a:prstClr val="black"/>
                </a:solidFill>
                <a:latin typeface="微軟正黑體" panose="020B0604030504040204" pitchFamily="34" charset="-120"/>
                <a:ea typeface="微軟正黑體" panose="020B0604030504040204" pitchFamily="34" charset="-120"/>
              </a:rPr>
              <a:t>分鐘看懂新課綱</a:t>
            </a:r>
            <a:r>
              <a:rPr lang="en-US" altLang="zh-TW" dirty="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4882455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 xmlns:a16="http://schemas.microsoft.com/office/drawing/2014/main" id="{3506C06C-DFE9-42BC-805B-AF24F11CB8CD}"/>
              </a:ext>
            </a:extLst>
          </p:cNvPr>
          <p:cNvSpPr>
            <a:spLocks noGrp="1"/>
          </p:cNvSpPr>
          <p:nvPr>
            <p:ph type="body" sz="half" idx="1"/>
          </p:nvPr>
        </p:nvSpPr>
        <p:spPr/>
        <p:txBody>
          <a:bodyPr/>
          <a:lstStyle/>
          <a:p>
            <a:endParaRPr lang="zh-TW" altLang="en-US" dirty="0"/>
          </a:p>
        </p:txBody>
      </p:sp>
      <p:sp>
        <p:nvSpPr>
          <p:cNvPr id="4" name="圖表版面配置區 3">
            <a:extLst>
              <a:ext uri="{FF2B5EF4-FFF2-40B4-BE49-F238E27FC236}">
                <a16:creationId xmlns="" xmlns:a16="http://schemas.microsoft.com/office/drawing/2014/main" id="{CD1E08F8-6096-41DB-8D64-4440DE404A0A}"/>
              </a:ext>
            </a:extLst>
          </p:cNvPr>
          <p:cNvSpPr>
            <a:spLocks noGrp="1"/>
          </p:cNvSpPr>
          <p:nvPr>
            <p:ph type="chart" sz="half" idx="2"/>
          </p:nvPr>
        </p:nvSpPr>
        <p:spPr/>
      </p:sp>
      <p:sp>
        <p:nvSpPr>
          <p:cNvPr id="5" name="投影片編號版面配置區 4">
            <a:extLst>
              <a:ext uri="{FF2B5EF4-FFF2-40B4-BE49-F238E27FC236}">
                <a16:creationId xmlns="" xmlns:a16="http://schemas.microsoft.com/office/drawing/2014/main" id="{FF772E83-5B6C-4E95-A183-F803B929E45D}"/>
              </a:ext>
            </a:extLst>
          </p:cNvPr>
          <p:cNvSpPr>
            <a:spLocks noGrp="1"/>
          </p:cNvSpPr>
          <p:nvPr>
            <p:ph type="sldNum" sz="quarter" idx="12"/>
          </p:nvPr>
        </p:nvSpPr>
        <p:spPr/>
        <p:txBody>
          <a:bodyPr/>
          <a:lstStyle/>
          <a:p>
            <a:pPr>
              <a:defRPr/>
            </a:pPr>
            <a:fld id="{E19D8310-4614-4CC3-A6D0-2D2AC9741477}" type="slidenum">
              <a:rPr lang="en-US" altLang="zh-TW" smtClean="0"/>
              <a:pPr>
                <a:defRPr/>
              </a:pPr>
              <a:t>65</a:t>
            </a:fld>
            <a:endParaRPr lang="en-US" altLang="zh-TW"/>
          </a:p>
        </p:txBody>
      </p:sp>
      <p:pic>
        <p:nvPicPr>
          <p:cNvPr id="6" name="圖片 5">
            <a:extLst>
              <a:ext uri="{FF2B5EF4-FFF2-40B4-BE49-F238E27FC236}">
                <a16:creationId xmlns="" xmlns:a16="http://schemas.microsoft.com/office/drawing/2014/main" id="{D332F6DF-57CD-4B41-944C-3A9A7BAE2F8C}"/>
              </a:ext>
            </a:extLst>
          </p:cNvPr>
          <p:cNvPicPr>
            <a:picLocks noChangeAspect="1"/>
          </p:cNvPicPr>
          <p:nvPr/>
        </p:nvPicPr>
        <p:blipFill rotWithShape="1">
          <a:blip r:embed="rId2"/>
          <a:srcRect l="10625" t="19201" r="15351" b="29000"/>
          <a:stretch/>
        </p:blipFill>
        <p:spPr>
          <a:xfrm>
            <a:off x="13216" y="1412776"/>
            <a:ext cx="8806572" cy="4534001"/>
          </a:xfrm>
          <a:prstGeom prst="rect">
            <a:avLst/>
          </a:prstGeom>
        </p:spPr>
      </p:pic>
      <p:sp>
        <p:nvSpPr>
          <p:cNvPr id="7" name="圓角矩形 11">
            <a:extLst>
              <a:ext uri="{FF2B5EF4-FFF2-40B4-BE49-F238E27FC236}">
                <a16:creationId xmlns="" xmlns:a16="http://schemas.microsoft.com/office/drawing/2014/main" id="{A4CD09C8-A634-4D43-B906-7CD7039EFFE0}"/>
              </a:ext>
            </a:extLst>
          </p:cNvPr>
          <p:cNvSpPr/>
          <p:nvPr/>
        </p:nvSpPr>
        <p:spPr>
          <a:xfrm>
            <a:off x="13216" y="13752"/>
            <a:ext cx="9130784" cy="897471"/>
          </a:xfrm>
          <a:prstGeom prst="roundRect">
            <a:avLst/>
          </a:prstGeom>
          <a:solidFill>
            <a:schemeClr val="accent4">
              <a:lumMod val="50000"/>
            </a:schemeClr>
          </a:solidFill>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altLang="zh-TW" sz="3600" b="1" dirty="0">
                <a:solidFill>
                  <a:prstClr val="white"/>
                </a:solidFill>
                <a:latin typeface="微軟正黑體" pitchFamily="34" charset="-120"/>
                <a:ea typeface="微軟正黑體" pitchFamily="34" charset="-120"/>
              </a:rPr>
              <a:t>108</a:t>
            </a:r>
            <a:r>
              <a:rPr lang="zh-TW" altLang="en-US" sz="3600" b="1" dirty="0">
                <a:solidFill>
                  <a:prstClr val="white"/>
                </a:solidFill>
                <a:latin typeface="微軟正黑體" pitchFamily="34" charset="-120"/>
                <a:ea typeface="微軟正黑體" pitchFamily="34" charset="-120"/>
              </a:rPr>
              <a:t>課綱高中職的改變</a:t>
            </a:r>
          </a:p>
        </p:txBody>
      </p:sp>
    </p:spTree>
    <p:extLst>
      <p:ext uri="{BB962C8B-B14F-4D97-AF65-F5344CB8AC3E}">
        <p14:creationId xmlns:p14="http://schemas.microsoft.com/office/powerpoint/2010/main" val="743773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6" name="直線接點 5"/>
          <p:cNvCxnSpPr/>
          <p:nvPr/>
        </p:nvCxnSpPr>
        <p:spPr>
          <a:xfrm>
            <a:off x="36513" y="6508751"/>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82659" name="Text Box 3"/>
          <p:cNvSpPr txBox="1">
            <a:spLocks noChangeArrowheads="1"/>
          </p:cNvSpPr>
          <p:nvPr/>
        </p:nvSpPr>
        <p:spPr bwMode="auto">
          <a:xfrm>
            <a:off x="514351" y="1475317"/>
            <a:ext cx="7993063" cy="4342680"/>
          </a:xfrm>
          <a:prstGeom prst="rect">
            <a:avLst/>
          </a:prstGeom>
          <a:noFill/>
          <a:ln w="9525">
            <a:noFill/>
            <a:miter lim="800000"/>
            <a:headEnd/>
            <a:tailEnd/>
          </a:ln>
          <a:effectLst/>
        </p:spPr>
        <p:txBody>
          <a:bodyPr/>
          <a:lstStyle>
            <a:defPPr>
              <a:defRPr lang="zh-TW"/>
            </a:defPPr>
            <a:lvl1pPr algn="ct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kumimoji="0" lang="zh-TW" altLang="en-US" sz="2400" dirty="0">
                <a:solidFill>
                  <a:srgbClr val="FF0000"/>
                </a:solidFill>
                <a:effectLst/>
              </a:rPr>
              <a:t>學生要認識自己</a:t>
            </a:r>
            <a:r>
              <a:rPr lang="zh-TW" altLang="en-US" sz="2400" dirty="0">
                <a:solidFill>
                  <a:srgbClr val="FF0000"/>
                </a:solidFill>
                <a:effectLst/>
              </a:rPr>
              <a:t>，</a:t>
            </a:r>
            <a:r>
              <a:rPr kumimoji="0" lang="zh-TW" altLang="en-US" sz="2400" dirty="0">
                <a:solidFill>
                  <a:srgbClr val="FF0000"/>
                </a:solidFill>
                <a:effectLst/>
              </a:rPr>
              <a:t>將來想學什麼</a:t>
            </a:r>
            <a:r>
              <a:rPr kumimoji="0" lang="en-US" altLang="zh-TW" sz="2400" dirty="0">
                <a:solidFill>
                  <a:srgbClr val="FF0000"/>
                </a:solidFill>
                <a:effectLst/>
              </a:rPr>
              <a:t>?</a:t>
            </a:r>
            <a:r>
              <a:rPr kumimoji="0" lang="zh-TW" altLang="en-US" sz="2400" dirty="0">
                <a:solidFill>
                  <a:srgbClr val="FF0000"/>
                </a:solidFill>
                <a:effectLst/>
              </a:rPr>
              <a:t> 想往</a:t>
            </a:r>
            <a:r>
              <a:rPr lang="zh-TW" altLang="en-US" sz="2400" dirty="0">
                <a:solidFill>
                  <a:srgbClr val="FF0000"/>
                </a:solidFill>
                <a:effectLst/>
              </a:rPr>
              <a:t>哪裡去？</a:t>
            </a:r>
            <a:endParaRPr lang="en-US" altLang="zh-TW" sz="2400" dirty="0">
              <a:solidFill>
                <a:srgbClr val="FF0000"/>
              </a:solidFill>
              <a:effectLst/>
            </a:endParaRPr>
          </a:p>
          <a:p>
            <a:pPr algn="l" fontAlgn="auto">
              <a:lnSpc>
                <a:spcPts val="4000"/>
              </a:lnSpc>
              <a:spcBef>
                <a:spcPts val="0"/>
              </a:spcBef>
              <a:spcAft>
                <a:spcPts val="0"/>
              </a:spcAft>
              <a:defRPr/>
            </a:pPr>
            <a:r>
              <a:rPr lang="zh-TW" altLang="en-US" sz="2400" dirty="0">
                <a:solidFill>
                  <a:schemeClr val="tx1"/>
                </a:solidFill>
                <a:effectLst/>
              </a:rPr>
              <a:t>－透過多元體驗，理解真實世界的職業面貌，了解自己適　　</a:t>
            </a:r>
            <a:endParaRPr lang="en-US" altLang="zh-TW" sz="2400" dirty="0">
              <a:solidFill>
                <a:schemeClr val="tx1"/>
              </a:solidFill>
              <a:effectLst/>
            </a:endParaRPr>
          </a:p>
          <a:p>
            <a:pPr algn="l" fontAlgn="auto">
              <a:lnSpc>
                <a:spcPts val="4000"/>
              </a:lnSpc>
              <a:spcBef>
                <a:spcPts val="0"/>
              </a:spcBef>
              <a:spcAft>
                <a:spcPts val="0"/>
              </a:spcAft>
              <a:defRPr/>
            </a:pPr>
            <a:r>
              <a:rPr lang="zh-TW" altLang="en-US" sz="2400" dirty="0">
                <a:solidFill>
                  <a:schemeClr val="tx1"/>
                </a:solidFill>
                <a:effectLst/>
              </a:rPr>
              <a:t>　合的環境，體會目的感，創造學習動機。</a:t>
            </a:r>
            <a:endParaRPr lang="en-US" altLang="zh-TW" sz="2400" dirty="0">
              <a:solidFill>
                <a:schemeClr val="tx1"/>
              </a:solidFill>
              <a:effectLst/>
            </a:endParaRPr>
          </a:p>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lang="zh-TW" altLang="en-US" sz="2400" dirty="0">
                <a:solidFill>
                  <a:srgbClr val="FF0000"/>
                </a:solidFill>
                <a:effectLst/>
              </a:rPr>
              <a:t>教師要發現生涯特質，找到特色與優勢</a:t>
            </a:r>
            <a:endParaRPr lang="en-US" altLang="zh-TW" sz="2400" dirty="0">
              <a:solidFill>
                <a:srgbClr val="FF0000"/>
              </a:solidFill>
              <a:effectLst/>
            </a:endParaRPr>
          </a:p>
          <a:p>
            <a:pPr algn="l" fontAlgn="auto">
              <a:lnSpc>
                <a:spcPts val="4000"/>
              </a:lnSpc>
              <a:spcBef>
                <a:spcPts val="0"/>
              </a:spcBef>
              <a:spcAft>
                <a:spcPts val="0"/>
              </a:spcAft>
              <a:defRPr/>
            </a:pPr>
            <a:r>
              <a:rPr lang="zh-TW" altLang="en-US" sz="2400" dirty="0">
                <a:solidFill>
                  <a:schemeClr val="tx1"/>
                </a:solidFill>
                <a:effectLst/>
              </a:rPr>
              <a:t>－了解平日感興趣的活動，歸納喜歡的原因，善用國中生</a:t>
            </a:r>
            <a:endParaRPr lang="en-US" altLang="zh-TW" sz="2400" dirty="0">
              <a:solidFill>
                <a:schemeClr val="tx1"/>
              </a:solidFill>
              <a:effectLst/>
            </a:endParaRPr>
          </a:p>
          <a:p>
            <a:pPr algn="l" fontAlgn="auto">
              <a:lnSpc>
                <a:spcPts val="4000"/>
              </a:lnSpc>
              <a:spcBef>
                <a:spcPts val="0"/>
              </a:spcBef>
              <a:spcAft>
                <a:spcPts val="0"/>
              </a:spcAft>
              <a:defRPr/>
            </a:pPr>
            <a:r>
              <a:rPr lang="zh-TW" altLang="en-US" sz="2400" dirty="0">
                <a:solidFill>
                  <a:schemeClr val="tx1"/>
                </a:solidFill>
                <a:effectLst/>
              </a:rPr>
              <a:t>　涯探索管道，練習做選擇。</a:t>
            </a:r>
            <a:endParaRPr lang="en-US" altLang="zh-TW" sz="2400" dirty="0">
              <a:solidFill>
                <a:schemeClr val="tx1"/>
              </a:solidFill>
              <a:effectLst/>
            </a:endParaRPr>
          </a:p>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lang="zh-TW" altLang="en-US" sz="2400" dirty="0">
                <a:solidFill>
                  <a:srgbClr val="FF0000"/>
                </a:solidFill>
                <a:effectLst/>
              </a:rPr>
              <a:t>家長要當子女的伯樂，用心陪伴與回饋</a:t>
            </a:r>
            <a:endParaRPr lang="en-US" altLang="zh-TW" sz="2400" dirty="0">
              <a:solidFill>
                <a:srgbClr val="FF0000"/>
              </a:solidFill>
              <a:effectLst/>
            </a:endParaRPr>
          </a:p>
          <a:p>
            <a:pPr algn="l" fontAlgn="auto">
              <a:lnSpc>
                <a:spcPts val="4000"/>
              </a:lnSpc>
              <a:spcBef>
                <a:spcPts val="0"/>
              </a:spcBef>
              <a:spcAft>
                <a:spcPts val="0"/>
              </a:spcAft>
              <a:defRPr/>
            </a:pPr>
            <a:r>
              <a:rPr lang="zh-TW" altLang="en-US" sz="2400" dirty="0">
                <a:solidFill>
                  <a:schemeClr val="tx1"/>
                </a:solidFill>
                <a:effectLst/>
              </a:rPr>
              <a:t>－運用客觀資料</a:t>
            </a:r>
            <a:r>
              <a:rPr lang="en-US" altLang="zh-TW" sz="2400" dirty="0">
                <a:solidFill>
                  <a:schemeClr val="tx1"/>
                </a:solidFill>
                <a:effectLst/>
              </a:rPr>
              <a:t>(</a:t>
            </a:r>
            <a:r>
              <a:rPr lang="zh-TW" altLang="en-US" sz="2400" dirty="0">
                <a:solidFill>
                  <a:schemeClr val="tx1"/>
                </a:solidFill>
                <a:effectLst/>
              </a:rPr>
              <a:t>學業、性向、興趣</a:t>
            </a:r>
            <a:r>
              <a:rPr lang="en-US" altLang="zh-TW" sz="2400" dirty="0">
                <a:solidFill>
                  <a:schemeClr val="tx1"/>
                </a:solidFill>
                <a:effectLst/>
              </a:rPr>
              <a:t>)</a:t>
            </a:r>
            <a:r>
              <a:rPr lang="zh-TW" altLang="en-US" sz="2400" dirty="0">
                <a:solidFill>
                  <a:schemeClr val="tx1"/>
                </a:solidFill>
                <a:effectLst/>
              </a:rPr>
              <a:t>，透過不同領域職業</a:t>
            </a:r>
            <a:endParaRPr lang="en-US" altLang="zh-TW" sz="2400" dirty="0">
              <a:solidFill>
                <a:schemeClr val="tx1"/>
              </a:solidFill>
              <a:effectLst/>
            </a:endParaRPr>
          </a:p>
          <a:p>
            <a:pPr algn="l" fontAlgn="auto">
              <a:lnSpc>
                <a:spcPts val="4000"/>
              </a:lnSpc>
              <a:spcBef>
                <a:spcPts val="0"/>
              </a:spcBef>
              <a:spcAft>
                <a:spcPts val="0"/>
              </a:spcAft>
              <a:defRPr/>
            </a:pPr>
            <a:r>
              <a:rPr lang="zh-TW" altLang="en-US" sz="2400" dirty="0">
                <a:solidFill>
                  <a:schemeClr val="tx1"/>
                </a:solidFill>
                <a:effectLst/>
              </a:rPr>
              <a:t>    討論，擴展生涯視野，適性選擇學校科系。</a:t>
            </a: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rgbClr val="FF0000"/>
              </a:solidFill>
              <a:effectLst/>
            </a:endParaRPr>
          </a:p>
          <a:p>
            <a:pPr algn="l" fontAlgn="auto">
              <a:lnSpc>
                <a:spcPts val="4000"/>
              </a:lnSpc>
              <a:spcBef>
                <a:spcPts val="0"/>
              </a:spcBef>
              <a:spcAft>
                <a:spcPts val="0"/>
              </a:spcAft>
              <a:defRPr/>
            </a:pPr>
            <a:endParaRPr kumimoji="0" lang="en-US" altLang="zh-TW" sz="2800" dirty="0">
              <a:solidFill>
                <a:schemeClr val="tx2"/>
              </a:solidFill>
            </a:endParaRPr>
          </a:p>
          <a:p>
            <a:pPr algn="l" fontAlgn="auto">
              <a:lnSpc>
                <a:spcPts val="4000"/>
              </a:lnSpc>
              <a:spcBef>
                <a:spcPts val="0"/>
              </a:spcBef>
              <a:spcAft>
                <a:spcPts val="0"/>
              </a:spcAft>
              <a:defRPr/>
            </a:pPr>
            <a:endParaRPr kumimoji="0" lang="en-US" altLang="zh-TW" dirty="0">
              <a:solidFill>
                <a:schemeClr val="tx2"/>
              </a:solidFill>
            </a:endParaRPr>
          </a:p>
          <a:p>
            <a:pPr algn="l" fontAlgn="auto">
              <a:lnSpc>
                <a:spcPts val="4000"/>
              </a:lnSpc>
              <a:spcBef>
                <a:spcPts val="0"/>
              </a:spcBef>
              <a:spcAft>
                <a:spcPts val="0"/>
              </a:spcAft>
              <a:defRPr/>
            </a:pPr>
            <a:r>
              <a:rPr kumimoji="0" lang="zh-TW" altLang="en-US" dirty="0"/>
              <a:t> </a:t>
            </a:r>
            <a:br>
              <a:rPr kumimoji="0" lang="zh-TW" altLang="en-US" dirty="0"/>
            </a:br>
            <a:endParaRPr kumimoji="0" lang="zh-TW" altLang="en-US" dirty="0"/>
          </a:p>
        </p:txBody>
      </p:sp>
      <p:sp>
        <p:nvSpPr>
          <p:cNvPr id="2" name="矩形 1"/>
          <p:cNvSpPr/>
          <p:nvPr/>
        </p:nvSpPr>
        <p:spPr bwMode="auto">
          <a:xfrm>
            <a:off x="2143126" y="1320801"/>
            <a:ext cx="7019925" cy="74084"/>
          </a:xfrm>
          <a:prstGeom prst="rect">
            <a:avLst/>
          </a:prstGeom>
          <a:gradFill flip="none" rotWithShape="0">
            <a:gsLst>
              <a:gs pos="0">
                <a:srgbClr val="3F3987"/>
              </a:gs>
              <a:gs pos="100000">
                <a:schemeClr val="accent1">
                  <a:tint val="23500"/>
                  <a:satMod val="160000"/>
                  <a:lumMod val="0"/>
                  <a:lumOff val="100000"/>
                  <a:alpha val="0"/>
                </a:schemeClr>
              </a:gs>
            </a:gsLst>
            <a:lin ang="10800000" scaled="0"/>
            <a:tileRect/>
          </a:gra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fontAlgn="auto">
              <a:spcBef>
                <a:spcPts val="0"/>
              </a:spcBef>
              <a:spcAft>
                <a:spcPts val="0"/>
              </a:spcAft>
              <a:defRPr/>
            </a:pPr>
            <a:endParaRPr kumimoji="0" lang="zh-TW" altLang="en-US">
              <a:solidFill>
                <a:schemeClr val="tx1"/>
              </a:solidFill>
            </a:endParaRPr>
          </a:p>
        </p:txBody>
      </p:sp>
      <p:sp>
        <p:nvSpPr>
          <p:cNvPr id="9" name="Rectangle 3"/>
          <p:cNvSpPr txBox="1">
            <a:spLocks noChangeArrowheads="1"/>
          </p:cNvSpPr>
          <p:nvPr/>
        </p:nvSpPr>
        <p:spPr bwMode="auto">
          <a:xfrm>
            <a:off x="-1" y="0"/>
            <a:ext cx="9144000" cy="784555"/>
          </a:xfrm>
          <a:prstGeom prst="rect">
            <a:avLst/>
          </a:prstGeom>
          <a:blipFill>
            <a:blip r:embed="rId2"/>
            <a:tile tx="0" ty="0" sx="100000" sy="100000" flip="none" algn="tl"/>
          </a:blipFill>
          <a:ln w="9525">
            <a:noFill/>
            <a:miter lim="800000"/>
            <a:headEnd/>
            <a:tailEnd/>
          </a:ln>
          <a:effectLst/>
        </p:spPr>
        <p:txBody>
          <a:bodyPr/>
          <a:lstStyle>
            <a:defPPr>
              <a:defRPr lang="zh-TW"/>
            </a:defPPr>
            <a:lvl1pP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ctr" fontAlgn="auto">
              <a:spcBef>
                <a:spcPts val="0"/>
              </a:spcBef>
              <a:spcAft>
                <a:spcPts val="0"/>
              </a:spcAft>
              <a:defRPr/>
            </a:pPr>
            <a:r>
              <a:rPr lang="zh-TW" altLang="en-US" sz="4400" dirty="0">
                <a:solidFill>
                  <a:srgbClr val="C00000"/>
                </a:solidFill>
              </a:rPr>
              <a:t>生涯探索建議方向</a:t>
            </a:r>
            <a:endParaRPr kumimoji="0" lang="en-US" altLang="zh-TW" sz="4400" dirty="0">
              <a:solidFill>
                <a:srgbClr val="C00000"/>
              </a:solidFill>
            </a:endParaRPr>
          </a:p>
        </p:txBody>
      </p:sp>
      <p:sp>
        <p:nvSpPr>
          <p:cNvPr id="90119" name="投影片編號版面配置區 1"/>
          <p:cNvSpPr>
            <a:spLocks noGrp="1"/>
          </p:cNvSpPr>
          <p:nvPr>
            <p:ph type="sldNum" sz="quarter" idx="12"/>
          </p:nvPr>
        </p:nvSpPr>
        <p:spPr bwMode="auto">
          <a:xfrm>
            <a:off x="7010400" y="6493933"/>
            <a:ext cx="21336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pitchFamily="18" charset="0"/>
                <a:ea typeface="新細明體" pitchFamily="18" charset="-120"/>
              </a:defRPr>
            </a:lvl1pPr>
            <a:lvl2pPr marL="742950" indent="-285750" eaLnBrk="0" hangingPunct="0">
              <a:defRPr kumimoji="1">
                <a:solidFill>
                  <a:schemeClr val="tx1"/>
                </a:solidFill>
                <a:latin typeface="Garamond" pitchFamily="18" charset="0"/>
                <a:ea typeface="新細明體" pitchFamily="18" charset="-120"/>
              </a:defRPr>
            </a:lvl2pPr>
            <a:lvl3pPr marL="1143000" indent="-228600" eaLnBrk="0" hangingPunct="0">
              <a:defRPr kumimoji="1">
                <a:solidFill>
                  <a:schemeClr val="tx1"/>
                </a:solidFill>
                <a:latin typeface="Garamond" pitchFamily="18" charset="0"/>
                <a:ea typeface="新細明體" pitchFamily="18" charset="-120"/>
              </a:defRPr>
            </a:lvl3pPr>
            <a:lvl4pPr marL="1600200" indent="-228600" eaLnBrk="0" hangingPunct="0">
              <a:defRPr kumimoji="1">
                <a:solidFill>
                  <a:schemeClr val="tx1"/>
                </a:solidFill>
                <a:latin typeface="Garamond" pitchFamily="18" charset="0"/>
                <a:ea typeface="新細明體" pitchFamily="18" charset="-120"/>
              </a:defRPr>
            </a:lvl4pPr>
            <a:lvl5pPr marL="2057400" indent="-228600" eaLnBrk="0" hangingPunct="0">
              <a:defRPr kumimoji="1">
                <a:solidFill>
                  <a:schemeClr val="tx1"/>
                </a:solidFill>
                <a:latin typeface="Garamond"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Garamond"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Garamond"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Garamond"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Garamond" pitchFamily="18" charset="0"/>
                <a:ea typeface="新細明體" pitchFamily="18" charset="-120"/>
              </a:defRPr>
            </a:lvl9pPr>
          </a:lstStyle>
          <a:p>
            <a:pPr eaLnBrk="1" hangingPunct="1"/>
            <a:fld id="{BE84A32A-597C-4BE3-BBFA-13DF518B3723}" type="slidenum">
              <a:rPr kumimoji="0" lang="zh-TW" altLang="en-US" smtClean="0">
                <a:solidFill>
                  <a:srgbClr val="FFFFFF"/>
                </a:solidFill>
                <a:latin typeface="Century Schoolbook" pitchFamily="18" charset="0"/>
              </a:rPr>
              <a:pPr eaLnBrk="1" hangingPunct="1"/>
              <a:t>66</a:t>
            </a:fld>
            <a:endParaRPr kumimoji="0" lang="en-US" altLang="zh-TW" dirty="0">
              <a:solidFill>
                <a:srgbClr val="FFFFFF"/>
              </a:solidFill>
              <a:latin typeface="Century Schoolbook" pitchFamily="18" charset="0"/>
            </a:endParaRPr>
          </a:p>
        </p:txBody>
      </p:sp>
      <p:sp>
        <p:nvSpPr>
          <p:cNvPr id="11" name="文字方塊 1"/>
          <p:cNvSpPr txBox="1">
            <a:spLocks noChangeArrowheads="1"/>
          </p:cNvSpPr>
          <p:nvPr/>
        </p:nvSpPr>
        <p:spPr bwMode="auto">
          <a:xfrm>
            <a:off x="5518448" y="6215456"/>
            <a:ext cx="316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引自親子天下</a:t>
            </a:r>
            <a:r>
              <a:rPr lang="en-US" altLang="zh-TW" dirty="0">
                <a:solidFill>
                  <a:prstClr val="black"/>
                </a:solidFill>
                <a:latin typeface="微軟正黑體" panose="020B0604030504040204" pitchFamily="34" charset="-120"/>
                <a:ea typeface="微軟正黑體" panose="020B0604030504040204" pitchFamily="34" charset="-120"/>
              </a:rPr>
              <a:t>2019</a:t>
            </a:r>
            <a:r>
              <a:rPr lang="zh-TW" altLang="en-US" dirty="0">
                <a:solidFill>
                  <a:prstClr val="black"/>
                </a:solidFill>
                <a:latin typeface="微軟正黑體" panose="020B0604030504040204" pitchFamily="34" charset="-120"/>
                <a:ea typeface="微軟正黑體" panose="020B0604030504040204" pitchFamily="34" charset="-120"/>
              </a:rPr>
              <a:t> 七月號</a:t>
            </a:r>
            <a:r>
              <a:rPr lang="en-US" altLang="zh-TW" dirty="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1470349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Shape 615"/>
          <p:cNvSpPr>
            <a:spLocks noGrp="1"/>
          </p:cNvSpPr>
          <p:nvPr>
            <p:ph type="body" idx="1"/>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pitchFamily="34" charset="0"/>
              <a:buNone/>
            </a:pPr>
            <a:r>
              <a:rPr lang="zh-TW" altLang="zh-TW" sz="3400">
                <a:solidFill>
                  <a:srgbClr val="6600CC"/>
                </a:solidFill>
                <a:latin typeface="Arial" pitchFamily="34" charset="0"/>
                <a:ea typeface="新細明體" pitchFamily="18" charset="-120"/>
                <a:cs typeface="Arial" pitchFamily="34" charset="0"/>
                <a:sym typeface="Arial" pitchFamily="34" charset="0"/>
              </a:rPr>
              <a:t>    </a:t>
            </a:r>
          </a:p>
          <a:p>
            <a:pPr eaLnBrk="1" hangingPunct="1">
              <a:lnSpc>
                <a:spcPct val="80000"/>
              </a:lnSpc>
              <a:spcBef>
                <a:spcPts val="575"/>
              </a:spcBef>
              <a:buClr>
                <a:srgbClr val="000000"/>
              </a:buClr>
              <a:buSzPct val="25000"/>
              <a:buFont typeface="Arial" pitchFamily="34" charset="0"/>
              <a:buNone/>
            </a:pPr>
            <a:r>
              <a:rPr lang="zh-TW" altLang="zh-TW" sz="2900">
                <a:solidFill>
                  <a:srgbClr val="000000"/>
                </a:solidFill>
                <a:latin typeface="Arial" pitchFamily="34" charset="0"/>
                <a:ea typeface="新細明體" pitchFamily="18" charset="-120"/>
                <a:cs typeface="Arial" pitchFamily="34" charset="0"/>
                <a:sym typeface="Arial" pitchFamily="34" charset="0"/>
              </a:rPr>
              <a:t>  </a:t>
            </a:r>
          </a:p>
          <a:p>
            <a:pPr eaLnBrk="1" hangingPunct="1">
              <a:buFontTx/>
              <a:buBlip>
                <a:blip r:embed="rId3"/>
              </a:buBlip>
            </a:pPr>
            <a:endParaRPr lang="zh-TW" altLang="zh-TW"/>
          </a:p>
        </p:txBody>
      </p:sp>
      <p:sp>
        <p:nvSpPr>
          <p:cNvPr id="100355" name="Shape 617"/>
          <p:cNvSpPr>
            <a:spLocks noChangeArrowheads="1"/>
          </p:cNvSpPr>
          <p:nvPr/>
        </p:nvSpPr>
        <p:spPr bwMode="auto">
          <a:xfrm>
            <a:off x="1385888" y="1614488"/>
            <a:ext cx="6624637" cy="508952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latin typeface="微軟正黑體" pitchFamily="34" charset="-120"/>
              <a:ea typeface="微軟正黑體" pitchFamily="34" charset="-120"/>
            </a:endParaRPr>
          </a:p>
        </p:txBody>
      </p:sp>
      <p:sp>
        <p:nvSpPr>
          <p:cNvPr id="619" name="Shape 619"/>
          <p:cNvSpPr txBox="1">
            <a:spLocks noChangeArrowheads="1"/>
          </p:cNvSpPr>
          <p:nvPr/>
        </p:nvSpPr>
        <p:spPr bwMode="auto">
          <a:xfrm>
            <a:off x="1104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個人特質的</a:t>
            </a:r>
          </a:p>
          <a:p>
            <a:pPr algn="ctr" eaLnBrk="1" hangingPunct="1">
              <a:buSzPct val="25000"/>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澄清與了解</a:t>
            </a:r>
          </a:p>
        </p:txBody>
      </p:sp>
      <p:sp>
        <p:nvSpPr>
          <p:cNvPr id="620" name="Shape 620"/>
          <p:cNvSpPr txBox="1">
            <a:spLocks noChangeArrowheads="1"/>
          </p:cNvSpPr>
          <p:nvPr/>
        </p:nvSpPr>
        <p:spPr bwMode="auto">
          <a:xfrm>
            <a:off x="7345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教育與職業</a:t>
            </a:r>
          </a:p>
          <a:p>
            <a:pPr algn="ctr" eaLnBrk="1" hangingPunct="1">
              <a:buSzPct val="25000"/>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資料的提供</a:t>
            </a:r>
          </a:p>
        </p:txBody>
      </p:sp>
      <p:sp>
        <p:nvSpPr>
          <p:cNvPr id="621" name="Shape 621"/>
          <p:cNvSpPr txBox="1">
            <a:spLocks noChangeArrowheads="1"/>
          </p:cNvSpPr>
          <p:nvPr/>
        </p:nvSpPr>
        <p:spPr bwMode="auto">
          <a:xfrm>
            <a:off x="295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3" name="投影片編號版面配置區 2"/>
          <p:cNvSpPr>
            <a:spLocks noGrp="1"/>
          </p:cNvSpPr>
          <p:nvPr>
            <p:ph type="sldNum" sz="quarter" idx="12"/>
          </p:nvPr>
        </p:nvSpPr>
        <p:spPr/>
        <p:txBody>
          <a:bodyPr/>
          <a:lstStyle/>
          <a:p>
            <a:pPr>
              <a:defRPr/>
            </a:pPr>
            <a:fld id="{5C0102AA-6502-4133-AD11-7C50C503042F}" type="slidenum">
              <a:rPr lang="zh-TW" altLang="en-US">
                <a:latin typeface="微軟正黑體" pitchFamily="34" charset="-120"/>
                <a:ea typeface="微軟正黑體" pitchFamily="34" charset="-120"/>
              </a:rPr>
              <a:pPr>
                <a:defRPr/>
              </a:pPr>
              <a:t>67</a:t>
            </a:fld>
            <a:endParaRPr lang="zh-TW" altLang="en-US">
              <a:latin typeface="微軟正黑體" pitchFamily="34" charset="-120"/>
              <a:ea typeface="微軟正黑體" pitchFamily="34" charset="-120"/>
            </a:endParaRPr>
          </a:p>
        </p:txBody>
      </p:sp>
      <p:sp>
        <p:nvSpPr>
          <p:cNvPr id="12" name="文字方塊 7"/>
          <p:cNvSpPr txBox="1">
            <a:spLocks noChangeArrowheads="1"/>
          </p:cNvSpPr>
          <p:nvPr/>
        </p:nvSpPr>
        <p:spPr bwMode="auto">
          <a:xfrm>
            <a:off x="755650" y="1703388"/>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000" b="1">
                <a:solidFill>
                  <a:srgbClr val="002060"/>
                </a:solidFill>
                <a:latin typeface="微軟正黑體" pitchFamily="34" charset="-120"/>
                <a:ea typeface="微軟正黑體" pitchFamily="34" charset="-120"/>
              </a:rPr>
              <a:t>1.</a:t>
            </a:r>
            <a:r>
              <a:rPr kumimoji="0" lang="zh-TW" altLang="en-US" sz="2000" b="1">
                <a:solidFill>
                  <a:srgbClr val="002060"/>
                </a:solidFill>
                <a:latin typeface="微軟正黑體" pitchFamily="34" charset="-120"/>
                <a:ea typeface="微軟正黑體" pitchFamily="34" charset="-120"/>
              </a:rPr>
              <a:t>興趣（喜不喜歡做）</a:t>
            </a:r>
            <a:endParaRPr kumimoji="0" lang="en-US" altLang="zh-TW" sz="2000" b="1">
              <a:solidFill>
                <a:srgbClr val="002060"/>
              </a:solidFill>
              <a:latin typeface="微軟正黑體" pitchFamily="34" charset="-120"/>
              <a:ea typeface="微軟正黑體" pitchFamily="34" charset="-120"/>
            </a:endParaRPr>
          </a:p>
          <a:p>
            <a:pPr eaLnBrk="1" hangingPunct="1"/>
            <a:r>
              <a:rPr kumimoji="0" lang="en-US" altLang="zh-TW" sz="2000" b="1">
                <a:solidFill>
                  <a:srgbClr val="00B050"/>
                </a:solidFill>
                <a:latin typeface="微軟正黑體" pitchFamily="34" charset="-120"/>
                <a:ea typeface="微軟正黑體" pitchFamily="34" charset="-120"/>
              </a:rPr>
              <a:t>2.</a:t>
            </a:r>
            <a:r>
              <a:rPr kumimoji="0" lang="zh-TW" altLang="en-US" sz="2000" b="1">
                <a:solidFill>
                  <a:srgbClr val="00B050"/>
                </a:solidFill>
                <a:latin typeface="微軟正黑體" pitchFamily="34" charset="-120"/>
                <a:ea typeface="微軟正黑體" pitchFamily="34" charset="-120"/>
              </a:rPr>
              <a:t>能力 </a:t>
            </a:r>
            <a:r>
              <a:rPr kumimoji="0" lang="en-US" altLang="zh-TW" sz="2000" b="1">
                <a:solidFill>
                  <a:srgbClr val="00B050"/>
                </a:solidFill>
                <a:latin typeface="微軟正黑體" pitchFamily="34" charset="-120"/>
                <a:ea typeface="微軟正黑體" pitchFamily="34" charset="-120"/>
              </a:rPr>
              <a:t>(</a:t>
            </a:r>
            <a:r>
              <a:rPr kumimoji="0" lang="zh-TW" altLang="en-US" sz="2000" b="1">
                <a:solidFill>
                  <a:srgbClr val="00B050"/>
                </a:solidFill>
                <a:latin typeface="微軟正黑體" pitchFamily="34" charset="-120"/>
                <a:ea typeface="微軟正黑體" pitchFamily="34" charset="-120"/>
              </a:rPr>
              <a:t>能不能做</a:t>
            </a:r>
            <a:r>
              <a:rPr kumimoji="0" lang="en-US" altLang="zh-TW" sz="2000" b="1">
                <a:solidFill>
                  <a:srgbClr val="00B050"/>
                </a:solidFill>
                <a:latin typeface="微軟正黑體" pitchFamily="34" charset="-120"/>
                <a:ea typeface="微軟正黑體" pitchFamily="34" charset="-120"/>
              </a:rPr>
              <a:t>)</a:t>
            </a:r>
          </a:p>
          <a:p>
            <a:pPr eaLnBrk="1" hangingPunct="1"/>
            <a:r>
              <a:rPr kumimoji="0" lang="en-US" altLang="zh-TW" sz="2000" b="1">
                <a:solidFill>
                  <a:srgbClr val="376092"/>
                </a:solidFill>
                <a:latin typeface="微軟正黑體" pitchFamily="34" charset="-120"/>
                <a:ea typeface="微軟正黑體" pitchFamily="34" charset="-120"/>
              </a:rPr>
              <a:t>3.</a:t>
            </a:r>
            <a:r>
              <a:rPr kumimoji="0" lang="zh-TW" altLang="en-US" sz="2000" b="1">
                <a:solidFill>
                  <a:srgbClr val="376092"/>
                </a:solidFill>
                <a:latin typeface="微軟正黑體" pitchFamily="34" charset="-120"/>
                <a:ea typeface="微軟正黑體" pitchFamily="34" charset="-120"/>
              </a:rPr>
              <a:t>人格特質 </a:t>
            </a:r>
            <a:r>
              <a:rPr kumimoji="0" lang="en-US" altLang="zh-TW" sz="2000" b="1">
                <a:solidFill>
                  <a:srgbClr val="376092"/>
                </a:solidFill>
                <a:latin typeface="微軟正黑體" pitchFamily="34" charset="-120"/>
                <a:ea typeface="微軟正黑體" pitchFamily="34" charset="-120"/>
              </a:rPr>
              <a:t>(</a:t>
            </a:r>
            <a:r>
              <a:rPr kumimoji="0" lang="zh-TW" altLang="en-US" sz="2000" b="1">
                <a:solidFill>
                  <a:srgbClr val="376092"/>
                </a:solidFill>
                <a:latin typeface="微軟正黑體" pitchFamily="34" charset="-120"/>
                <a:ea typeface="微軟正黑體" pitchFamily="34" charset="-120"/>
              </a:rPr>
              <a:t>適不適合做）</a:t>
            </a:r>
          </a:p>
          <a:p>
            <a:pPr eaLnBrk="1" hangingPunct="1"/>
            <a:r>
              <a:rPr kumimoji="0" lang="en-US" altLang="zh-TW" sz="2000" b="1">
                <a:solidFill>
                  <a:srgbClr val="C00000"/>
                </a:solidFill>
                <a:latin typeface="微軟正黑體" pitchFamily="34" charset="-120"/>
                <a:ea typeface="微軟正黑體" pitchFamily="34" charset="-120"/>
              </a:rPr>
              <a:t>4.</a:t>
            </a:r>
            <a:r>
              <a:rPr kumimoji="0" lang="zh-TW" altLang="en-US" sz="2000" b="1">
                <a:solidFill>
                  <a:srgbClr val="C00000"/>
                </a:solidFill>
                <a:latin typeface="微軟正黑體" pitchFamily="34" charset="-120"/>
                <a:ea typeface="微軟正黑體" pitchFamily="34" charset="-120"/>
              </a:rPr>
              <a:t>價值觀 </a:t>
            </a:r>
            <a:r>
              <a:rPr kumimoji="0" lang="en-US" altLang="zh-TW" sz="2000" b="1">
                <a:solidFill>
                  <a:srgbClr val="C00000"/>
                </a:solidFill>
                <a:latin typeface="微軟正黑體" pitchFamily="34" charset="-120"/>
                <a:ea typeface="微軟正黑體" pitchFamily="34" charset="-120"/>
              </a:rPr>
              <a:t>(</a:t>
            </a:r>
            <a:r>
              <a:rPr kumimoji="0" lang="zh-TW" altLang="en-US" sz="2000" b="1">
                <a:solidFill>
                  <a:srgbClr val="C00000"/>
                </a:solidFill>
                <a:latin typeface="微軟正黑體" pitchFamily="34" charset="-120"/>
                <a:ea typeface="微軟正黑體" pitchFamily="34" charset="-120"/>
              </a:rPr>
              <a:t>願不願意做</a:t>
            </a:r>
            <a:r>
              <a:rPr kumimoji="0" lang="zh-TW" altLang="en-US" sz="2000">
                <a:latin typeface="微軟正黑體" pitchFamily="34" charset="-120"/>
                <a:ea typeface="微軟正黑體" pitchFamily="34" charset="-120"/>
              </a:rPr>
              <a:t> </a:t>
            </a:r>
            <a:r>
              <a:rPr kumimoji="0" lang="en-US" altLang="zh-TW" sz="2000" b="1">
                <a:solidFill>
                  <a:srgbClr val="C00000"/>
                </a:solidFill>
                <a:latin typeface="微軟正黑體" pitchFamily="34" charset="-120"/>
                <a:ea typeface="微軟正黑體" pitchFamily="34" charset="-120"/>
              </a:rPr>
              <a:t>)</a:t>
            </a:r>
          </a:p>
        </p:txBody>
      </p:sp>
      <p:sp>
        <p:nvSpPr>
          <p:cNvPr id="14" name="文字方塊 11"/>
          <p:cNvSpPr txBox="1">
            <a:spLocks noChangeArrowheads="1"/>
          </p:cNvSpPr>
          <p:nvPr/>
        </p:nvSpPr>
        <p:spPr bwMode="auto">
          <a:xfrm>
            <a:off x="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機緣</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家庭因素</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社會潮流</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家人期望</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同儕團體</a:t>
            </a:r>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地緣關係</a:t>
            </a:r>
          </a:p>
          <a:p>
            <a:pPr algn="ctr" eaLnBrk="1" hangingPunct="1">
              <a:buFontTx/>
              <a:buChar char="•"/>
            </a:pPr>
            <a:r>
              <a:rPr kumimoji="0" lang="zh-TW" altLang="en-US" sz="2000" b="1">
                <a:latin typeface="微軟正黑體" pitchFamily="34" charset="-120"/>
                <a:ea typeface="微軟正黑體" pitchFamily="34" charset="-120"/>
              </a:rPr>
              <a:t>阻力助力</a:t>
            </a:r>
          </a:p>
        </p:txBody>
      </p:sp>
      <p:sp>
        <p:nvSpPr>
          <p:cNvPr id="15" name="文字方塊 15"/>
          <p:cNvSpPr txBox="1">
            <a:spLocks noChangeArrowheads="1"/>
          </p:cNvSpPr>
          <p:nvPr/>
        </p:nvSpPr>
        <p:spPr bwMode="auto">
          <a:xfrm>
            <a:off x="7167563" y="3751263"/>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科系類別</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職業類別</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學校類別</a:t>
            </a:r>
            <a:endParaRPr kumimoji="0" lang="en-US" altLang="zh-TW" sz="2000" b="1">
              <a:latin typeface="微軟正黑體" pitchFamily="34" charset="-120"/>
              <a:ea typeface="微軟正黑體" pitchFamily="34" charset="-120"/>
            </a:endParaRPr>
          </a:p>
          <a:p>
            <a:pPr algn="ctr" eaLnBrk="1" hangingPunct="1"/>
            <a:r>
              <a:rPr kumimoji="0" lang="en-US" altLang="zh-TW" sz="2000" b="1">
                <a:latin typeface="微軟正黑體" pitchFamily="34" charset="-120"/>
                <a:ea typeface="微軟正黑體" pitchFamily="34" charset="-120"/>
              </a:rPr>
              <a:t>‧</a:t>
            </a:r>
            <a:r>
              <a:rPr kumimoji="0" lang="zh-TW" altLang="en-US" sz="2000" b="1">
                <a:latin typeface="微軟正黑體" pitchFamily="34" charset="-120"/>
                <a:ea typeface="微軟正黑體" pitchFamily="34" charset="-120"/>
              </a:rPr>
              <a:t>升學管道</a:t>
            </a:r>
            <a:endParaRPr kumimoji="0" lang="en-US" altLang="zh-TW" sz="2000" b="1">
              <a:latin typeface="微軟正黑體" pitchFamily="34" charset="-120"/>
              <a:ea typeface="微軟正黑體" pitchFamily="34" charset="-120"/>
            </a:endParaRPr>
          </a:p>
        </p:txBody>
      </p:sp>
      <p:sp>
        <p:nvSpPr>
          <p:cNvPr id="17" name="Text Box 18"/>
          <p:cNvSpPr txBox="1">
            <a:spLocks noChangeArrowheads="1"/>
          </p:cNvSpPr>
          <p:nvPr/>
        </p:nvSpPr>
        <p:spPr bwMode="auto">
          <a:xfrm>
            <a:off x="6019800" y="1289050"/>
            <a:ext cx="2871788" cy="1200150"/>
          </a:xfrm>
          <a:prstGeom prst="rect">
            <a:avLst/>
          </a:prstGeom>
          <a:solidFill>
            <a:srgbClr val="800000"/>
          </a:solidFill>
          <a:ln>
            <a:noFill/>
          </a:ln>
          <a:effectLst/>
          <a:extLst/>
        </p:spPr>
        <p:txBody>
          <a:bodyPr>
            <a:spAutoFit/>
          </a:bodyPr>
          <a:lstStyle/>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
        <p:nvSpPr>
          <p:cNvPr id="13" name="Rectangle 3">
            <a:extLst>
              <a:ext uri="{FF2B5EF4-FFF2-40B4-BE49-F238E27FC236}">
                <a16:creationId xmlns="" xmlns:a16="http://schemas.microsoft.com/office/drawing/2014/main" id="{F259CB41-EF04-4259-A630-88AD194FFB9C}"/>
              </a:ext>
            </a:extLst>
          </p:cNvPr>
          <p:cNvSpPr txBox="1">
            <a:spLocks noChangeArrowheads="1"/>
          </p:cNvSpPr>
          <p:nvPr/>
        </p:nvSpPr>
        <p:spPr bwMode="auto">
          <a:xfrm>
            <a:off x="-1" y="0"/>
            <a:ext cx="9144000" cy="784555"/>
          </a:xfrm>
          <a:prstGeom prst="rect">
            <a:avLst/>
          </a:prstGeom>
          <a:blipFill>
            <a:blip r:embed="rId5"/>
            <a:tile tx="0" ty="0" sx="100000" sy="100000" flip="none" algn="tl"/>
          </a:blipFill>
          <a:ln w="9525">
            <a:noFill/>
            <a:miter lim="800000"/>
            <a:headEnd/>
            <a:tailEnd/>
          </a:ln>
          <a:effectLst/>
        </p:spPr>
        <p:txBody>
          <a:bodyPr/>
          <a:lstStyle>
            <a:defPPr>
              <a:defRPr lang="zh-TW"/>
            </a:defPPr>
            <a:lvl1pP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ctr" fontAlgn="auto">
              <a:spcBef>
                <a:spcPts val="0"/>
              </a:spcBef>
              <a:spcAft>
                <a:spcPts val="0"/>
              </a:spcAft>
              <a:defRPr/>
            </a:pPr>
            <a:r>
              <a:rPr lang="zh-TW" altLang="en-US" sz="4400" dirty="0">
                <a:solidFill>
                  <a:srgbClr val="C00000"/>
                </a:solidFill>
              </a:rPr>
              <a:t>生涯金三角</a:t>
            </a:r>
            <a:endParaRPr kumimoji="0" lang="en-US" altLang="zh-TW" sz="4400" dirty="0">
              <a:solidFill>
                <a:srgbClr val="C00000"/>
              </a:solidFill>
            </a:endParaRPr>
          </a:p>
        </p:txBody>
      </p:sp>
    </p:spTree>
    <p:extLst>
      <p:ext uri="{BB962C8B-B14F-4D97-AF65-F5344CB8AC3E}">
        <p14:creationId xmlns:p14="http://schemas.microsoft.com/office/powerpoint/2010/main" val="29333651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68</a:t>
            </a:fld>
            <a:endParaRPr lang="zh-TW" altLang="en-US">
              <a:solidFill>
                <a:prstClr val="black">
                  <a:tint val="75000"/>
                </a:prstClr>
              </a:solidFill>
            </a:endParaRPr>
          </a:p>
        </p:txBody>
      </p:sp>
      <p:sp>
        <p:nvSpPr>
          <p:cNvPr id="16" name="圓角矩形 15"/>
          <p:cNvSpPr/>
          <p:nvPr/>
        </p:nvSpPr>
        <p:spPr>
          <a:xfrm>
            <a:off x="-1" y="20655"/>
            <a:ext cx="9132565" cy="894002"/>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kumimoji="0" lang="en-US" altLang="zh-TW" sz="3600" b="1" dirty="0">
                <a:latin typeface="微軟正黑體" pitchFamily="34" charset="-120"/>
                <a:ea typeface="微軟正黑體" pitchFamily="34" charset="-120"/>
              </a:rPr>
              <a:t>109</a:t>
            </a:r>
            <a:r>
              <a:rPr kumimoji="0" lang="zh-TW" altLang="en-US" sz="3600" b="1" dirty="0">
                <a:latin typeface="微軟正黑體" pitchFamily="34" charset="-120"/>
                <a:ea typeface="微軟正黑體" pitchFamily="34" charset="-120"/>
              </a:rPr>
              <a:t>年彰化區免試入學志願選填統計</a:t>
            </a:r>
          </a:p>
        </p:txBody>
      </p:sp>
      <p:sp>
        <p:nvSpPr>
          <p:cNvPr id="9" name="文字方塊 3"/>
          <p:cNvSpPr txBox="1">
            <a:spLocks noChangeArrowheads="1"/>
          </p:cNvSpPr>
          <p:nvPr/>
        </p:nvSpPr>
        <p:spPr bwMode="auto">
          <a:xfrm>
            <a:off x="467544" y="1484784"/>
            <a:ext cx="7451353" cy="40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平均</a:t>
            </a:r>
            <a:r>
              <a:rPr lang="zh-TW" altLang="en-US" sz="2400" b="1" dirty="0">
                <a:solidFill>
                  <a:srgbClr val="FF0000"/>
                </a:solidFill>
                <a:latin typeface="微軟正黑體" pitchFamily="34" charset="-120"/>
                <a:ea typeface="微軟正黑體" pitchFamily="34" charset="-120"/>
                <a:cs typeface="華康儷粗圓"/>
              </a:rPr>
              <a:t>選填</a:t>
            </a:r>
            <a:r>
              <a:rPr lang="zh-TW" altLang="en-US" sz="2400" b="1" dirty="0">
                <a:latin typeface="微軟正黑體" pitchFamily="34" charset="-120"/>
                <a:ea typeface="微軟正黑體" pitchFamily="34" charset="-120"/>
                <a:cs typeface="華康儷粗圓"/>
              </a:rPr>
              <a:t>志願數</a:t>
            </a:r>
            <a:r>
              <a:rPr lang="en-US" altLang="zh-TW" sz="2400" dirty="0">
                <a:solidFill>
                  <a:srgbClr val="FF0000"/>
                </a:solidFill>
              </a:rPr>
              <a:t>1</a:t>
            </a:r>
            <a:r>
              <a:rPr lang="en-US" altLang="zh-TW" sz="2400" b="1" dirty="0">
                <a:solidFill>
                  <a:srgbClr val="FF0000"/>
                </a:solidFill>
                <a:latin typeface="微軟正黑體" pitchFamily="34" charset="-120"/>
                <a:ea typeface="微軟正黑體" pitchFamily="34" charset="-120"/>
              </a:rPr>
              <a:t>9</a:t>
            </a:r>
            <a:r>
              <a:rPr lang="zh-TW" altLang="en-US" sz="2400" b="1" dirty="0">
                <a:solidFill>
                  <a:srgbClr val="FF0000"/>
                </a:solidFill>
                <a:latin typeface="微軟正黑體" pitchFamily="34" charset="-120"/>
                <a:ea typeface="微軟正黑體" pitchFamily="34" charset="-120"/>
              </a:rPr>
              <a:t>個</a:t>
            </a:r>
            <a:endParaRPr lang="en-US" altLang="zh-TW" sz="2400" b="1" dirty="0">
              <a:solidFill>
                <a:srgbClr val="FF0000"/>
              </a:solidFill>
              <a:latin typeface="微軟正黑體" pitchFamily="34" charset="-120"/>
              <a:ea typeface="微軟正黑體" pitchFamily="34" charset="-120"/>
            </a:endParaRP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平均錄取志願數第</a:t>
            </a:r>
            <a:r>
              <a:rPr lang="en-US" altLang="zh-TW" sz="2400" b="1" dirty="0">
                <a:solidFill>
                  <a:srgbClr val="FF0000"/>
                </a:solidFill>
                <a:latin typeface="微軟正黑體" pitchFamily="34" charset="-120"/>
                <a:ea typeface="微軟正黑體" pitchFamily="34" charset="-120"/>
                <a:cs typeface="華康儷粗圓"/>
              </a:rPr>
              <a:t>2.7</a:t>
            </a:r>
            <a:r>
              <a:rPr lang="zh-TW" altLang="en-US" sz="2400" b="1" dirty="0">
                <a:latin typeface="微軟正黑體" pitchFamily="34" charset="-120"/>
                <a:ea typeface="微軟正黑體" pitchFamily="34" charset="-120"/>
                <a:cs typeface="華康儷粗圓"/>
              </a:rPr>
              <a:t>個志願序</a:t>
            </a:r>
            <a:endParaRPr lang="en-US" altLang="zh-TW" sz="2400" b="1" dirty="0">
              <a:latin typeface="微軟正黑體" pitchFamily="34" charset="-120"/>
              <a:ea typeface="微軟正黑體" pitchFamily="34" charset="-120"/>
              <a:cs typeface="華康儷粗圓"/>
            </a:endParaRP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錄取第一志願者為</a:t>
            </a:r>
            <a:r>
              <a:rPr lang="en-US" altLang="zh-TW" sz="2400" b="1" dirty="0">
                <a:latin typeface="微軟正黑體" pitchFamily="34" charset="-120"/>
                <a:ea typeface="微軟正黑體" pitchFamily="34" charset="-120"/>
                <a:cs typeface="華康儷粗圓"/>
              </a:rPr>
              <a:t>51.07%</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錄取前三志願者為</a:t>
            </a:r>
            <a:r>
              <a:rPr lang="en-US" altLang="zh-TW" sz="2400" b="1" dirty="0">
                <a:latin typeface="微軟正黑體" pitchFamily="34" charset="-120"/>
                <a:ea typeface="微軟正黑體" pitchFamily="34" charset="-120"/>
                <a:cs typeface="華康儷粗圓"/>
              </a:rPr>
              <a:t>78.11%</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錄取前五志願者為</a:t>
            </a:r>
            <a:r>
              <a:rPr lang="en-US" altLang="zh-TW" sz="2400" b="1" dirty="0">
                <a:latin typeface="微軟正黑體" pitchFamily="34" charset="-120"/>
                <a:ea typeface="微軟正黑體" pitchFamily="34" charset="-120"/>
                <a:cs typeface="華康儷粗圓"/>
              </a:rPr>
              <a:t>86.10%</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solidFill>
                  <a:srgbClr val="FF0000"/>
                </a:solidFill>
                <a:latin typeface="微軟正黑體" pitchFamily="34" charset="-120"/>
                <a:ea typeface="微軟正黑體" pitchFamily="34" charset="-120"/>
                <a:cs typeface="華康儷粗圓"/>
              </a:rPr>
              <a:t>前三志願錄取高中者佔</a:t>
            </a:r>
            <a:r>
              <a:rPr lang="en-US" altLang="zh-TW" sz="2400" b="1" dirty="0">
                <a:latin typeface="微軟正黑體" pitchFamily="34" charset="-120"/>
                <a:ea typeface="微軟正黑體" pitchFamily="34" charset="-120"/>
                <a:cs typeface="華康儷粗圓"/>
              </a:rPr>
              <a:t>38.28</a:t>
            </a:r>
            <a:r>
              <a:rPr lang="en-US" altLang="zh-TW" sz="2400" b="1" dirty="0">
                <a:solidFill>
                  <a:srgbClr val="FF0000"/>
                </a:solidFill>
                <a:latin typeface="微軟正黑體" pitchFamily="34" charset="-120"/>
                <a:ea typeface="微軟正黑體" pitchFamily="34" charset="-120"/>
                <a:cs typeface="華康儷粗圓"/>
              </a:rPr>
              <a:t>%</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solidFill>
                  <a:srgbClr val="FF0000"/>
                </a:solidFill>
                <a:latin typeface="微軟正黑體" pitchFamily="34" charset="-120"/>
                <a:ea typeface="微軟正黑體" pitchFamily="34" charset="-120"/>
                <a:cs typeface="華康儷粗圓"/>
              </a:rPr>
              <a:t>前三志願錄取高職者佔</a:t>
            </a:r>
            <a:r>
              <a:rPr lang="en-US" altLang="zh-TW" sz="2400" b="1" dirty="0">
                <a:latin typeface="微軟正黑體" pitchFamily="34" charset="-120"/>
                <a:ea typeface="微軟正黑體" pitchFamily="34" charset="-120"/>
                <a:cs typeface="華康儷粗圓"/>
              </a:rPr>
              <a:t>35.69</a:t>
            </a:r>
            <a:r>
              <a:rPr lang="en-US" altLang="zh-TW" sz="2400" b="1" dirty="0">
                <a:solidFill>
                  <a:srgbClr val="FF0000"/>
                </a:solidFill>
                <a:latin typeface="微軟正黑體" pitchFamily="34" charset="-120"/>
                <a:ea typeface="微軟正黑體" pitchFamily="34" charset="-120"/>
                <a:cs typeface="華康儷粗圓"/>
              </a:rPr>
              <a:t>%</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總錄取率為</a:t>
            </a:r>
            <a:r>
              <a:rPr lang="en-US" altLang="zh-TW" sz="2400" b="1" dirty="0">
                <a:latin typeface="微軟正黑體" pitchFamily="34" charset="-120"/>
                <a:ea typeface="微軟正黑體" pitchFamily="34" charset="-120"/>
                <a:cs typeface="華康儷粗圓"/>
              </a:rPr>
              <a:t>99.08</a:t>
            </a:r>
            <a:r>
              <a:rPr lang="zh-TW" altLang="en-US" sz="2400" b="1" dirty="0">
                <a:latin typeface="微軟正黑體" pitchFamily="34" charset="-120"/>
                <a:ea typeface="微軟正黑體" pitchFamily="34" charset="-120"/>
                <a:cs typeface="華康儷粗圓"/>
              </a:rPr>
              <a:t>％</a:t>
            </a:r>
            <a:endParaRPr lang="en-US" altLang="zh-TW" sz="2400" b="1" dirty="0">
              <a:latin typeface="微軟正黑體" pitchFamily="34" charset="-120"/>
              <a:ea typeface="微軟正黑體" pitchFamily="34" charset="-120"/>
              <a:cs typeface="華康儷粗圓"/>
            </a:endParaRPr>
          </a:p>
        </p:txBody>
      </p:sp>
      <p:pic>
        <p:nvPicPr>
          <p:cNvPr id="12" name="圖片 11"/>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88223" y="4293096"/>
            <a:ext cx="1700691" cy="201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爆炸 1 2"/>
          <p:cNvSpPr/>
          <p:nvPr/>
        </p:nvSpPr>
        <p:spPr>
          <a:xfrm>
            <a:off x="1322463" y="2065748"/>
            <a:ext cx="5472608" cy="3672408"/>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未錄取者請留意</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各校續招資訊</a:t>
            </a:r>
          </a:p>
        </p:txBody>
      </p:sp>
    </p:spTree>
    <p:extLst>
      <p:ext uri="{BB962C8B-B14F-4D97-AF65-F5344CB8AC3E}">
        <p14:creationId xmlns:p14="http://schemas.microsoft.com/office/powerpoint/2010/main" val="10952148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2400801703"/>
              </p:ext>
            </p:extLst>
          </p:nvPr>
        </p:nvGraphicFramePr>
        <p:xfrm>
          <a:off x="0" y="-12279"/>
          <a:ext cx="9144000" cy="993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內容版面配置區 3"/>
          <p:cNvGraphicFramePr>
            <a:graphicFrameLocks noGrp="1"/>
          </p:cNvGraphicFramePr>
          <p:nvPr>
            <p:ph idx="1"/>
          </p:nvPr>
        </p:nvGraphicFramePr>
        <p:xfrm>
          <a:off x="5134" y="1484784"/>
          <a:ext cx="8568952" cy="48139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69</a:t>
            </a:fld>
            <a:endParaRPr lang="zh-TW" altLang="en-US">
              <a:solidFill>
                <a:prstClr val="black">
                  <a:tint val="75000"/>
                </a:prstClr>
              </a:solidFill>
            </a:endParaRPr>
          </a:p>
        </p:txBody>
      </p:sp>
    </p:spTree>
    <p:extLst>
      <p:ext uri="{BB962C8B-B14F-4D97-AF65-F5344CB8AC3E}">
        <p14:creationId xmlns:p14="http://schemas.microsoft.com/office/powerpoint/2010/main" val="42609767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3903542027"/>
              </p:ext>
            </p:extLst>
          </p:nvPr>
        </p:nvGraphicFramePr>
        <p:xfrm>
          <a:off x="410338" y="1125000"/>
          <a:ext cx="8338125" cy="4824280"/>
        </p:xfrm>
        <a:graphic>
          <a:graphicData uri="http://schemas.openxmlformats.org/drawingml/2006/table">
            <a:tbl>
              <a:tblPr firstRow="1" bandRow="1">
                <a:tableStyleId>{E8B1032C-EA38-4F05-BA0D-38AFFFC7BED3}</a:tableStyleId>
              </a:tblPr>
              <a:tblGrid>
                <a:gridCol w="1664357">
                  <a:extLst>
                    <a:ext uri="{9D8B030D-6E8A-4147-A177-3AD203B41FA5}">
                      <a16:colId xmlns="" xmlns:a16="http://schemas.microsoft.com/office/drawing/2014/main" val="20000"/>
                    </a:ext>
                  </a:extLst>
                </a:gridCol>
                <a:gridCol w="1650502">
                  <a:extLst>
                    <a:ext uri="{9D8B030D-6E8A-4147-A177-3AD203B41FA5}">
                      <a16:colId xmlns="" xmlns:a16="http://schemas.microsoft.com/office/drawing/2014/main" val="20001"/>
                    </a:ext>
                  </a:extLst>
                </a:gridCol>
                <a:gridCol w="1650502">
                  <a:extLst>
                    <a:ext uri="{9D8B030D-6E8A-4147-A177-3AD203B41FA5}">
                      <a16:colId xmlns="" xmlns:a16="http://schemas.microsoft.com/office/drawing/2014/main" val="20002"/>
                    </a:ext>
                  </a:extLst>
                </a:gridCol>
                <a:gridCol w="3372764">
                  <a:extLst>
                    <a:ext uri="{9D8B030D-6E8A-4147-A177-3AD203B41FA5}">
                      <a16:colId xmlns="" xmlns:a16="http://schemas.microsoft.com/office/drawing/2014/main" val="20003"/>
                    </a:ext>
                  </a:extLst>
                </a:gridCol>
              </a:tblGrid>
              <a:tr h="603035">
                <a:tc>
                  <a:txBody>
                    <a:bodyPr/>
                    <a:lstStyle/>
                    <a:p>
                      <a:pPr algn="ctr"/>
                      <a:r>
                        <a:rPr lang="zh-TW" altLang="en-US" sz="2800" dirty="0">
                          <a:latin typeface="微軟正黑體" panose="020B0604030504040204" pitchFamily="34" charset="-120"/>
                          <a:ea typeface="微軟正黑體" panose="020B0604030504040204" pitchFamily="34" charset="-120"/>
                        </a:rPr>
                        <a:t>能力等級</a:t>
                      </a:r>
                      <a:endParaRPr lang="zh-TW" altLang="en-US" sz="2800" b="1" dirty="0">
                        <a:solidFill>
                          <a:schemeClr val="bg1"/>
                        </a:solidFill>
                        <a:latin typeface="微軟正黑體" pitchFamily="34" charset="-120"/>
                        <a:ea typeface="微軟正黑體" pitchFamily="34" charset="-120"/>
                      </a:endParaRP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加註標示</a:t>
                      </a:r>
                      <a:endParaRPr lang="zh-TW" altLang="en-US" sz="2800" b="1" dirty="0">
                        <a:solidFill>
                          <a:schemeClr val="bg1"/>
                        </a:solidFill>
                        <a:latin typeface="微軟正黑體" pitchFamily="34" charset="-120"/>
                        <a:ea typeface="微軟正黑體" pitchFamily="34" charset="-120"/>
                      </a:endParaRPr>
                    </a:p>
                  </a:txBody>
                  <a:tcPr anchor="ctr"/>
                </a:tc>
                <a:tc>
                  <a:txBody>
                    <a:bodyPr/>
                    <a:lstStyle/>
                    <a:p>
                      <a:pPr algn="ctr"/>
                      <a:r>
                        <a:rPr lang="zh-TW" altLang="en-US" sz="2800" b="1" dirty="0">
                          <a:solidFill>
                            <a:schemeClr val="tx1"/>
                          </a:solidFill>
                          <a:latin typeface="微軟正黑體" pitchFamily="34" charset="-120"/>
                          <a:ea typeface="微軟正黑體" pitchFamily="34" charset="-120"/>
                        </a:rPr>
                        <a:t>免試積分</a:t>
                      </a: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標示說明</a:t>
                      </a:r>
                      <a:endParaRPr lang="zh-TW" altLang="en-US" sz="2800" b="1" dirty="0">
                        <a:solidFill>
                          <a:schemeClr val="bg1"/>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0"/>
                  </a:ext>
                </a:extLst>
              </a:tr>
              <a:tr h="60303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精熟</a:t>
                      </a:r>
                      <a:endParaRPr lang="en-US" altLang="zh-TW" sz="2800" b="1" dirty="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2800" b="1" kern="1200" baseline="0" dirty="0">
                          <a:solidFill>
                            <a:schemeClr val="tx1"/>
                          </a:solidFill>
                          <a:latin typeface="微軟正黑體" panose="020B0604030504040204" pitchFamily="34" charset="-120"/>
                          <a:ea typeface="微軟正黑體" panose="020B0604030504040204" pitchFamily="34" charset="-120"/>
                        </a:rPr>
                        <a:t>     </a:t>
                      </a:r>
                      <a:r>
                        <a:rPr lang="en-US" altLang="zh-TW" sz="2800" b="1" kern="1200" baseline="0" dirty="0">
                          <a:solidFill>
                            <a:schemeClr val="tx1"/>
                          </a:solidFill>
                          <a:latin typeface="微軟正黑體" panose="020B0604030504040204" pitchFamily="34" charset="-120"/>
                          <a:ea typeface="微軟正黑體" panose="020B0604030504040204" pitchFamily="34" charset="-120"/>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algn="ctr"/>
                      <a:r>
                        <a:rPr lang="en-US" altLang="zh-TW" sz="2800" b="0" kern="1200" dirty="0">
                          <a:solidFill>
                            <a:schemeClr val="tx1"/>
                          </a:solidFill>
                          <a:latin typeface="微軟正黑體" pitchFamily="34" charset="-120"/>
                          <a:ea typeface="微軟正黑體" pitchFamily="34" charset="-120"/>
                          <a:cs typeface="+mn-cs"/>
                        </a:rPr>
                        <a:t>9</a:t>
                      </a:r>
                      <a:r>
                        <a:rPr lang="zh-TW" altLang="en-US" sz="2800" b="0" kern="1200" dirty="0">
                          <a:solidFill>
                            <a:schemeClr val="tx1"/>
                          </a:solidFill>
                          <a:latin typeface="微軟正黑體" pitchFamily="34" charset="-120"/>
                          <a:ea typeface="微軟正黑體" pitchFamily="34" charset="-120"/>
                          <a:cs typeface="+mn-cs"/>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pPr algn="l"/>
                      <a:r>
                        <a:rPr lang="zh-TW" altLang="en-US" sz="2400" kern="1200" baseline="0" dirty="0">
                          <a:latin typeface="微軟正黑體" panose="020B0604030504040204" pitchFamily="34" charset="-120"/>
                          <a:ea typeface="微軟正黑體" panose="020B0604030504040204" pitchFamily="34" charset="-120"/>
                        </a:rPr>
                        <a:t>精熟等級前</a:t>
                      </a:r>
                      <a:r>
                        <a:rPr lang="en-US" altLang="zh-TW" sz="2400" kern="1200" baseline="0" dirty="0">
                          <a:latin typeface="微軟正黑體" panose="020B0604030504040204" pitchFamily="34" charset="-120"/>
                          <a:ea typeface="微軟正黑體" panose="020B0604030504040204" pitchFamily="34" charset="-120"/>
                        </a:rPr>
                        <a:t>25%</a:t>
                      </a:r>
                      <a:endParaRPr lang="zh-TW" altLang="en-US" sz="2400" b="1" dirty="0">
                        <a:solidFill>
                          <a:srgbClr val="A50021"/>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1"/>
                  </a:ext>
                </a:extLst>
              </a:tr>
              <a:tr h="60303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0" kern="1200" baseline="0" dirty="0">
                          <a:solidFill>
                            <a:schemeClr val="tx1"/>
                          </a:solidFill>
                          <a:latin typeface="微軟正黑體" panose="020B0604030504040204" pitchFamily="34" charset="-120"/>
                          <a:ea typeface="微軟正黑體" panose="020B0604030504040204" pitchFamily="34" charset="-120"/>
                        </a:rPr>
                        <a:t>8</a:t>
                      </a:r>
                      <a:r>
                        <a:rPr lang="zh-TW" altLang="en-US" sz="2800" b="0"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pPr algn="l"/>
                      <a:r>
                        <a:rPr lang="zh-TW" altLang="en-US" sz="2400" kern="1200" baseline="0" dirty="0">
                          <a:latin typeface="微軟正黑體" panose="020B0604030504040204" pitchFamily="34" charset="-120"/>
                          <a:ea typeface="微軟正黑體" panose="020B0604030504040204" pitchFamily="34" charset="-120"/>
                        </a:rPr>
                        <a:t>精熟等級前</a:t>
                      </a:r>
                      <a:r>
                        <a:rPr lang="en-US" altLang="zh-TW" sz="2400" kern="1200" baseline="0" dirty="0">
                          <a:latin typeface="微軟正黑體" panose="020B0604030504040204" pitchFamily="34" charset="-120"/>
                          <a:ea typeface="微軟正黑體" panose="020B0604030504040204" pitchFamily="34" charset="-120"/>
                        </a:rPr>
                        <a:t>26%</a:t>
                      </a:r>
                      <a:r>
                        <a:rPr lang="zh-TW" altLang="en-US" sz="2400" kern="1200" baseline="0" dirty="0">
                          <a:latin typeface="微軟正黑體" panose="020B0604030504040204" pitchFamily="34" charset="-120"/>
                          <a:ea typeface="微軟正黑體" panose="020B0604030504040204" pitchFamily="34" charset="-120"/>
                        </a:rPr>
                        <a:t>～</a:t>
                      </a:r>
                      <a:r>
                        <a:rPr lang="en-US" altLang="zh-TW" sz="2400" kern="1200" baseline="0" dirty="0">
                          <a:latin typeface="微軟正黑體" panose="020B0604030504040204" pitchFamily="34" charset="-120"/>
                          <a:ea typeface="微軟正黑體" panose="020B0604030504040204" pitchFamily="34" charset="-120"/>
                        </a:rPr>
                        <a:t>50%</a:t>
                      </a:r>
                      <a:endParaRPr lang="zh-TW" altLang="en-US" sz="2400" b="1" dirty="0">
                        <a:solidFill>
                          <a:srgbClr val="A50021"/>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2"/>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0" kern="1200" baseline="0" dirty="0">
                          <a:solidFill>
                            <a:schemeClr val="tx1"/>
                          </a:solidFill>
                          <a:latin typeface="微軟正黑體" panose="020B0604030504040204" pitchFamily="34" charset="-120"/>
                          <a:ea typeface="微軟正黑體" panose="020B0604030504040204" pitchFamily="34" charset="-120"/>
                        </a:rPr>
                        <a:t>7</a:t>
                      </a:r>
                      <a:r>
                        <a:rPr lang="zh-TW" altLang="en-US" sz="2800" b="0"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pPr algn="l"/>
                      <a:r>
                        <a:rPr lang="zh-TW" altLang="en-US" sz="2400" dirty="0">
                          <a:latin typeface="微軟正黑體" panose="020B0604030504040204" pitchFamily="34" charset="-120"/>
                          <a:ea typeface="微軟正黑體" panose="020B0604030504040204" pitchFamily="34" charset="-120"/>
                        </a:rPr>
                        <a:t>精熟等級前</a:t>
                      </a:r>
                      <a:r>
                        <a:rPr lang="en-US" altLang="zh-TW" sz="2400" dirty="0">
                          <a:latin typeface="微軟正黑體" panose="020B0604030504040204" pitchFamily="34" charset="-120"/>
                          <a:ea typeface="微軟正黑體" panose="020B0604030504040204" pitchFamily="34" charset="-120"/>
                        </a:rPr>
                        <a:t>51%</a:t>
                      </a:r>
                      <a:r>
                        <a:rPr lang="zh-TW" altLang="en-US" sz="2400" dirty="0">
                          <a:latin typeface="微軟正黑體" panose="020B0604030504040204" pitchFamily="34" charset="-120"/>
                          <a:ea typeface="微軟正黑體" panose="020B0604030504040204" pitchFamily="34" charset="-120"/>
                        </a:rPr>
                        <a:t>～</a:t>
                      </a:r>
                      <a:endParaRPr lang="zh-TW" altLang="en-US" sz="2400" b="1" dirty="0">
                        <a:solidFill>
                          <a:srgbClr val="A50021"/>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3"/>
                  </a:ext>
                </a:extLst>
              </a:tr>
              <a:tr h="60303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基礎</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en-US" altLang="zh-TW" sz="2800" b="1" kern="1200" baseline="0" dirty="0">
                          <a:solidFill>
                            <a:schemeClr val="tx1"/>
                          </a:solidFill>
                          <a:latin typeface="微軟正黑體" panose="020B0604030504040204" pitchFamily="34" charset="-120"/>
                          <a:ea typeface="微軟正黑體" panose="020B0604030504040204" pitchFamily="34" charset="-120"/>
                        </a:rPr>
                        <a:t> </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    </a:t>
                      </a:r>
                      <a:r>
                        <a:rPr lang="en-US" altLang="zh-TW" sz="2800" b="1" kern="1200" baseline="0" dirty="0">
                          <a:solidFill>
                            <a:schemeClr val="tx1"/>
                          </a:solidFill>
                          <a:latin typeface="微軟正黑體" panose="020B0604030504040204" pitchFamily="34" charset="-120"/>
                          <a:ea typeface="微軟正黑體" panose="020B0604030504040204" pitchFamily="34" charset="-120"/>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algn="ctr"/>
                      <a:r>
                        <a:rPr lang="en-US" altLang="zh-TW" sz="2800" b="0" kern="1200" dirty="0">
                          <a:solidFill>
                            <a:schemeClr val="tx1"/>
                          </a:solidFill>
                          <a:latin typeface="微軟正黑體" pitchFamily="34" charset="-120"/>
                          <a:ea typeface="微軟正黑體" pitchFamily="34" charset="-120"/>
                          <a:cs typeface="+mn-cs"/>
                        </a:rPr>
                        <a:t>6</a:t>
                      </a:r>
                      <a:r>
                        <a:rPr lang="zh-TW" altLang="en-US" sz="2800" b="0" kern="1200" dirty="0">
                          <a:solidFill>
                            <a:schemeClr val="tx1"/>
                          </a:solidFill>
                          <a:latin typeface="微軟正黑體" pitchFamily="34" charset="-120"/>
                          <a:ea typeface="微軟正黑體" pitchFamily="34" charset="-120"/>
                          <a:cs typeface="+mn-cs"/>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r>
                        <a:rPr lang="zh-TW" altLang="en-US" sz="2400" kern="1200" baseline="0" dirty="0">
                          <a:latin typeface="微軟正黑體" panose="020B0604030504040204" pitchFamily="34" charset="-120"/>
                          <a:ea typeface="微軟正黑體" panose="020B0604030504040204" pitchFamily="34" charset="-120"/>
                        </a:rPr>
                        <a:t>基礎等級前</a:t>
                      </a:r>
                      <a:r>
                        <a:rPr lang="en-US" altLang="zh-TW" sz="2400" kern="1200" baseline="0" dirty="0">
                          <a:latin typeface="微軟正黑體" panose="020B0604030504040204" pitchFamily="34" charset="-120"/>
                          <a:ea typeface="微軟正黑體" panose="020B0604030504040204" pitchFamily="34" charset="-120"/>
                        </a:rPr>
                        <a:t>25%</a:t>
                      </a:r>
                      <a:endParaRPr lang="zh-TW" altLang="en-US" sz="2400" b="1" dirty="0">
                        <a:solidFill>
                          <a:srgbClr val="000066"/>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4"/>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0" kern="1200" baseline="0" dirty="0">
                          <a:solidFill>
                            <a:schemeClr val="tx1"/>
                          </a:solidFill>
                          <a:latin typeface="微軟正黑體" panose="020B0604030504040204" pitchFamily="34" charset="-120"/>
                          <a:ea typeface="微軟正黑體" panose="020B0604030504040204" pitchFamily="34" charset="-120"/>
                        </a:rPr>
                        <a:t>5</a:t>
                      </a:r>
                      <a:r>
                        <a:rPr lang="zh-TW" altLang="en-US" sz="2800" b="0"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pPr algn="l"/>
                      <a:r>
                        <a:rPr lang="zh-TW" altLang="en-US" sz="2400" kern="1200" baseline="0" dirty="0">
                          <a:latin typeface="微軟正黑體" panose="020B0604030504040204" pitchFamily="34" charset="-120"/>
                          <a:ea typeface="微軟正黑體" panose="020B0604030504040204" pitchFamily="34" charset="-120"/>
                        </a:rPr>
                        <a:t>基礎等級前</a:t>
                      </a:r>
                      <a:r>
                        <a:rPr lang="en-US" altLang="zh-TW" sz="2400" kern="1200" baseline="0" dirty="0">
                          <a:latin typeface="微軟正黑體" panose="020B0604030504040204" pitchFamily="34" charset="-120"/>
                          <a:ea typeface="微軟正黑體" panose="020B0604030504040204" pitchFamily="34" charset="-120"/>
                        </a:rPr>
                        <a:t>26%</a:t>
                      </a:r>
                      <a:r>
                        <a:rPr lang="zh-TW" altLang="en-US" sz="2400" kern="1200" baseline="0" dirty="0">
                          <a:latin typeface="微軟正黑體" panose="020B0604030504040204" pitchFamily="34" charset="-120"/>
                          <a:ea typeface="微軟正黑體" panose="020B0604030504040204" pitchFamily="34" charset="-120"/>
                        </a:rPr>
                        <a:t>～</a:t>
                      </a:r>
                      <a:r>
                        <a:rPr lang="en-US" altLang="zh-TW" sz="2400" kern="1200" baseline="0" dirty="0">
                          <a:latin typeface="微軟正黑體" panose="020B0604030504040204" pitchFamily="34" charset="-120"/>
                          <a:ea typeface="微軟正黑體" panose="020B0604030504040204" pitchFamily="34" charset="-120"/>
                        </a:rPr>
                        <a:t>50%</a:t>
                      </a:r>
                      <a:endParaRPr lang="zh-TW" altLang="en-US" sz="2400" b="1" dirty="0">
                        <a:solidFill>
                          <a:srgbClr val="000066"/>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5"/>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0" kern="1200" baseline="0" dirty="0">
                          <a:solidFill>
                            <a:schemeClr val="tx1"/>
                          </a:solidFill>
                          <a:latin typeface="微軟正黑體" panose="020B0604030504040204" pitchFamily="34" charset="-120"/>
                          <a:ea typeface="微軟正黑體" panose="020B0604030504040204" pitchFamily="34" charset="-120"/>
                        </a:rPr>
                        <a:t>4</a:t>
                      </a:r>
                      <a:r>
                        <a:rPr lang="zh-TW" altLang="en-US" sz="2800" b="0"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0" dirty="0">
                        <a:solidFill>
                          <a:schemeClr val="tx1"/>
                        </a:solidFill>
                        <a:latin typeface="微軟正黑體" pitchFamily="34" charset="-120"/>
                        <a:ea typeface="微軟正黑體" pitchFamily="34" charset="-120"/>
                      </a:endParaRPr>
                    </a:p>
                  </a:txBody>
                  <a:tcPr anchor="ctr"/>
                </a:tc>
                <a:tc>
                  <a:txBody>
                    <a:bodyPr/>
                    <a:lstStyle/>
                    <a:p>
                      <a:pPr algn="l"/>
                      <a:r>
                        <a:rPr lang="zh-TW" altLang="en-US" sz="2400" dirty="0">
                          <a:latin typeface="微軟正黑體" panose="020B0604030504040204" pitchFamily="34" charset="-120"/>
                          <a:ea typeface="微軟正黑體" panose="020B0604030504040204" pitchFamily="34" charset="-120"/>
                        </a:rPr>
                        <a:t>基礎等級前</a:t>
                      </a:r>
                      <a:r>
                        <a:rPr lang="en-US" altLang="zh-TW" sz="2400" dirty="0">
                          <a:latin typeface="微軟正黑體" panose="020B0604030504040204" pitchFamily="34" charset="-120"/>
                          <a:ea typeface="微軟正黑體" panose="020B0604030504040204" pitchFamily="34" charset="-120"/>
                        </a:rPr>
                        <a:t>51%</a:t>
                      </a:r>
                      <a:r>
                        <a:rPr lang="zh-TW" altLang="en-US" sz="2400" dirty="0">
                          <a:latin typeface="微軟正黑體" panose="020B0604030504040204" pitchFamily="34" charset="-120"/>
                          <a:ea typeface="微軟正黑體" panose="020B0604030504040204" pitchFamily="34" charset="-120"/>
                        </a:rPr>
                        <a:t>～</a:t>
                      </a:r>
                      <a:endParaRPr lang="zh-TW" altLang="en-US" sz="2400" b="1" dirty="0">
                        <a:solidFill>
                          <a:srgbClr val="000066"/>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6"/>
                  </a:ext>
                </a:extLst>
              </a:tr>
              <a:tr h="603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待加強</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C</a:t>
                      </a:r>
                      <a:endParaRPr lang="zh-TW" altLang="en-US" sz="2800" b="1" kern="1200" dirty="0">
                        <a:solidFill>
                          <a:schemeClr val="tx1"/>
                        </a:solidFill>
                        <a:latin typeface="微軟正黑體" pitchFamily="34" charset="-120"/>
                        <a:ea typeface="微軟正黑體" pitchFamily="34" charset="-120"/>
                        <a:cs typeface="+mn-cs"/>
                      </a:endParaRPr>
                    </a:p>
                  </a:txBody>
                  <a:tcPr anchor="ctr"/>
                </a:tc>
                <a:tc>
                  <a:txBody>
                    <a:bodyPr/>
                    <a:lstStyle/>
                    <a:p>
                      <a:pPr algn="ctr"/>
                      <a:r>
                        <a:rPr lang="en-US" altLang="zh-TW" sz="2800" b="0" dirty="0">
                          <a:solidFill>
                            <a:schemeClr val="tx1"/>
                          </a:solidFill>
                          <a:latin typeface="微軟正黑體" pitchFamily="34" charset="-120"/>
                          <a:ea typeface="微軟正黑體" pitchFamily="34" charset="-120"/>
                        </a:rPr>
                        <a:t>3</a:t>
                      </a:r>
                      <a:r>
                        <a:rPr lang="zh-TW" altLang="en-US" sz="2800" b="0" dirty="0">
                          <a:solidFill>
                            <a:schemeClr val="tx1"/>
                          </a:solidFill>
                          <a:latin typeface="微軟正黑體" pitchFamily="34" charset="-120"/>
                          <a:ea typeface="微軟正黑體" pitchFamily="34" charset="-120"/>
                        </a:rPr>
                        <a:t>分</a:t>
                      </a: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 xmlns:a16="http://schemas.microsoft.com/office/drawing/2014/main" val="10007"/>
                  </a:ext>
                </a:extLst>
              </a:tr>
            </a:tbl>
          </a:graphicData>
        </a:graphic>
      </p:graphicFrame>
      <p:sp>
        <p:nvSpPr>
          <p:cNvPr id="100" name="圓角矩形圖說文字 99"/>
          <p:cNvSpPr/>
          <p:nvPr/>
        </p:nvSpPr>
        <p:spPr>
          <a:xfrm>
            <a:off x="1259632" y="6172436"/>
            <a:ext cx="6624736" cy="446120"/>
          </a:xfrm>
          <a:prstGeom prst="wedgeRoundRectCallout">
            <a:avLst>
              <a:gd name="adj1" fmla="val -49920"/>
              <a:gd name="adj2" fmla="val -2134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b="1" dirty="0">
                <a:solidFill>
                  <a:srgbClr val="FF0000"/>
                </a:solidFill>
                <a:latin typeface="微軟正黑體" pitchFamily="34" charset="-120"/>
                <a:ea typeface="微軟正黑體" pitchFamily="34" charset="-120"/>
              </a:rPr>
              <a:t>成績區分採標準參照</a:t>
            </a:r>
          </a:p>
        </p:txBody>
      </p:sp>
      <p:sp>
        <p:nvSpPr>
          <p:cNvPr id="101" name="標題 3"/>
          <p:cNvSpPr txBox="1">
            <a:spLocks/>
          </p:cNvSpPr>
          <p:nvPr/>
        </p:nvSpPr>
        <p:spPr bwMode="auto">
          <a:xfrm>
            <a:off x="0" y="1252"/>
            <a:ext cx="9144000" cy="835460"/>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b="1" dirty="0">
                <a:solidFill>
                  <a:schemeClr val="bg1"/>
                </a:solidFill>
                <a:latin typeface="微軟正黑體" pitchFamily="34" charset="-120"/>
                <a:ea typeface="微軟正黑體" pitchFamily="34" charset="-120"/>
              </a:rPr>
              <a:t>成績能力等級與加註標示</a:t>
            </a: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a:t>
            </a:fld>
            <a:endParaRPr lang="zh-TW" altLang="en-US">
              <a:solidFill>
                <a:prstClr val="black">
                  <a:tint val="75000"/>
                </a:prstClr>
              </a:solidFill>
            </a:endParaRPr>
          </a:p>
        </p:txBody>
      </p:sp>
    </p:spTree>
    <p:extLst>
      <p:ext uri="{BB962C8B-B14F-4D97-AF65-F5344CB8AC3E}">
        <p14:creationId xmlns:p14="http://schemas.microsoft.com/office/powerpoint/2010/main" val="34912046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592044161"/>
              </p:ext>
            </p:extLst>
          </p:nvPr>
        </p:nvGraphicFramePr>
        <p:xfrm>
          <a:off x="-22984" y="-18032"/>
          <a:ext cx="9491528" cy="1934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p:cNvGraphicFramePr>
            <a:graphicFrameLocks noGrp="1"/>
          </p:cNvGraphicFramePr>
          <p:nvPr>
            <p:ph idx="1"/>
            <p:extLst>
              <p:ext uri="{D42A27DB-BD31-4B8C-83A1-F6EECF244321}">
                <p14:modId xmlns:p14="http://schemas.microsoft.com/office/powerpoint/2010/main" val="265799870"/>
              </p:ext>
            </p:extLst>
          </p:nvPr>
        </p:nvGraphicFramePr>
        <p:xfrm>
          <a:off x="611560" y="1844824"/>
          <a:ext cx="8229600" cy="4741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投影片編號版面配置區 1"/>
          <p:cNvSpPr>
            <a:spLocks noGrp="1"/>
          </p:cNvSpPr>
          <p:nvPr>
            <p:ph type="sldNum" sz="quarter" idx="12"/>
          </p:nvPr>
        </p:nvSpPr>
        <p:spPr>
          <a:xfrm>
            <a:off x="6553200" y="6284342"/>
            <a:ext cx="2133600" cy="365125"/>
          </a:xfrm>
        </p:spPr>
        <p:txBody>
          <a:bodyPr/>
          <a:lstStyle/>
          <a:p>
            <a:pPr>
              <a:defRPr/>
            </a:pPr>
            <a:fld id="{B0E7D0FD-EE13-44ED-ACB2-D7993CD41914}" type="slidenum">
              <a:rPr lang="zh-TW" altLang="en-US" smtClean="0">
                <a:solidFill>
                  <a:prstClr val="black">
                    <a:tint val="75000"/>
                  </a:prstClr>
                </a:solidFill>
              </a:rPr>
              <a:pPr>
                <a:defRPr/>
              </a:pPr>
              <a:t>70</a:t>
            </a:fld>
            <a:endParaRPr lang="zh-TW" altLang="en-US">
              <a:solidFill>
                <a:prstClr val="black">
                  <a:tint val="75000"/>
                </a:prstClr>
              </a:solidFill>
            </a:endParaRPr>
          </a:p>
        </p:txBody>
      </p:sp>
    </p:spTree>
    <p:extLst>
      <p:ext uri="{BB962C8B-B14F-4D97-AF65-F5344CB8AC3E}">
        <p14:creationId xmlns:p14="http://schemas.microsoft.com/office/powerpoint/2010/main" val="427964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pPr eaLnBrk="1" hangingPunct="1"/>
            <a:endParaRPr lang="zh-TW" altLang="en-US"/>
          </a:p>
        </p:txBody>
      </p:sp>
      <p:graphicFrame>
        <p:nvGraphicFramePr>
          <p:cNvPr id="8" name="資料庫圖表 7"/>
          <p:cNvGraphicFramePr/>
          <p:nvPr>
            <p:extLst>
              <p:ext uri="{D42A27DB-BD31-4B8C-83A1-F6EECF244321}">
                <p14:modId xmlns:p14="http://schemas.microsoft.com/office/powerpoint/2010/main" val="2746793644"/>
              </p:ext>
            </p:extLst>
          </p:nvPr>
        </p:nvGraphicFramePr>
        <p:xfrm>
          <a:off x="0" y="0"/>
          <a:ext cx="9144000" cy="1417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71</a:t>
            </a:fld>
            <a:endParaRPr lang="zh-TW" altLang="en-US">
              <a:solidFill>
                <a:prstClr val="black">
                  <a:tint val="75000"/>
                </a:prstClr>
              </a:solidFill>
            </a:endParaRPr>
          </a:p>
        </p:txBody>
      </p:sp>
      <p:sp>
        <p:nvSpPr>
          <p:cNvPr id="7" name="內容版面配置區 2"/>
          <p:cNvSpPr>
            <a:spLocks noGrp="1"/>
          </p:cNvSpPr>
          <p:nvPr>
            <p:ph sz="quarter" idx="1"/>
          </p:nvPr>
        </p:nvSpPr>
        <p:spPr>
          <a:xfrm>
            <a:off x="287524" y="2009079"/>
            <a:ext cx="8568952" cy="4176463"/>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fontAlgn="auto">
              <a:spcAft>
                <a:spcPts val="0"/>
              </a:spcAft>
              <a:buFont typeface="Arial" panose="020B0604020202020204" pitchFamily="34" charset="0"/>
              <a:buChar char="•"/>
              <a:defRPr/>
            </a:pPr>
            <a:endParaRPr lang="en-US" altLang="zh-TW" sz="2800" b="1" dirty="0">
              <a:latin typeface="微軟正黑體" pitchFamily="34" charset="-120"/>
              <a:ea typeface="微軟正黑體" pitchFamily="34" charset="-120"/>
            </a:endParaRPr>
          </a:p>
          <a:p>
            <a:pPr fontAlgn="auto">
              <a:spcAft>
                <a:spcPts val="0"/>
              </a:spcAft>
              <a:buFont typeface="Arial" panose="020B0604020202020204" pitchFamily="34" charset="0"/>
              <a:buChar char="•"/>
              <a:defRPr/>
            </a:pPr>
            <a:r>
              <a:rPr lang="zh-TW" altLang="en-US" sz="2800" b="1" dirty="0">
                <a:latin typeface="微軟正黑體" pitchFamily="34" charset="-120"/>
                <a:ea typeface="微軟正黑體" pitchFamily="34" charset="-120"/>
              </a:rPr>
              <a:t>擴充志願數</a:t>
            </a:r>
            <a:endParaRPr lang="en-US" altLang="zh-TW" sz="2800" b="1" dirty="0">
              <a:latin typeface="微軟正黑體" pitchFamily="34" charset="-120"/>
              <a:ea typeface="微軟正黑體" pitchFamily="34" charset="-120"/>
            </a:endParaRPr>
          </a:p>
          <a:p>
            <a:pPr marL="274320" indent="-274320" fontAlgn="auto">
              <a:spcAft>
                <a:spcPts val="0"/>
              </a:spcAft>
              <a:buNone/>
              <a:defRPr/>
            </a:pPr>
            <a:r>
              <a:rPr lang="en-US" altLang="zh-TW" sz="2400" dirty="0">
                <a:latin typeface="微軟正黑體" pitchFamily="34" charset="-120"/>
                <a:ea typeface="微軟正黑體" pitchFamily="34" charset="-120"/>
              </a:rPr>
              <a:t>	</a:t>
            </a:r>
            <a:r>
              <a:rPr lang="zh-TW" altLang="en-US" sz="2400" dirty="0">
                <a:latin typeface="微軟正黑體" pitchFamily="34" charset="-120"/>
                <a:ea typeface="微軟正黑體" pitchFamily="34" charset="-120"/>
              </a:rPr>
              <a:t> 如學生有意選填商業經營科，可再多選填商管群中其他科系</a:t>
            </a:r>
            <a:r>
              <a:rPr lang="en-US" altLang="zh-TW" sz="2400" dirty="0">
                <a:latin typeface="微軟正黑體" pitchFamily="34" charset="-120"/>
                <a:ea typeface="微軟正黑體" pitchFamily="34" charset="-120"/>
              </a:rPr>
              <a:t/>
            </a:r>
            <a:br>
              <a:rPr lang="en-US" altLang="zh-TW" sz="2400" dirty="0">
                <a:latin typeface="微軟正黑體" pitchFamily="34" charset="-120"/>
                <a:ea typeface="微軟正黑體" pitchFamily="34" charset="-120"/>
              </a:rPr>
            </a:br>
            <a:r>
              <a:rPr lang="zh-TW" altLang="en-US" sz="2400" dirty="0">
                <a:latin typeface="微軟正黑體" pitchFamily="34" charset="-120"/>
                <a:ea typeface="微軟正黑體" pitchFamily="34" charset="-120"/>
              </a:rPr>
              <a:t> 或設計群及外語群中，較「不排斥」之科系選填。</a:t>
            </a:r>
            <a:endParaRPr lang="en-US" altLang="zh-TW" sz="2400" dirty="0">
              <a:latin typeface="微軟正黑體" pitchFamily="34" charset="-120"/>
              <a:ea typeface="微軟正黑體" pitchFamily="34" charset="-120"/>
            </a:endParaRPr>
          </a:p>
          <a:p>
            <a:pPr fontAlgn="auto">
              <a:spcAft>
                <a:spcPts val="0"/>
              </a:spcAft>
              <a:buFont typeface="Arial" panose="020B0604020202020204" pitchFamily="34" charset="0"/>
              <a:buChar char="•"/>
              <a:defRPr/>
            </a:pPr>
            <a:r>
              <a:rPr lang="zh-TW" altLang="en-US" sz="2800" b="1" dirty="0">
                <a:latin typeface="微軟正黑體" pitchFamily="34" charset="-120"/>
                <a:ea typeface="微軟正黑體" pitchFamily="34" charset="-120"/>
              </a:rPr>
              <a:t>運用「務實志願」、「理想志願」交替選填策略</a:t>
            </a:r>
          </a:p>
          <a:p>
            <a:pPr marL="274320" indent="-274320" fontAlgn="auto">
              <a:spcAft>
                <a:spcPts val="0"/>
              </a:spcAft>
              <a:buNone/>
              <a:defRPr/>
            </a:pPr>
            <a:r>
              <a:rPr lang="zh-TW" altLang="en-US" sz="2400" dirty="0">
                <a:latin typeface="微軟正黑體" pitchFamily="34" charset="-120"/>
                <a:ea typeface="微軟正黑體" pitchFamily="34" charset="-120"/>
              </a:rPr>
              <a:t>     志願序積分為第</a:t>
            </a:r>
            <a:r>
              <a:rPr lang="en-US" altLang="zh-TW" sz="2400" dirty="0">
                <a:latin typeface="微軟正黑體" pitchFamily="34" charset="-120"/>
                <a:ea typeface="微軟正黑體" pitchFamily="34" charset="-120"/>
              </a:rPr>
              <a:t>1</a:t>
            </a:r>
            <a:r>
              <a:rPr lang="zh-TW" altLang="en-US" sz="2400" dirty="0">
                <a:latin typeface="微軟正黑體" pitchFamily="34" charset="-120"/>
                <a:ea typeface="微軟正黑體" pitchFamily="34" charset="-120"/>
              </a:rPr>
              <a:t>至第</a:t>
            </a:r>
            <a:r>
              <a:rPr lang="en-US" altLang="zh-TW" sz="2400" dirty="0">
                <a:latin typeface="微軟正黑體" pitchFamily="34" charset="-120"/>
                <a:ea typeface="微軟正黑體" pitchFamily="34" charset="-120"/>
              </a:rPr>
              <a:t>20</a:t>
            </a:r>
            <a:r>
              <a:rPr lang="zh-TW" altLang="en-US" sz="2400" dirty="0">
                <a:latin typeface="微軟正黑體" pitchFamily="34" charset="-120"/>
                <a:ea typeface="微軟正黑體" pitchFamily="34" charset="-120"/>
              </a:rPr>
              <a:t>個志願序</a:t>
            </a:r>
            <a:r>
              <a:rPr lang="en-US" altLang="zh-TW" sz="2400" dirty="0">
                <a:latin typeface="微軟正黑體" pitchFamily="34" charset="-120"/>
                <a:ea typeface="微軟正黑體" pitchFamily="34" charset="-120"/>
              </a:rPr>
              <a:t>45</a:t>
            </a:r>
            <a:r>
              <a:rPr lang="zh-TW" altLang="en-US" sz="2400" dirty="0">
                <a:latin typeface="微軟正黑體" pitchFamily="34" charset="-120"/>
                <a:ea typeface="微軟正黑體" pitchFamily="34" charset="-120"/>
              </a:rPr>
              <a:t>分，第</a:t>
            </a:r>
            <a:r>
              <a:rPr lang="en-US" altLang="zh-TW" sz="2400" dirty="0">
                <a:latin typeface="微軟正黑體" pitchFamily="34" charset="-120"/>
                <a:ea typeface="微軟正黑體" pitchFamily="34" charset="-120"/>
              </a:rPr>
              <a:t>21</a:t>
            </a:r>
            <a:r>
              <a:rPr lang="zh-TW" altLang="en-US" sz="2400" dirty="0">
                <a:latin typeface="微軟正黑體" pitchFamily="34" charset="-120"/>
                <a:ea typeface="微軟正黑體" pitchFamily="34" charset="-120"/>
              </a:rPr>
              <a:t>志願序後為</a:t>
            </a:r>
            <a:r>
              <a:rPr lang="en-US" altLang="zh-TW" sz="2400" dirty="0">
                <a:latin typeface="微軟正黑體" pitchFamily="34" charset="-120"/>
                <a:ea typeface="微軟正黑體" pitchFamily="34" charset="-120"/>
              </a:rPr>
              <a:t>44</a:t>
            </a:r>
            <a:r>
              <a:rPr lang="zh-TW" altLang="en-US" sz="2400" dirty="0">
                <a:latin typeface="微軟正黑體" pitchFamily="34" charset="-120"/>
                <a:ea typeface="微軟正黑體" pitchFamily="34" charset="-120"/>
              </a:rPr>
              <a:t>分，</a:t>
            </a:r>
            <a:endParaRPr lang="en-US" altLang="zh-TW" sz="2400" dirty="0">
              <a:latin typeface="微軟正黑體" pitchFamily="34" charset="-120"/>
              <a:ea typeface="微軟正黑體" pitchFamily="34" charset="-120"/>
            </a:endParaRPr>
          </a:p>
          <a:p>
            <a:pPr marL="274320" indent="-274320" fontAlgn="auto">
              <a:spcAft>
                <a:spcPts val="0"/>
              </a:spcAft>
              <a:buNone/>
              <a:defRPr/>
            </a:pPr>
            <a:r>
              <a:rPr lang="zh-TW" altLang="en-US" sz="2400" dirty="0">
                <a:latin typeface="微軟正黑體" pitchFamily="34" charset="-120"/>
                <a:ea typeface="微軟正黑體" pitchFamily="34" charset="-120"/>
              </a:rPr>
              <a:t>     因此前</a:t>
            </a:r>
            <a:r>
              <a:rPr lang="en-US" altLang="zh-TW" sz="2400" dirty="0">
                <a:latin typeface="微軟正黑體" pitchFamily="34" charset="-120"/>
                <a:ea typeface="微軟正黑體" pitchFamily="34" charset="-120"/>
              </a:rPr>
              <a:t>20</a:t>
            </a:r>
            <a:r>
              <a:rPr lang="zh-TW" altLang="en-US" sz="2400" dirty="0">
                <a:latin typeface="微軟正黑體" pitchFamily="34" charset="-120"/>
                <a:ea typeface="微軟正黑體" pitchFamily="34" charset="-120"/>
              </a:rPr>
              <a:t>個志願序中可依學生考量， 將務實及理想志願交替選填， 例如 </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 </a:t>
            </a:r>
            <a:r>
              <a:rPr lang="zh-TW" altLang="en-US" sz="2400" u="sng" dirty="0">
                <a:latin typeface="微軟正黑體" pitchFamily="34" charset="-120"/>
                <a:ea typeface="微軟正黑體" pitchFamily="34" charset="-120"/>
              </a:rPr>
              <a:t>理想、務實、務實、務實、務實</a:t>
            </a:r>
            <a:r>
              <a:rPr lang="en-US" altLang="zh-TW" sz="2400" u="sng"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等填寫方式。</a:t>
            </a:r>
            <a:endParaRPr lang="en-US" altLang="zh-TW" sz="2400" dirty="0">
              <a:latin typeface="微軟正黑體" pitchFamily="34" charset="-120"/>
              <a:ea typeface="微軟正黑體" pitchFamily="34" charset="-120"/>
            </a:endParaRPr>
          </a:p>
          <a:p>
            <a:pPr fontAlgn="auto">
              <a:spcAft>
                <a:spcPts val="0"/>
              </a:spcAft>
              <a:buFont typeface="Arial" panose="020B0604020202020204" pitchFamily="34" charset="0"/>
              <a:buChar char="•"/>
              <a:defRPr/>
            </a:pPr>
            <a:r>
              <a:rPr lang="zh-TW" altLang="en-US" sz="2800" b="1" dirty="0">
                <a:latin typeface="微軟正黑體" pitchFamily="34" charset="-120"/>
                <a:ea typeface="微軟正黑體" pitchFamily="34" charset="-120"/>
              </a:rPr>
              <a:t>高職同校同一職群科系連續選填視為同一志願序</a:t>
            </a:r>
            <a:endParaRPr lang="en-US" altLang="zh-TW" sz="2800" b="1" dirty="0">
              <a:latin typeface="微軟正黑體" pitchFamily="34" charset="-120"/>
              <a:ea typeface="微軟正黑體" pitchFamily="34" charset="-120"/>
            </a:endParaRPr>
          </a:p>
          <a:p>
            <a:pPr marL="0" indent="0" fontAlgn="auto">
              <a:spcAft>
                <a:spcPts val="0"/>
              </a:spcAft>
              <a:buNone/>
              <a:defRPr/>
            </a:pPr>
            <a:r>
              <a:rPr lang="zh-TW" altLang="en-US" sz="2800" b="1" dirty="0">
                <a:latin typeface="微軟正黑體" pitchFamily="34" charset="-120"/>
                <a:ea typeface="微軟正黑體" pitchFamily="34" charset="-120"/>
              </a:rPr>
              <a:t>    </a:t>
            </a:r>
            <a:r>
              <a:rPr lang="zh-TW" altLang="en-US" sz="2400" dirty="0">
                <a:latin typeface="微軟正黑體" pitchFamily="34" charset="-120"/>
                <a:ea typeface="微軟正黑體" pitchFamily="34" charset="-120"/>
              </a:rPr>
              <a:t>可將同校同一職群科系連續選填，以增加錄取該校機會。</a:t>
            </a:r>
            <a:endParaRPr lang="zh-TW" altLang="en-US" sz="2800" dirty="0">
              <a:latin typeface="微軟正黑體" pitchFamily="34" charset="-120"/>
              <a:ea typeface="微軟正黑體" pitchFamily="34" charset="-120"/>
            </a:endParaRPr>
          </a:p>
          <a:p>
            <a:pPr marL="274320" indent="-274320" fontAlgn="auto">
              <a:spcAft>
                <a:spcPts val="0"/>
              </a:spcAft>
              <a:buNone/>
              <a:defRPr/>
            </a:pPr>
            <a:r>
              <a:rPr lang="zh-TW" altLang="en-US" sz="2400" dirty="0">
                <a:latin typeface="微軟正黑體" pitchFamily="34" charset="-120"/>
                <a:ea typeface="微軟正黑體" pitchFamily="34" charset="-120"/>
              </a:rPr>
              <a:t>     </a:t>
            </a:r>
            <a:endParaRPr lang="en-US" altLang="zh-TW" sz="2400" dirty="0">
              <a:latin typeface="微軟正黑體" pitchFamily="34" charset="-120"/>
              <a:ea typeface="微軟正黑體" pitchFamily="34" charset="-120"/>
            </a:endParaRPr>
          </a:p>
          <a:p>
            <a:pPr marL="274320" indent="-274320" fontAlgn="auto">
              <a:spcAft>
                <a:spcPts val="0"/>
              </a:spcAft>
              <a:buNone/>
              <a:defRPr/>
            </a:pPr>
            <a:endParaRPr lang="en-US" altLang="zh-TW"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2702530853"/>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252516880"/>
              </p:ext>
            </p:extLst>
          </p:nvPr>
        </p:nvGraphicFramePr>
        <p:xfrm>
          <a:off x="0" y="-99392"/>
          <a:ext cx="9144000"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72</a:t>
            </a:fld>
            <a:endParaRPr lang="zh-TW" altLang="en-US">
              <a:solidFill>
                <a:prstClr val="black">
                  <a:tint val="75000"/>
                </a:prstClr>
              </a:solidFill>
            </a:endParaRPr>
          </a:p>
        </p:txBody>
      </p:sp>
      <p:pic>
        <p:nvPicPr>
          <p:cNvPr id="6" name="圖片 5">
            <a:extLst>
              <a:ext uri="{FF2B5EF4-FFF2-40B4-BE49-F238E27FC236}">
                <a16:creationId xmlns="" xmlns:a16="http://schemas.microsoft.com/office/drawing/2014/main" id="{25266E15-04EF-49B8-ADE2-92F2EA7F7AD7}"/>
              </a:ext>
            </a:extLst>
          </p:cNvPr>
          <p:cNvPicPr>
            <a:picLocks noChangeAspect="1"/>
          </p:cNvPicPr>
          <p:nvPr/>
        </p:nvPicPr>
        <p:blipFill>
          <a:blip r:embed="rId7"/>
          <a:stretch>
            <a:fillRect/>
          </a:stretch>
        </p:blipFill>
        <p:spPr>
          <a:xfrm>
            <a:off x="211024" y="2118929"/>
            <a:ext cx="8681456" cy="4419983"/>
          </a:xfrm>
          <a:prstGeom prst="rect">
            <a:avLst/>
          </a:prstGeom>
        </p:spPr>
      </p:pic>
    </p:spTree>
    <p:extLst>
      <p:ext uri="{BB962C8B-B14F-4D97-AF65-F5344CB8AC3E}">
        <p14:creationId xmlns:p14="http://schemas.microsoft.com/office/powerpoint/2010/main" val="1277196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67323" y="6381328"/>
            <a:ext cx="8352928" cy="216024"/>
          </a:xfrm>
          <a:prstGeom prst="rect">
            <a:avLst/>
          </a:prstGeom>
        </p:spPr>
      </p:pic>
      <p:sp>
        <p:nvSpPr>
          <p:cNvPr id="31" name="矩形 30"/>
          <p:cNvSpPr/>
          <p:nvPr/>
        </p:nvSpPr>
        <p:spPr>
          <a:xfrm>
            <a:off x="1187450" y="2377918"/>
            <a:ext cx="1300163" cy="1261884"/>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2000"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微軟正黑體"/>
                <a:ea typeface="微軟正黑體"/>
                <a:cs typeface="微軟正黑體"/>
              </a:rPr>
              <a:t>課程特色</a:t>
            </a:r>
            <a:endParaRPr lang="en-US" altLang="zh-TW" sz="2000" b="1" dirty="0">
              <a:latin typeface="微軟正黑體"/>
              <a:ea typeface="微軟正黑體"/>
              <a:cs typeface="微軟正黑體"/>
            </a:endParaRPr>
          </a:p>
          <a:p>
            <a:pPr algn="ctr" eaLnBrk="1" fontAlgn="auto" hangingPunct="1">
              <a:spcBef>
                <a:spcPts val="0"/>
              </a:spcBef>
              <a:spcAft>
                <a:spcPts val="0"/>
              </a:spcAft>
              <a:defRPr/>
            </a:pPr>
            <a:endParaRPr lang="en-US" altLang="zh-TW" sz="3600" b="1" dirty="0">
              <a:latin typeface="微軟正黑體"/>
              <a:ea typeface="微軟正黑體"/>
              <a:cs typeface="微軟正黑體"/>
            </a:endParaRPr>
          </a:p>
        </p:txBody>
      </p:sp>
      <p:sp>
        <p:nvSpPr>
          <p:cNvPr id="33" name="矩形 32"/>
          <p:cNvSpPr/>
          <p:nvPr/>
        </p:nvSpPr>
        <p:spPr>
          <a:xfrm>
            <a:off x="1187450" y="3690143"/>
            <a:ext cx="1300163" cy="661988"/>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900"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微軟正黑體"/>
                <a:ea typeface="微軟正黑體"/>
                <a:cs typeface="微軟正黑體"/>
              </a:rPr>
              <a:t>性     向</a:t>
            </a:r>
            <a:endParaRPr lang="en-US" altLang="zh-TW" sz="2000" b="1" dirty="0">
              <a:latin typeface="微軟正黑體"/>
              <a:ea typeface="微軟正黑體"/>
              <a:cs typeface="微軟正黑體"/>
            </a:endParaRPr>
          </a:p>
          <a:p>
            <a:pPr algn="ctr" eaLnBrk="1" fontAlgn="auto" hangingPunct="1">
              <a:spcBef>
                <a:spcPts val="0"/>
              </a:spcBef>
              <a:spcAft>
                <a:spcPts val="0"/>
              </a:spcAft>
              <a:defRPr/>
            </a:pPr>
            <a:endParaRPr lang="zh-TW" altLang="en-US" sz="700" b="1" dirty="0">
              <a:latin typeface="微軟正黑體"/>
              <a:ea typeface="微軟正黑體"/>
              <a:cs typeface="微軟正黑體"/>
            </a:endParaRPr>
          </a:p>
        </p:txBody>
      </p:sp>
      <p:sp>
        <p:nvSpPr>
          <p:cNvPr id="35" name="矩形 34"/>
          <p:cNvSpPr/>
          <p:nvPr/>
        </p:nvSpPr>
        <p:spPr>
          <a:xfrm>
            <a:off x="1201024" y="4505092"/>
            <a:ext cx="1300163" cy="923330"/>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b="1" dirty="0">
                <a:latin typeface="微軟正黑體"/>
                <a:ea typeface="微軟正黑體"/>
                <a:cs typeface="微軟正黑體"/>
              </a:rPr>
              <a:t>升學進路</a:t>
            </a:r>
            <a:endParaRPr lang="en-US" altLang="zh-TW" b="1" dirty="0">
              <a:latin typeface="微軟正黑體"/>
              <a:ea typeface="微軟正黑體"/>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39" name="矩形 38"/>
          <p:cNvSpPr/>
          <p:nvPr/>
        </p:nvSpPr>
        <p:spPr>
          <a:xfrm>
            <a:off x="2555875" y="2433638"/>
            <a:ext cx="2876550" cy="1200329"/>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以</a:t>
            </a:r>
            <a:r>
              <a:rPr lang="zh-CN" altLang="en-US" dirty="0">
                <a:solidFill>
                  <a:srgbClr val="FF0000"/>
                </a:solidFill>
                <a:latin typeface="微軟正黑體"/>
                <a:ea typeface="微軟正黑體"/>
                <a:cs typeface="微軟正黑體"/>
              </a:rPr>
              <a:t>專門技術</a:t>
            </a:r>
            <a:r>
              <a:rPr lang="zh-CN" altLang="en-US" dirty="0">
                <a:latin typeface="微軟正黑體"/>
                <a:ea typeface="微軟正黑體"/>
                <a:cs typeface="微軟正黑體"/>
              </a:rPr>
              <a:t>為導向</a:t>
            </a:r>
            <a:endParaRPr lang="en-US" altLang="zh-CN"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著重務實技術方面的專業實作實習課程</a:t>
            </a:r>
            <a:r>
              <a:rPr lang="en-US" altLang="zh-TW" dirty="0">
                <a:latin typeface="微軟正黑體"/>
                <a:ea typeface="微軟正黑體"/>
                <a:cs typeface="微軟正黑體"/>
              </a:rPr>
              <a:t>〈</a:t>
            </a:r>
            <a:r>
              <a:rPr lang="zh-CN" altLang="en-US" dirty="0">
                <a:latin typeface="微軟正黑體"/>
                <a:ea typeface="微軟正黑體"/>
                <a:cs typeface="微軟正黑體"/>
              </a:rPr>
              <a:t>如</a:t>
            </a:r>
            <a:r>
              <a:rPr lang="zh-TW" altLang="en-US" dirty="0">
                <a:latin typeface="微軟正黑體"/>
                <a:ea typeface="微軟正黑體"/>
                <a:cs typeface="微軟正黑體"/>
              </a:rPr>
              <a:t>：</a:t>
            </a:r>
            <a:r>
              <a:rPr lang="zh-CN" altLang="en-US" dirty="0">
                <a:latin typeface="微軟正黑體"/>
                <a:ea typeface="微軟正黑體"/>
                <a:cs typeface="微軟正黑體"/>
              </a:rPr>
              <a:t>實務專題、實習課程</a:t>
            </a:r>
            <a:r>
              <a:rPr lang="en-US" altLang="zh-TW" dirty="0">
                <a:latin typeface="微軟正黑體"/>
                <a:ea typeface="微軟正黑體"/>
                <a:cs typeface="微軟正黑體"/>
              </a:rPr>
              <a:t>〉</a:t>
            </a:r>
            <a:endParaRPr lang="en-US" altLang="zh-CN" sz="900" dirty="0">
              <a:latin typeface="微軟正黑體"/>
              <a:ea typeface="微軟正黑體"/>
              <a:cs typeface="微軟正黑體"/>
            </a:endParaRPr>
          </a:p>
        </p:txBody>
      </p:sp>
      <p:sp>
        <p:nvSpPr>
          <p:cNvPr id="42" name="矩形 41"/>
          <p:cNvSpPr/>
          <p:nvPr/>
        </p:nvSpPr>
        <p:spPr>
          <a:xfrm>
            <a:off x="5513388" y="2410554"/>
            <a:ext cx="2874962" cy="1200329"/>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以學術</a:t>
            </a:r>
            <a:r>
              <a:rPr lang="zh-TW" altLang="en-US" dirty="0">
                <a:latin typeface="微軟正黑體"/>
                <a:ea typeface="微軟正黑體"/>
                <a:cs typeface="微軟正黑體"/>
              </a:rPr>
              <a:t>知能</a:t>
            </a:r>
            <a:r>
              <a:rPr lang="zh-CN" altLang="en-US" dirty="0">
                <a:latin typeface="微軟正黑體"/>
                <a:ea typeface="微軟正黑體"/>
                <a:cs typeface="微軟正黑體"/>
              </a:rPr>
              <a:t>為導向</a:t>
            </a:r>
            <a:endParaRPr lang="en-US" altLang="zh-CN"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著重基礎知識學科課程</a:t>
            </a:r>
            <a:r>
              <a:rPr lang="en-US" altLang="zh-TW" dirty="0">
                <a:latin typeface="微軟正黑體"/>
                <a:ea typeface="微軟正黑體"/>
                <a:cs typeface="微軟正黑體"/>
              </a:rPr>
              <a:t>〈</a:t>
            </a:r>
            <a:r>
              <a:rPr lang="zh-CN" altLang="en-US" dirty="0">
                <a:latin typeface="微軟正黑體"/>
                <a:ea typeface="微軟正黑體"/>
                <a:cs typeface="微軟正黑體"/>
              </a:rPr>
              <a:t>如</a:t>
            </a:r>
            <a:r>
              <a:rPr lang="zh-TW" altLang="en-US" dirty="0">
                <a:latin typeface="微軟正黑體"/>
                <a:ea typeface="微軟正黑體"/>
                <a:cs typeface="微軟正黑體"/>
              </a:rPr>
              <a:t>：</a:t>
            </a:r>
            <a:r>
              <a:rPr lang="zh-CN" altLang="en-US" dirty="0">
                <a:latin typeface="微軟正黑體"/>
                <a:ea typeface="微軟正黑體"/>
                <a:cs typeface="微軟正黑體"/>
              </a:rPr>
              <a:t>國、英、數、理、地理、歷史、生物等</a:t>
            </a:r>
            <a:r>
              <a:rPr lang="en-US" altLang="zh-TW" dirty="0">
                <a:latin typeface="微軟正黑體"/>
                <a:ea typeface="微軟正黑體"/>
                <a:cs typeface="微軟正黑體"/>
              </a:rPr>
              <a:t>〉</a:t>
            </a:r>
            <a:endParaRPr lang="en-US" altLang="zh-CN" dirty="0">
              <a:latin typeface="微軟正黑體"/>
              <a:ea typeface="微軟正黑體"/>
              <a:cs typeface="微軟正黑體"/>
            </a:endParaRPr>
          </a:p>
        </p:txBody>
      </p:sp>
      <p:sp>
        <p:nvSpPr>
          <p:cNvPr id="43" name="矩形 42"/>
          <p:cNvSpPr/>
          <p:nvPr/>
        </p:nvSpPr>
        <p:spPr>
          <a:xfrm>
            <a:off x="2555875" y="3706018"/>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solidFill>
                  <a:srgbClr val="FF0000"/>
                </a:solidFill>
                <a:latin typeface="微軟正黑體"/>
                <a:ea typeface="微軟正黑體"/>
                <a:cs typeface="微軟正黑體"/>
              </a:rPr>
              <a:t>操作性向強</a:t>
            </a:r>
            <a:endParaRPr lang="en-US" altLang="zh-CN"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喜歡動手實際操作</a:t>
            </a:r>
            <a:endParaRPr lang="zh-TW" altLang="en-US" dirty="0">
              <a:latin typeface="微軟正黑體"/>
              <a:ea typeface="微軟正黑體"/>
              <a:cs typeface="微軟正黑體"/>
            </a:endParaRPr>
          </a:p>
        </p:txBody>
      </p:sp>
      <p:sp>
        <p:nvSpPr>
          <p:cNvPr id="46" name="矩形 45"/>
          <p:cNvSpPr/>
          <p:nvPr/>
        </p:nvSpPr>
        <p:spPr>
          <a:xfrm>
            <a:off x="5513388" y="3667437"/>
            <a:ext cx="2874962" cy="723275"/>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endParaRPr lang="en-US" altLang="zh-CN" sz="4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學術性向強</a:t>
            </a:r>
            <a:endParaRPr lang="en-US" altLang="zh-CN"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對學術研究興趣較濃</a:t>
            </a:r>
            <a:endParaRPr lang="en-US" altLang="zh-CN"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endParaRPr lang="en-US" altLang="zh-CN" sz="100" dirty="0">
              <a:latin typeface="微軟正黑體"/>
              <a:ea typeface="微軟正黑體"/>
              <a:cs typeface="微軟正黑體"/>
            </a:endParaRPr>
          </a:p>
        </p:txBody>
      </p:sp>
      <p:sp>
        <p:nvSpPr>
          <p:cNvPr id="49" name="矩形 48"/>
          <p:cNvSpPr/>
          <p:nvPr/>
        </p:nvSpPr>
        <p:spPr>
          <a:xfrm>
            <a:off x="2555875" y="4504795"/>
            <a:ext cx="2876550" cy="92333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a:buFont typeface="Arial" pitchFamily="34" charset="0"/>
              <a:buChar char="•"/>
              <a:defRPr/>
            </a:pPr>
            <a:r>
              <a:rPr lang="zh-TW" altLang="en-US" dirty="0">
                <a:latin typeface="微軟正黑體"/>
                <a:ea typeface="微軟正黑體"/>
                <a:cs typeface="微軟正黑體"/>
              </a:rPr>
              <a:t>以</a:t>
            </a:r>
            <a:r>
              <a:rPr lang="zh-TW" altLang="en-US" dirty="0">
                <a:solidFill>
                  <a:srgbClr val="FF0000"/>
                </a:solidFill>
                <a:latin typeface="微軟正黑體"/>
                <a:ea typeface="微軟正黑體"/>
                <a:cs typeface="微軟正黑體"/>
              </a:rPr>
              <a:t>科技大學</a:t>
            </a:r>
            <a:r>
              <a:rPr lang="zh-TW" altLang="en-US" dirty="0">
                <a:latin typeface="微軟正黑體"/>
                <a:ea typeface="微軟正黑體"/>
                <a:cs typeface="微軟正黑體"/>
              </a:rPr>
              <a:t>、技術學院、二專為主</a:t>
            </a:r>
            <a:endParaRPr lang="en-US" altLang="zh-TW" dirty="0">
              <a:latin typeface="微軟正黑體"/>
              <a:ea typeface="微軟正黑體"/>
              <a:cs typeface="微軟正黑體"/>
            </a:endParaRPr>
          </a:p>
          <a:p>
            <a:pPr marL="171450" indent="-171450">
              <a:buFont typeface="Arial" pitchFamily="34" charset="0"/>
              <a:buChar char="•"/>
              <a:defRPr/>
            </a:pPr>
            <a:r>
              <a:rPr lang="zh-TW" altLang="en-US" dirty="0">
                <a:latin typeface="微軟正黑體"/>
                <a:ea typeface="微軟正黑體"/>
                <a:cs typeface="微軟正黑體"/>
              </a:rPr>
              <a:t>一般大學為輔</a:t>
            </a:r>
          </a:p>
        </p:txBody>
      </p:sp>
      <p:sp>
        <p:nvSpPr>
          <p:cNvPr id="50" name="矩形 49"/>
          <p:cNvSpPr/>
          <p:nvPr/>
        </p:nvSpPr>
        <p:spPr>
          <a:xfrm>
            <a:off x="5508104" y="4496856"/>
            <a:ext cx="2874962" cy="923330"/>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a:buFont typeface="Arial" pitchFamily="34" charset="0"/>
              <a:buChar char="•"/>
              <a:defRPr/>
            </a:pPr>
            <a:r>
              <a:rPr lang="zh-TW" altLang="en-US" dirty="0">
                <a:latin typeface="微軟正黑體"/>
                <a:ea typeface="微軟正黑體"/>
                <a:cs typeface="微軟正黑體"/>
              </a:rPr>
              <a:t>以一般大學為主</a:t>
            </a:r>
            <a:endParaRPr lang="en-US" altLang="zh-TW" dirty="0">
              <a:latin typeface="微軟正黑體"/>
              <a:ea typeface="微軟正黑體"/>
              <a:cs typeface="微軟正黑體"/>
            </a:endParaRPr>
          </a:p>
          <a:p>
            <a:pPr marL="171450" indent="-171450">
              <a:buFont typeface="Arial" pitchFamily="34" charset="0"/>
              <a:buChar char="•"/>
              <a:defRPr/>
            </a:pPr>
            <a:r>
              <a:rPr lang="zh-TW" altLang="en-US" dirty="0">
                <a:latin typeface="微軟正黑體"/>
                <a:ea typeface="微軟正黑體"/>
                <a:cs typeface="微軟正黑體"/>
              </a:rPr>
              <a:t>科技大學、技術學院、二專為輔</a:t>
            </a:r>
            <a:endParaRPr lang="en-US" altLang="zh-CN" dirty="0">
              <a:latin typeface="微軟正黑體"/>
              <a:ea typeface="微軟正黑體"/>
              <a:cs typeface="微軟正黑體"/>
            </a:endParaRPr>
          </a:p>
        </p:txBody>
      </p:sp>
      <p:sp>
        <p:nvSpPr>
          <p:cNvPr id="4" name="矩形 3"/>
          <p:cNvSpPr>
            <a:spLocks noChangeArrowheads="1"/>
          </p:cNvSpPr>
          <p:nvPr/>
        </p:nvSpPr>
        <p:spPr bwMode="auto">
          <a:xfrm>
            <a:off x="1187450" y="1938338"/>
            <a:ext cx="1300163" cy="368300"/>
          </a:xfrm>
          <a:prstGeom prst="rect">
            <a:avLst/>
          </a:prstGeom>
          <a:solidFill>
            <a:schemeClr val="accent3">
              <a:lumMod val="60000"/>
              <a:lumOff val="40000"/>
            </a:schemeClr>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dirty="0">
                <a:solidFill>
                  <a:schemeClr val="bg1"/>
                </a:solidFill>
                <a:latin typeface="微軟正黑體" pitchFamily="34" charset="-120"/>
                <a:ea typeface="微軟正黑體" pitchFamily="34" charset="-120"/>
              </a:rPr>
              <a:t>類別</a:t>
            </a:r>
            <a:r>
              <a:rPr lang="en-US" altLang="zh-TW" sz="1800" b="1" dirty="0">
                <a:solidFill>
                  <a:schemeClr val="bg1"/>
                </a:solidFill>
                <a:latin typeface="微軟正黑體" pitchFamily="34" charset="-120"/>
                <a:ea typeface="微軟正黑體" pitchFamily="34" charset="-120"/>
              </a:rPr>
              <a:t>/</a:t>
            </a:r>
            <a:r>
              <a:rPr lang="zh-TW" altLang="en-US" sz="1800" b="1" dirty="0">
                <a:solidFill>
                  <a:schemeClr val="bg1"/>
                </a:solidFill>
                <a:latin typeface="微軟正黑體" pitchFamily="34" charset="-120"/>
                <a:ea typeface="微軟正黑體" pitchFamily="34" charset="-120"/>
              </a:rPr>
              <a:t>項目</a:t>
            </a:r>
          </a:p>
        </p:txBody>
      </p:sp>
      <p:sp>
        <p:nvSpPr>
          <p:cNvPr id="28" name="矩形 27"/>
          <p:cNvSpPr>
            <a:spLocks noChangeArrowheads="1"/>
          </p:cNvSpPr>
          <p:nvPr/>
        </p:nvSpPr>
        <p:spPr bwMode="auto">
          <a:xfrm>
            <a:off x="2555875" y="1938338"/>
            <a:ext cx="2876550" cy="368300"/>
          </a:xfrm>
          <a:prstGeom prst="rect">
            <a:avLst/>
          </a:prstGeom>
          <a:solidFill>
            <a:srgbClr val="1098D3"/>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dirty="0">
                <a:solidFill>
                  <a:schemeClr val="bg1"/>
                </a:solidFill>
                <a:latin typeface="微軟正黑體" pitchFamily="34" charset="-120"/>
                <a:ea typeface="微軟正黑體" pitchFamily="34" charset="-120"/>
              </a:rPr>
              <a:t>高職</a:t>
            </a:r>
            <a:r>
              <a:rPr lang="zh-TW" altLang="en-US" sz="1800" b="1" dirty="0">
                <a:solidFill>
                  <a:schemeClr val="bg1"/>
                </a:solidFill>
                <a:latin typeface="新細明體"/>
                <a:ea typeface="新細明體"/>
              </a:rPr>
              <a:t>、</a:t>
            </a:r>
            <a:r>
              <a:rPr lang="zh-TW" altLang="en-US" sz="1800" b="1" dirty="0">
                <a:solidFill>
                  <a:schemeClr val="bg1"/>
                </a:solidFill>
                <a:latin typeface="微軟正黑體" pitchFamily="34" charset="-120"/>
                <a:ea typeface="微軟正黑體" pitchFamily="34" charset="-120"/>
              </a:rPr>
              <a:t>五專</a:t>
            </a:r>
          </a:p>
        </p:txBody>
      </p:sp>
      <p:sp>
        <p:nvSpPr>
          <p:cNvPr id="29" name="矩形 28"/>
          <p:cNvSpPr>
            <a:spLocks noChangeArrowheads="1"/>
          </p:cNvSpPr>
          <p:nvPr/>
        </p:nvSpPr>
        <p:spPr bwMode="auto">
          <a:xfrm>
            <a:off x="5513388" y="1938338"/>
            <a:ext cx="2874962" cy="368300"/>
          </a:xfrm>
          <a:prstGeom prst="rect">
            <a:avLst/>
          </a:prstGeom>
          <a:solidFill>
            <a:srgbClr val="FF660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a:solidFill>
                  <a:schemeClr val="bg1"/>
                </a:solidFill>
                <a:latin typeface="微軟正黑體" pitchFamily="34" charset="-120"/>
                <a:ea typeface="微軟正黑體" pitchFamily="34" charset="-120"/>
              </a:rPr>
              <a:t>高中</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54" y="3770313"/>
            <a:ext cx="13144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12"/>
          </p:nvPr>
        </p:nvSpPr>
        <p:spPr/>
        <p:txBody>
          <a:bodyPr/>
          <a:lstStyle/>
          <a:p>
            <a:pPr>
              <a:defRPr/>
            </a:pPr>
            <a:fld id="{F7C263F5-4D49-4E15-8BFC-C3DA9CC6F873}" type="slidenum">
              <a:rPr lang="zh-CN" altLang="en-US" smtClean="0"/>
              <a:pPr>
                <a:defRPr/>
              </a:pPr>
              <a:t>73</a:t>
            </a:fld>
            <a:endParaRPr lang="zh-CN" altLang="en-US"/>
          </a:p>
        </p:txBody>
      </p:sp>
      <p:sp>
        <p:nvSpPr>
          <p:cNvPr id="23" name="矩形 22"/>
          <p:cNvSpPr/>
          <p:nvPr/>
        </p:nvSpPr>
        <p:spPr>
          <a:xfrm>
            <a:off x="1201024" y="5561001"/>
            <a:ext cx="1300163" cy="923925"/>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b="1" dirty="0">
                <a:latin typeface="微軟正黑體"/>
                <a:ea typeface="微軟正黑體"/>
                <a:cs typeface="微軟正黑體"/>
              </a:rPr>
              <a:t>未來發展</a:t>
            </a:r>
            <a:endParaRPr lang="en-US" altLang="zh-TW" b="1" dirty="0">
              <a:latin typeface="微軟正黑體"/>
              <a:ea typeface="微軟正黑體"/>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24" name="矩形 23"/>
          <p:cNvSpPr/>
          <p:nvPr/>
        </p:nvSpPr>
        <p:spPr>
          <a:xfrm>
            <a:off x="2550866" y="5550280"/>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較強的</a:t>
            </a:r>
            <a:r>
              <a:rPr lang="zh-CN" altLang="en-US" dirty="0">
                <a:solidFill>
                  <a:srgbClr val="FF0000"/>
                </a:solidFill>
                <a:latin typeface="微軟正黑體"/>
                <a:ea typeface="微軟正黑體"/>
                <a:cs typeface="微軟正黑體"/>
              </a:rPr>
              <a:t>實務及技術能力</a:t>
            </a:r>
            <a:endParaRPr lang="en-US" altLang="zh-CN"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所學和</a:t>
            </a:r>
            <a:r>
              <a:rPr lang="zh-CN" altLang="en-US" dirty="0">
                <a:solidFill>
                  <a:srgbClr val="FF0000"/>
                </a:solidFill>
                <a:latin typeface="微軟正黑體"/>
                <a:ea typeface="微軟正黑體"/>
                <a:cs typeface="微軟正黑體"/>
              </a:rPr>
              <a:t>職場所需能力接軌</a:t>
            </a:r>
            <a:endParaRPr lang="en-US" altLang="zh-CN"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微軟正黑體"/>
                <a:ea typeface="微軟正黑體"/>
                <a:cs typeface="微軟正黑體"/>
              </a:rPr>
              <a:t>升學、就業管道兼具</a:t>
            </a:r>
          </a:p>
        </p:txBody>
      </p:sp>
      <p:sp>
        <p:nvSpPr>
          <p:cNvPr id="25" name="矩形 24"/>
          <p:cNvSpPr/>
          <p:nvPr/>
        </p:nvSpPr>
        <p:spPr>
          <a:xfrm>
            <a:off x="5513388" y="5561596"/>
            <a:ext cx="2874962" cy="923330"/>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en-US" altLang="zh-CN" dirty="0" err="1">
                <a:latin typeface="微軟正黑體"/>
                <a:ea typeface="微軟正黑體"/>
                <a:cs typeface="微軟正黑體"/>
              </a:rPr>
              <a:t>偏具知識型工作知能</a:t>
            </a:r>
            <a:endParaRPr lang="en-US" altLang="zh-CN"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en-US" altLang="zh-CN" dirty="0" err="1">
                <a:latin typeface="微軟正黑體"/>
                <a:ea typeface="微軟正黑體"/>
                <a:cs typeface="微軟正黑體"/>
              </a:rPr>
              <a:t>基礎學科強、實務職能較弱</a:t>
            </a:r>
            <a:endParaRPr lang="en-US" altLang="zh-CN" dirty="0">
              <a:latin typeface="微軟正黑體"/>
              <a:ea typeface="微軟正黑體"/>
              <a:cs typeface="微軟正黑體"/>
            </a:endParaRPr>
          </a:p>
        </p:txBody>
      </p:sp>
      <p:graphicFrame>
        <p:nvGraphicFramePr>
          <p:cNvPr id="36" name="資料庫圖表 35">
            <a:extLst>
              <a:ext uri="{FF2B5EF4-FFF2-40B4-BE49-F238E27FC236}">
                <a16:creationId xmlns="" xmlns:a16="http://schemas.microsoft.com/office/drawing/2014/main" id="{759F209B-BA86-492E-8256-DF57106A08B2}"/>
              </a:ext>
            </a:extLst>
          </p:cNvPr>
          <p:cNvGraphicFramePr/>
          <p:nvPr>
            <p:extLst>
              <p:ext uri="{D42A27DB-BD31-4B8C-83A1-F6EECF244321}">
                <p14:modId xmlns:p14="http://schemas.microsoft.com/office/powerpoint/2010/main" val="513440005"/>
              </p:ext>
            </p:extLst>
          </p:nvPr>
        </p:nvGraphicFramePr>
        <p:xfrm>
          <a:off x="21632" y="-5941"/>
          <a:ext cx="9144000" cy="1728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0011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1079870892"/>
              </p:ext>
            </p:extLst>
          </p:nvPr>
        </p:nvGraphicFramePr>
        <p:xfrm>
          <a:off x="0" y="4222"/>
          <a:ext cx="9082336" cy="1624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p:cNvGraphicFramePr>
            <a:graphicFrameLocks noGrp="1"/>
          </p:cNvGraphicFramePr>
          <p:nvPr>
            <p:ph idx="1"/>
          </p:nvPr>
        </p:nvGraphicFramePr>
        <p:xfrm>
          <a:off x="683568" y="2276872"/>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74</a:t>
            </a:fld>
            <a:endParaRPr lang="zh-TW" altLang="en-US">
              <a:solidFill>
                <a:prstClr val="black">
                  <a:tint val="75000"/>
                </a:prstClr>
              </a:solidFill>
            </a:endParaRPr>
          </a:p>
        </p:txBody>
      </p:sp>
    </p:spTree>
    <p:extLst>
      <p:ext uri="{BB962C8B-B14F-4D97-AF65-F5344CB8AC3E}">
        <p14:creationId xmlns:p14="http://schemas.microsoft.com/office/powerpoint/2010/main" val="1877148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467544" y="1700808"/>
          <a:ext cx="822960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1620" name="Picture 4" descr="https://encrypted-tbn0.gstatic.com/images?q=tbn:ANd9GcQDHj3bG4gZPKyeImmReVOBn-Hlg7v-oh-HiVfMpzsNJRoRLXU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0" y="4365625"/>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75</a:t>
            </a:fld>
            <a:endParaRPr lang="zh-TW" altLang="en-US">
              <a:solidFill>
                <a:prstClr val="black">
                  <a:tint val="75000"/>
                </a:prstClr>
              </a:solidFill>
            </a:endParaRPr>
          </a:p>
        </p:txBody>
      </p:sp>
      <p:grpSp>
        <p:nvGrpSpPr>
          <p:cNvPr id="7" name="群組 6">
            <a:extLst>
              <a:ext uri="{FF2B5EF4-FFF2-40B4-BE49-F238E27FC236}">
                <a16:creationId xmlns="" xmlns:a16="http://schemas.microsoft.com/office/drawing/2014/main" id="{93CEC292-C47C-4D61-BC24-4D5F7DD672D1}"/>
              </a:ext>
            </a:extLst>
          </p:cNvPr>
          <p:cNvGrpSpPr/>
          <p:nvPr/>
        </p:nvGrpSpPr>
        <p:grpSpPr>
          <a:xfrm>
            <a:off x="1672" y="-2884"/>
            <a:ext cx="9144000" cy="1344505"/>
            <a:chOff x="486882" y="-1"/>
            <a:chExt cx="7742717" cy="1584175"/>
          </a:xfrm>
        </p:grpSpPr>
        <p:sp>
          <p:nvSpPr>
            <p:cNvPr id="8" name="矩形 7">
              <a:extLst>
                <a:ext uri="{FF2B5EF4-FFF2-40B4-BE49-F238E27FC236}">
                  <a16:creationId xmlns="" xmlns:a16="http://schemas.microsoft.com/office/drawing/2014/main" id="{7EF6201E-9785-4B1D-9904-2B7EFFC61E34}"/>
                </a:ext>
              </a:extLst>
            </p:cNvPr>
            <p:cNvSpPr/>
            <p:nvPr/>
          </p:nvSpPr>
          <p:spPr>
            <a:xfrm>
              <a:off x="486882" y="0"/>
              <a:ext cx="7742717" cy="1584174"/>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矩形 8">
              <a:extLst>
                <a:ext uri="{FF2B5EF4-FFF2-40B4-BE49-F238E27FC236}">
                  <a16:creationId xmlns="" xmlns:a16="http://schemas.microsoft.com/office/drawing/2014/main" id="{4CB99478-7F78-4FAA-BE5A-86FAAEDBCA64}"/>
                </a:ext>
              </a:extLst>
            </p:cNvPr>
            <p:cNvSpPr/>
            <p:nvPr/>
          </p:nvSpPr>
          <p:spPr>
            <a:xfrm>
              <a:off x="486882" y="-1"/>
              <a:ext cx="7742717" cy="1584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720" tIns="101600" rIns="101600" bIns="101600" numCol="1" spcCol="1270" anchor="ctr" anchorCtr="0">
              <a:noAutofit/>
            </a:bodyPr>
            <a:lstStyle/>
            <a:p>
              <a:pPr lvl="0" algn="ctr" defTabSz="1778000">
                <a:lnSpc>
                  <a:spcPct val="90000"/>
                </a:lnSpc>
                <a:spcBef>
                  <a:spcPct val="0"/>
                </a:spcBef>
                <a:spcAft>
                  <a:spcPct val="35000"/>
                </a:spcAft>
              </a:pPr>
              <a:r>
                <a:rPr lang="zh-TW" altLang="en-US" sz="4000" b="1" dirty="0">
                  <a:latin typeface="微軟正黑體" pitchFamily="34" charset="-120"/>
                  <a:ea typeface="微軟正黑體" pitchFamily="34" charset="-120"/>
                </a:rPr>
                <a:t>創造未來可能性</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志願選填流程</a:t>
              </a:r>
              <a:endParaRPr lang="zh-TW" altLang="en-US" sz="4000" b="1" kern="1200" dirty="0">
                <a:solidFill>
                  <a:srgbClr val="FFFF00"/>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2781804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887103589"/>
              </p:ext>
            </p:extLst>
          </p:nvPr>
        </p:nvGraphicFramePr>
        <p:xfrm>
          <a:off x="251520" y="1536858"/>
          <a:ext cx="2880320" cy="4759456"/>
        </p:xfrm>
        <a:graphic>
          <a:graphicData uri="http://schemas.openxmlformats.org/drawingml/2006/table">
            <a:tbl>
              <a:tblPr firstRow="1" bandRow="1">
                <a:tableStyleId>{93296810-A885-4BE3-A3E7-6D5BEEA58F35}</a:tableStyleId>
              </a:tblPr>
              <a:tblGrid>
                <a:gridCol w="864096">
                  <a:extLst>
                    <a:ext uri="{9D8B030D-6E8A-4147-A177-3AD203B41FA5}">
                      <a16:colId xmlns="" xmlns:a16="http://schemas.microsoft.com/office/drawing/2014/main" val="20000"/>
                    </a:ext>
                  </a:extLst>
                </a:gridCol>
                <a:gridCol w="2016224">
                  <a:extLst>
                    <a:ext uri="{9D8B030D-6E8A-4147-A177-3AD203B41FA5}">
                      <a16:colId xmlns="" xmlns:a16="http://schemas.microsoft.com/office/drawing/2014/main" val="20001"/>
                    </a:ext>
                  </a:extLst>
                </a:gridCol>
              </a:tblGrid>
              <a:tr h="420166">
                <a:tc>
                  <a:txBody>
                    <a:bodyPr/>
                    <a:lstStyle/>
                    <a:p>
                      <a:pPr algn="ctr"/>
                      <a:r>
                        <a:rPr lang="zh-TW" altLang="en-US" sz="2200" dirty="0">
                          <a:latin typeface="微軟正黑體" pitchFamily="34" charset="-120"/>
                          <a:ea typeface="微軟正黑體" pitchFamily="34" charset="-120"/>
                        </a:rPr>
                        <a:t>排名</a:t>
                      </a:r>
                    </a:p>
                  </a:txBody>
                  <a:tcPr/>
                </a:tc>
                <a:tc>
                  <a:txBody>
                    <a:bodyPr/>
                    <a:lstStyle/>
                    <a:p>
                      <a:pPr algn="ctr"/>
                      <a:r>
                        <a:rPr lang="zh-TW" altLang="en-US" sz="2200" dirty="0">
                          <a:latin typeface="微軟正黑體" pitchFamily="34" charset="-120"/>
                          <a:ea typeface="微軟正黑體" pitchFamily="34" charset="-120"/>
                        </a:rPr>
                        <a:t>大學</a:t>
                      </a:r>
                    </a:p>
                  </a:txBody>
                  <a:tcPr/>
                </a:tc>
                <a:extLst>
                  <a:ext uri="{0D108BD9-81ED-4DB2-BD59-A6C34878D82A}">
                    <a16:rowId xmlns="" xmlns:a16="http://schemas.microsoft.com/office/drawing/2014/main" val="10000"/>
                  </a:ext>
                </a:extLst>
              </a:tr>
              <a:tr h="420166">
                <a:tc>
                  <a:txBody>
                    <a:bodyPr/>
                    <a:lstStyle/>
                    <a:p>
                      <a:pPr algn="ctr" latinLnBrk="1"/>
                      <a:r>
                        <a:rPr lang="en-US" altLang="zh-TW" sz="2200" dirty="0">
                          <a:effectLst/>
                          <a:latin typeface="微軟正黑體" pitchFamily="34" charset="-120"/>
                          <a:ea typeface="微軟正黑體" pitchFamily="34" charset="-120"/>
                        </a:rPr>
                        <a:t>1</a:t>
                      </a:r>
                      <a:endParaRPr lang="en-US" altLang="zh-TW" sz="2200" b="0" dirty="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成功大學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1"/>
                  </a:ext>
                </a:extLst>
              </a:tr>
              <a:tr h="420166">
                <a:tc>
                  <a:txBody>
                    <a:bodyPr/>
                    <a:lstStyle/>
                    <a:p>
                      <a:pPr algn="ctr" latinLnBrk="1"/>
                      <a:r>
                        <a:rPr lang="en-US" altLang="zh-TW" sz="2200" dirty="0">
                          <a:effectLst/>
                          <a:latin typeface="微軟正黑體" pitchFamily="34" charset="-120"/>
                          <a:ea typeface="微軟正黑體" pitchFamily="34" charset="-120"/>
                        </a:rPr>
                        <a:t>2</a:t>
                      </a:r>
                      <a:endParaRPr lang="en-US" altLang="zh-TW" sz="2200" b="0" dirty="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臺灣大學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2"/>
                  </a:ext>
                </a:extLst>
              </a:tr>
              <a:tr h="420166">
                <a:tc>
                  <a:txBody>
                    <a:bodyPr/>
                    <a:lstStyle/>
                    <a:p>
                      <a:pPr algn="ctr" latinLnBrk="1"/>
                      <a:r>
                        <a:rPr lang="en-US" altLang="zh-TW" sz="2200">
                          <a:effectLst/>
                          <a:latin typeface="微軟正黑體" pitchFamily="34" charset="-120"/>
                          <a:ea typeface="微軟正黑體" pitchFamily="34" charset="-120"/>
                        </a:rPr>
                        <a:t>3</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臺灣科技大學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3"/>
                  </a:ext>
                </a:extLst>
              </a:tr>
              <a:tr h="420166">
                <a:tc>
                  <a:txBody>
                    <a:bodyPr/>
                    <a:lstStyle/>
                    <a:p>
                      <a:pPr algn="ctr" latinLnBrk="1"/>
                      <a:r>
                        <a:rPr lang="en-US" altLang="zh-TW" sz="2200">
                          <a:effectLst/>
                          <a:latin typeface="微軟正黑體" pitchFamily="34" charset="-120"/>
                          <a:ea typeface="微軟正黑體" pitchFamily="34" charset="-120"/>
                        </a:rPr>
                        <a:t>4</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清華大學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4"/>
                  </a:ext>
                </a:extLst>
              </a:tr>
              <a:tr h="420166">
                <a:tc>
                  <a:txBody>
                    <a:bodyPr/>
                    <a:lstStyle/>
                    <a:p>
                      <a:pPr algn="ctr" latinLnBrk="1"/>
                      <a:r>
                        <a:rPr lang="en-US" altLang="zh-TW" sz="2200">
                          <a:effectLst/>
                          <a:latin typeface="微軟正黑體" pitchFamily="34" charset="-120"/>
                          <a:ea typeface="微軟正黑體" pitchFamily="34" charset="-120"/>
                        </a:rPr>
                        <a:t>5</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臺北科技大學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5"/>
                  </a:ext>
                </a:extLst>
              </a:tr>
              <a:tr h="420166">
                <a:tc>
                  <a:txBody>
                    <a:bodyPr/>
                    <a:lstStyle/>
                    <a:p>
                      <a:pPr algn="ctr" latinLnBrk="1"/>
                      <a:r>
                        <a:rPr lang="en-US" altLang="zh-TW" sz="2200" dirty="0">
                          <a:effectLst/>
                          <a:latin typeface="微軟正黑體" pitchFamily="34" charset="-120"/>
                          <a:ea typeface="微軟正黑體" pitchFamily="34" charset="-120"/>
                        </a:rPr>
                        <a:t>6</a:t>
                      </a:r>
                      <a:endParaRPr lang="en-US" altLang="zh-TW" sz="2200" b="0" dirty="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b="0" dirty="0">
                          <a:solidFill>
                            <a:srgbClr val="222222"/>
                          </a:solidFill>
                          <a:effectLst/>
                          <a:latin typeface="微軟正黑體" pitchFamily="34" charset="-120"/>
                          <a:ea typeface="微軟正黑體" pitchFamily="34" charset="-120"/>
                        </a:rPr>
                        <a:t>政治大學</a:t>
                      </a:r>
                    </a:p>
                  </a:txBody>
                  <a:tcPr anchor="ctr"/>
                </a:tc>
                <a:extLst>
                  <a:ext uri="{0D108BD9-81ED-4DB2-BD59-A6C34878D82A}">
                    <a16:rowId xmlns="" xmlns:a16="http://schemas.microsoft.com/office/drawing/2014/main" val="10006"/>
                  </a:ext>
                </a:extLst>
              </a:tr>
              <a:tr h="420166">
                <a:tc>
                  <a:txBody>
                    <a:bodyPr/>
                    <a:lstStyle/>
                    <a:p>
                      <a:pPr algn="ctr" latinLnBrk="1"/>
                      <a:r>
                        <a:rPr lang="en-US" altLang="zh-TW" sz="2200">
                          <a:effectLst/>
                          <a:latin typeface="微軟正黑體" pitchFamily="34" charset="-120"/>
                          <a:ea typeface="微軟正黑體" pitchFamily="34" charset="-120"/>
                        </a:rPr>
                        <a:t>7</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交通大學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7"/>
                  </a:ext>
                </a:extLst>
              </a:tr>
              <a:tr h="420166">
                <a:tc>
                  <a:txBody>
                    <a:bodyPr/>
                    <a:lstStyle/>
                    <a:p>
                      <a:pPr algn="ctr" latinLnBrk="1"/>
                      <a:r>
                        <a:rPr lang="en-US" altLang="zh-TW" sz="2200">
                          <a:effectLst/>
                          <a:latin typeface="微軟正黑體" pitchFamily="34" charset="-120"/>
                          <a:ea typeface="微軟正黑體" pitchFamily="34" charset="-120"/>
                        </a:rPr>
                        <a:t>8</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algn="ctr" latinLnBrk="1"/>
                      <a:r>
                        <a:rPr lang="zh-TW" altLang="en-US" sz="2200" b="0" dirty="0">
                          <a:solidFill>
                            <a:srgbClr val="222222"/>
                          </a:solidFill>
                          <a:effectLst/>
                          <a:latin typeface="微軟正黑體" pitchFamily="34" charset="-120"/>
                          <a:ea typeface="微軟正黑體" pitchFamily="34" charset="-120"/>
                        </a:rPr>
                        <a:t>淡江大學</a:t>
                      </a:r>
                    </a:p>
                  </a:txBody>
                  <a:tcPr anchor="ctr"/>
                </a:tc>
                <a:extLst>
                  <a:ext uri="{0D108BD9-81ED-4DB2-BD59-A6C34878D82A}">
                    <a16:rowId xmlns="" xmlns:a16="http://schemas.microsoft.com/office/drawing/2014/main" val="10008"/>
                  </a:ext>
                </a:extLst>
              </a:tr>
              <a:tr h="492256">
                <a:tc>
                  <a:txBody>
                    <a:bodyPr/>
                    <a:lstStyle/>
                    <a:p>
                      <a:pPr algn="ctr" latinLnBrk="1"/>
                      <a:r>
                        <a:rPr lang="en-US" altLang="zh-TW" sz="2200">
                          <a:effectLst/>
                          <a:latin typeface="微軟正黑體" pitchFamily="34" charset="-120"/>
                          <a:ea typeface="微軟正黑體" pitchFamily="34" charset="-120"/>
                        </a:rPr>
                        <a:t>9</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b="0" dirty="0">
                          <a:solidFill>
                            <a:schemeClr val="dk1"/>
                          </a:solidFill>
                          <a:effectLst/>
                          <a:latin typeface="微軟正黑體" pitchFamily="34" charset="-120"/>
                          <a:ea typeface="微軟正黑體" pitchFamily="34" charset="-120"/>
                        </a:rPr>
                        <a:t>高雄科技大學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9"/>
                  </a:ext>
                </a:extLst>
              </a:tr>
              <a:tr h="420166">
                <a:tc>
                  <a:txBody>
                    <a:bodyPr/>
                    <a:lstStyle/>
                    <a:p>
                      <a:pPr algn="ctr" latinLnBrk="1"/>
                      <a:r>
                        <a:rPr lang="en-US" altLang="zh-TW" sz="2200">
                          <a:effectLst/>
                          <a:latin typeface="微軟正黑體" pitchFamily="34" charset="-120"/>
                          <a:ea typeface="微軟正黑體" pitchFamily="34" charset="-120"/>
                        </a:rPr>
                        <a:t>10</a:t>
                      </a:r>
                      <a:endParaRPr lang="en-US" altLang="zh-TW" sz="2200" b="0">
                        <a:solidFill>
                          <a:srgbClr val="222222"/>
                        </a:solidFill>
                        <a:effectLst/>
                        <a:latin typeface="微軟正黑體" pitchFamily="34" charset="-120"/>
                        <a:ea typeface="微軟正黑體" pitchFamily="34" charset="-12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輔仁大學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10"/>
                  </a:ext>
                </a:extLst>
              </a:tr>
            </a:tbl>
          </a:graphicData>
        </a:graphic>
      </p:graphicFrame>
      <p:sp>
        <p:nvSpPr>
          <p:cNvPr id="4" name="矩形 3"/>
          <p:cNvSpPr/>
          <p:nvPr/>
        </p:nvSpPr>
        <p:spPr>
          <a:xfrm>
            <a:off x="6588224" y="2016382"/>
            <a:ext cx="2071058" cy="3683060"/>
          </a:xfrm>
          <a:prstGeom prst="rect">
            <a:avLst/>
          </a:prstGeom>
          <a:noFill/>
          <a:ln>
            <a:noFill/>
          </a:ln>
        </p:spPr>
        <p:txBody>
          <a:bodyPr wrap="square">
            <a:spAutoFit/>
          </a:bodyPr>
          <a:lstStyle/>
          <a:p>
            <a:pPr marL="342900" indent="-342900">
              <a:lnSpc>
                <a:spcPts val="2800"/>
              </a:lnSpc>
              <a:buFont typeface="Wingdings" pitchFamily="2" charset="2"/>
              <a:buChar char="n"/>
            </a:pPr>
            <a:r>
              <a:rPr lang="zh-TW" altLang="en-US" sz="2400" dirty="0">
                <a:latin typeface="微軟正黑體" pitchFamily="34" charset="-120"/>
                <a:ea typeface="微軟正黑體" pitchFamily="34" charset="-120"/>
              </a:rPr>
              <a:t>企業重視實務能力，加強產學鏈結，縮減學用落差。</a:t>
            </a:r>
            <a:endParaRPr lang="en-US" altLang="zh-TW" sz="2400" dirty="0">
              <a:latin typeface="微軟正黑體" pitchFamily="34" charset="-120"/>
              <a:ea typeface="微軟正黑體" pitchFamily="34" charset="-120"/>
            </a:endParaRPr>
          </a:p>
          <a:p>
            <a:pPr>
              <a:lnSpc>
                <a:spcPts val="2800"/>
              </a:lnSpc>
            </a:pPr>
            <a:endParaRPr lang="zh-TW" altLang="en-US" sz="2400" dirty="0">
              <a:latin typeface="微軟正黑體" pitchFamily="34" charset="-120"/>
              <a:ea typeface="微軟正黑體" pitchFamily="34" charset="-120"/>
            </a:endParaRPr>
          </a:p>
          <a:p>
            <a:pPr marL="342900" indent="-342900" latinLnBrk="1">
              <a:lnSpc>
                <a:spcPts val="2800"/>
              </a:lnSpc>
              <a:buFont typeface="Wingdings" pitchFamily="2" charset="2"/>
              <a:buChar char="n"/>
            </a:pPr>
            <a:r>
              <a:rPr lang="zh-TW" altLang="en-US" sz="2400" b="1" dirty="0">
                <a:latin typeface="微軟正黑體" pitchFamily="34" charset="-120"/>
                <a:ea typeface="微軟正黑體" pitchFamily="34" charset="-120"/>
              </a:rPr>
              <a:t>企業求才首重「學習力」與「應變力」。</a:t>
            </a:r>
          </a:p>
        </p:txBody>
      </p:sp>
      <p:sp>
        <p:nvSpPr>
          <p:cNvPr id="17" name="文字方塊 16"/>
          <p:cNvSpPr txBox="1"/>
          <p:nvPr/>
        </p:nvSpPr>
        <p:spPr>
          <a:xfrm>
            <a:off x="4631903" y="6372036"/>
            <a:ext cx="4083169" cy="369332"/>
          </a:xfrm>
          <a:prstGeom prst="rect">
            <a:avLst/>
          </a:prstGeom>
          <a:noFill/>
        </p:spPr>
        <p:txBody>
          <a:bodyPr wrap="none" rtlCol="0">
            <a:spAutoFit/>
          </a:bodyPr>
          <a:lstStyle/>
          <a:p>
            <a:r>
              <a:rPr lang="en-US" altLang="zh-TW" dirty="0"/>
              <a:t>(</a:t>
            </a:r>
            <a:r>
              <a:rPr lang="zh-TW" altLang="en-US" dirty="0"/>
              <a:t>引自</a:t>
            </a:r>
            <a:r>
              <a:rPr lang="en-US" altLang="zh-TW" dirty="0"/>
              <a:t>109.02.27</a:t>
            </a:r>
            <a:r>
              <a:rPr lang="zh-TW" altLang="en-US" dirty="0"/>
              <a:t> 聯合新聞網及遠見網頁</a:t>
            </a:r>
            <a:r>
              <a:rPr lang="en-US" altLang="zh-TW" dirty="0"/>
              <a:t>)</a:t>
            </a:r>
            <a:endParaRPr lang="zh-TW" altLang="en-US" dirty="0"/>
          </a:p>
        </p:txBody>
      </p:sp>
      <p:grpSp>
        <p:nvGrpSpPr>
          <p:cNvPr id="9" name="群組 8">
            <a:extLst>
              <a:ext uri="{FF2B5EF4-FFF2-40B4-BE49-F238E27FC236}">
                <a16:creationId xmlns="" xmlns:a16="http://schemas.microsoft.com/office/drawing/2014/main" id="{7FA9D226-0397-462C-A070-853C4586B930}"/>
              </a:ext>
            </a:extLst>
          </p:cNvPr>
          <p:cNvGrpSpPr/>
          <p:nvPr/>
        </p:nvGrpSpPr>
        <p:grpSpPr>
          <a:xfrm>
            <a:off x="1672" y="-2884"/>
            <a:ext cx="9144000" cy="1344505"/>
            <a:chOff x="486882" y="-1"/>
            <a:chExt cx="7742717" cy="1584175"/>
          </a:xfrm>
        </p:grpSpPr>
        <p:sp>
          <p:nvSpPr>
            <p:cNvPr id="10" name="矩形 9">
              <a:extLst>
                <a:ext uri="{FF2B5EF4-FFF2-40B4-BE49-F238E27FC236}">
                  <a16:creationId xmlns="" xmlns:a16="http://schemas.microsoft.com/office/drawing/2014/main" id="{66955E37-8660-406E-98C0-8BE72D54E021}"/>
                </a:ext>
              </a:extLst>
            </p:cNvPr>
            <p:cNvSpPr/>
            <p:nvPr/>
          </p:nvSpPr>
          <p:spPr>
            <a:xfrm>
              <a:off x="486882" y="0"/>
              <a:ext cx="7742717" cy="1584174"/>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矩形 11">
              <a:extLst>
                <a:ext uri="{FF2B5EF4-FFF2-40B4-BE49-F238E27FC236}">
                  <a16:creationId xmlns="" xmlns:a16="http://schemas.microsoft.com/office/drawing/2014/main" id="{075EB28C-36CD-49A4-8B60-5F72F0A6DADE}"/>
                </a:ext>
              </a:extLst>
            </p:cNvPr>
            <p:cNvSpPr/>
            <p:nvPr/>
          </p:nvSpPr>
          <p:spPr>
            <a:xfrm>
              <a:off x="486882" y="-1"/>
              <a:ext cx="7742717" cy="1584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720" tIns="101600" rIns="101600" bIns="101600" numCol="1" spcCol="1270" anchor="ctr" anchorCtr="0">
              <a:noAutofit/>
            </a:bodyPr>
            <a:lstStyle/>
            <a:p>
              <a:pPr lvl="0" algn="ctr" defTabSz="1778000" rtl="0">
                <a:lnSpc>
                  <a:spcPct val="90000"/>
                </a:lnSpc>
                <a:spcBef>
                  <a:spcPct val="0"/>
                </a:spcBef>
                <a:spcAft>
                  <a:spcPct val="35000"/>
                </a:spcAft>
              </a:pPr>
              <a:r>
                <a:rPr lang="zh-TW" altLang="en-US" sz="4000" b="1" kern="1200" dirty="0">
                  <a:latin typeface="微軟正黑體" pitchFamily="34" charset="-120"/>
                  <a:ea typeface="微軟正黑體" pitchFamily="34" charset="-120"/>
                </a:rPr>
                <a:t>創造未來可能性</a:t>
              </a:r>
              <a:r>
                <a:rPr lang="en-US" altLang="zh-TW" sz="4000" b="1" kern="1200" dirty="0">
                  <a:latin typeface="微軟正黑體" pitchFamily="34" charset="-120"/>
                  <a:ea typeface="微軟正黑體" pitchFamily="34" charset="-120"/>
                </a:rPr>
                <a:t>-</a:t>
              </a:r>
              <a:r>
                <a:rPr lang="en-US" altLang="zh-TW" sz="4000" b="1" kern="1200">
                  <a:latin typeface="微軟正黑體" pitchFamily="34" charset="-120"/>
                  <a:ea typeface="微軟正黑體" pitchFamily="34" charset="-120"/>
                </a:rPr>
                <a:t/>
              </a:r>
              <a:br>
                <a:rPr lang="en-US" altLang="zh-TW" sz="4000" b="1" kern="1200">
                  <a:latin typeface="微軟正黑體" pitchFamily="34" charset="-120"/>
                  <a:ea typeface="微軟正黑體" pitchFamily="34" charset="-120"/>
                </a:rPr>
              </a:br>
              <a:r>
                <a:rPr lang="zh-TW" altLang="en-US" sz="4000" b="1" kern="1200">
                  <a:solidFill>
                    <a:srgbClr val="FFFF00"/>
                  </a:solidFill>
                  <a:latin typeface="微軟正黑體" pitchFamily="34" charset="-120"/>
                  <a:ea typeface="微軟正黑體" pitchFamily="34" charset="-120"/>
                </a:rPr>
                <a:t>企業最愛大學</a:t>
              </a:r>
              <a:endParaRPr lang="zh-TW" altLang="en-US" sz="4000" b="1" kern="1200" dirty="0">
                <a:solidFill>
                  <a:srgbClr val="FFFF00"/>
                </a:solidFill>
                <a:latin typeface="微軟正黑體" pitchFamily="34" charset="-120"/>
                <a:ea typeface="微軟正黑體" pitchFamily="34" charset="-120"/>
              </a:endParaRPr>
            </a:p>
          </p:txBody>
        </p:sp>
      </p:grpSp>
      <p:graphicFrame>
        <p:nvGraphicFramePr>
          <p:cNvPr id="18" name="表格 17">
            <a:extLst>
              <a:ext uri="{FF2B5EF4-FFF2-40B4-BE49-F238E27FC236}">
                <a16:creationId xmlns="" xmlns:a16="http://schemas.microsoft.com/office/drawing/2014/main" id="{9BE8CF57-F4B2-4265-AC7F-951F013DE85D}"/>
              </a:ext>
            </a:extLst>
          </p:cNvPr>
          <p:cNvGraphicFramePr>
            <a:graphicFrameLocks noGrp="1"/>
          </p:cNvGraphicFramePr>
          <p:nvPr>
            <p:extLst>
              <p:ext uri="{D42A27DB-BD31-4B8C-83A1-F6EECF244321}">
                <p14:modId xmlns:p14="http://schemas.microsoft.com/office/powerpoint/2010/main" val="675467244"/>
              </p:ext>
            </p:extLst>
          </p:nvPr>
        </p:nvGraphicFramePr>
        <p:xfrm>
          <a:off x="3563888" y="1536857"/>
          <a:ext cx="2911456" cy="4759458"/>
        </p:xfrm>
        <a:graphic>
          <a:graphicData uri="http://schemas.openxmlformats.org/drawingml/2006/table">
            <a:tbl>
              <a:tblPr firstRow="1" bandRow="1">
                <a:tableStyleId>{93296810-A885-4BE3-A3E7-6D5BEEA58F35}</a:tableStyleId>
              </a:tblPr>
              <a:tblGrid>
                <a:gridCol w="967240">
                  <a:extLst>
                    <a:ext uri="{9D8B030D-6E8A-4147-A177-3AD203B41FA5}">
                      <a16:colId xmlns="" xmlns:a16="http://schemas.microsoft.com/office/drawing/2014/main" val="20000"/>
                    </a:ext>
                  </a:extLst>
                </a:gridCol>
                <a:gridCol w="1944216">
                  <a:extLst>
                    <a:ext uri="{9D8B030D-6E8A-4147-A177-3AD203B41FA5}">
                      <a16:colId xmlns="" xmlns:a16="http://schemas.microsoft.com/office/drawing/2014/main" val="20001"/>
                    </a:ext>
                  </a:extLst>
                </a:gridCol>
              </a:tblGrid>
              <a:tr h="432678">
                <a:tc>
                  <a:txBody>
                    <a:bodyPr/>
                    <a:lstStyle/>
                    <a:p>
                      <a:pPr algn="ctr"/>
                      <a:r>
                        <a:rPr lang="zh-TW" altLang="en-US" sz="2200" dirty="0">
                          <a:latin typeface="微軟正黑體" pitchFamily="34" charset="-120"/>
                          <a:ea typeface="微軟正黑體" pitchFamily="34" charset="-120"/>
                        </a:rPr>
                        <a:t>排名</a:t>
                      </a:r>
                    </a:p>
                  </a:txBody>
                  <a:tcPr/>
                </a:tc>
                <a:tc>
                  <a:txBody>
                    <a:bodyPr/>
                    <a:lstStyle/>
                    <a:p>
                      <a:pPr algn="ctr"/>
                      <a:r>
                        <a:rPr lang="zh-TW" altLang="en-US" sz="2200" dirty="0">
                          <a:latin typeface="微軟正黑體" pitchFamily="34" charset="-120"/>
                          <a:ea typeface="微軟正黑體" pitchFamily="34" charset="-120"/>
                        </a:rPr>
                        <a:t>大學</a:t>
                      </a:r>
                    </a:p>
                  </a:txBody>
                  <a:tcPr/>
                </a:tc>
                <a:extLst>
                  <a:ext uri="{0D108BD9-81ED-4DB2-BD59-A6C34878D82A}">
                    <a16:rowId xmlns="" xmlns:a16="http://schemas.microsoft.com/office/drawing/2014/main" val="10000"/>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11</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中央大學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1"/>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12</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中原大學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2"/>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13</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中山大學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3"/>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14</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東吳大學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4"/>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15</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逢甲大學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5"/>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16</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b="0" dirty="0">
                          <a:solidFill>
                            <a:srgbClr val="222222"/>
                          </a:solidFill>
                          <a:effectLst/>
                          <a:latin typeface="微軟正黑體" pitchFamily="34" charset="-120"/>
                          <a:ea typeface="微軟正黑體" pitchFamily="34" charset="-120"/>
                        </a:rPr>
                        <a:t>雲林科技大學</a:t>
                      </a:r>
                    </a:p>
                  </a:txBody>
                  <a:tcPr anchor="ctr"/>
                </a:tc>
                <a:extLst>
                  <a:ext uri="{0D108BD9-81ED-4DB2-BD59-A6C34878D82A}">
                    <a16:rowId xmlns="" xmlns:a16="http://schemas.microsoft.com/office/drawing/2014/main" val="10006"/>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17</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中興大學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7"/>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18</a:t>
                      </a:r>
                    </a:p>
                  </a:txBody>
                  <a:tcPr anchor="ctr"/>
                </a:tc>
                <a:tc>
                  <a:txBody>
                    <a:bodyPr/>
                    <a:lstStyle/>
                    <a:p>
                      <a:pPr algn="ctr" latinLnBrk="1"/>
                      <a:r>
                        <a:rPr lang="zh-TW" altLang="en-US" sz="2200" b="0" dirty="0">
                          <a:solidFill>
                            <a:srgbClr val="222222"/>
                          </a:solidFill>
                          <a:effectLst/>
                          <a:latin typeface="微軟正黑體" pitchFamily="34" charset="-120"/>
                          <a:ea typeface="微軟正黑體" pitchFamily="34" charset="-120"/>
                        </a:rPr>
                        <a:t>龍華科技大學</a:t>
                      </a:r>
                    </a:p>
                  </a:txBody>
                  <a:tcPr anchor="ctr"/>
                </a:tc>
                <a:extLst>
                  <a:ext uri="{0D108BD9-81ED-4DB2-BD59-A6C34878D82A}">
                    <a16:rowId xmlns="" xmlns:a16="http://schemas.microsoft.com/office/drawing/2014/main" val="10008"/>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19</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b="0" dirty="0">
                          <a:solidFill>
                            <a:schemeClr val="dk1"/>
                          </a:solidFill>
                          <a:effectLst/>
                          <a:latin typeface="微軟正黑體" pitchFamily="34" charset="-120"/>
                          <a:ea typeface="微軟正黑體" pitchFamily="34" charset="-120"/>
                        </a:rPr>
                        <a:t>中正大學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09"/>
                  </a:ext>
                </a:extLst>
              </a:tr>
              <a:tr h="432678">
                <a:tc>
                  <a:txBody>
                    <a:bodyPr/>
                    <a:lstStyle/>
                    <a:p>
                      <a:pPr algn="ctr" latinLnBrk="1"/>
                      <a:r>
                        <a:rPr lang="en-US" altLang="zh-TW" sz="2200" b="0" dirty="0">
                          <a:solidFill>
                            <a:srgbClr val="222222"/>
                          </a:solidFill>
                          <a:effectLst/>
                          <a:latin typeface="微軟正黑體" pitchFamily="34" charset="-120"/>
                          <a:ea typeface="微軟正黑體" pitchFamily="34" charset="-120"/>
                        </a:rPr>
                        <a:t>20</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zh-TW" altLang="en-US" sz="2200" dirty="0">
                          <a:effectLst/>
                          <a:latin typeface="微軟正黑體" pitchFamily="34" charset="-120"/>
                          <a:ea typeface="微軟正黑體" pitchFamily="34" charset="-120"/>
                        </a:rPr>
                        <a:t>元智大學</a:t>
                      </a:r>
                      <a:endParaRPr lang="zh-TW" altLang="en-US" sz="2200" b="0" dirty="0">
                        <a:solidFill>
                          <a:srgbClr val="222222"/>
                        </a:solidFill>
                        <a:effectLst/>
                        <a:latin typeface="微軟正黑體" pitchFamily="34" charset="-120"/>
                        <a:ea typeface="微軟正黑體" pitchFamily="34" charset="-120"/>
                      </a:endParaRPr>
                    </a:p>
                  </a:txBody>
                  <a:tcPr anchor="ctr"/>
                </a:tc>
                <a:extLst>
                  <a:ext uri="{0D108BD9-81ED-4DB2-BD59-A6C34878D82A}">
                    <a16:rowId xmlns="" xmlns:a16="http://schemas.microsoft.com/office/drawing/2014/main" val="10010"/>
                  </a:ext>
                </a:extLst>
              </a:tr>
            </a:tbl>
          </a:graphicData>
        </a:graphic>
      </p:graphicFrame>
      <p:sp>
        <p:nvSpPr>
          <p:cNvPr id="2" name="投影片編號版面配置區 1">
            <a:extLst>
              <a:ext uri="{FF2B5EF4-FFF2-40B4-BE49-F238E27FC236}">
                <a16:creationId xmlns="" xmlns:a16="http://schemas.microsoft.com/office/drawing/2014/main" id="{F23773C5-CACF-45EB-8C04-ED5BDCA35C8D}"/>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76</a:t>
            </a:fld>
            <a:endParaRPr lang="zh-TW" altLang="en-US">
              <a:solidFill>
                <a:prstClr val="black">
                  <a:tint val="75000"/>
                </a:prstClr>
              </a:solidFill>
            </a:endParaRPr>
          </a:p>
        </p:txBody>
      </p:sp>
    </p:spTree>
    <p:extLst>
      <p:ext uri="{BB962C8B-B14F-4D97-AF65-F5344CB8AC3E}">
        <p14:creationId xmlns:p14="http://schemas.microsoft.com/office/powerpoint/2010/main" val="1994072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F0E1BA0A-8B3C-4B95-B02E-65E8A509A036}" type="slidenum">
              <a:rPr lang="zh-TW" altLang="en-US" smtClean="0"/>
              <a:pPr/>
              <a:t>77</a:t>
            </a:fld>
            <a:endParaRPr lang="zh-TW" altLang="en-US"/>
          </a:p>
        </p:txBody>
      </p:sp>
      <p:sp>
        <p:nvSpPr>
          <p:cNvPr id="3" name="AutoShape 2"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4" name="AutoShape 4"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6"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8"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4"/>
          <p:cNvSpPr txBox="1">
            <a:spLocks noChangeArrowheads="1"/>
          </p:cNvSpPr>
          <p:nvPr/>
        </p:nvSpPr>
        <p:spPr bwMode="auto">
          <a:xfrm>
            <a:off x="-8488" y="7937"/>
            <a:ext cx="9152488" cy="1200329"/>
          </a:xfrm>
          <a:prstGeom prst="rect">
            <a:avLst/>
          </a:prstGeom>
          <a:solidFill>
            <a:schemeClr val="accent1"/>
          </a:solidFill>
          <a:ln w="9525">
            <a:noFill/>
            <a:miter lim="800000"/>
            <a:headEnd/>
            <a:tailEnd/>
          </a:ln>
        </p:spPr>
        <p:txBody>
          <a:bodyPr wrap="square">
            <a:spAutoFit/>
          </a:bodyPr>
          <a:lstStyle/>
          <a:p>
            <a:pPr algn="ctr">
              <a:defRPr/>
            </a:pPr>
            <a:r>
              <a:rPr lang="en-US" altLang="zh-TW" sz="4000" b="1" dirty="0">
                <a:solidFill>
                  <a:schemeClr val="bg1"/>
                </a:solidFill>
                <a:latin typeface="微軟正黑體" pitchFamily="34" charset="-120"/>
                <a:ea typeface="微軟正黑體" pitchFamily="34" charset="-120"/>
              </a:rPr>
              <a:t>110</a:t>
            </a:r>
            <a:r>
              <a:rPr lang="zh-TW" altLang="en-US" sz="4000" b="1" dirty="0">
                <a:solidFill>
                  <a:schemeClr val="bg1"/>
                </a:solidFill>
                <a:latin typeface="微軟正黑體" pitchFamily="34" charset="-120"/>
                <a:ea typeface="微軟正黑體" pitchFamily="34" charset="-120"/>
              </a:rPr>
              <a:t>年適性入學宣導網站</a:t>
            </a:r>
            <a:endParaRPr lang="en-US" altLang="zh-TW" sz="4000" b="1" dirty="0">
              <a:solidFill>
                <a:schemeClr val="bg1"/>
              </a:solidFill>
              <a:latin typeface="微軟正黑體" pitchFamily="34" charset="-120"/>
              <a:ea typeface="微軟正黑體" pitchFamily="34" charset="-120"/>
            </a:endParaRPr>
          </a:p>
          <a:p>
            <a:pPr algn="ctr">
              <a:defRPr/>
            </a:pPr>
            <a:r>
              <a:rPr lang="en-US" altLang="zh-TW" sz="3200" b="1" dirty="0">
                <a:solidFill>
                  <a:schemeClr val="bg1"/>
                </a:solidFill>
                <a:effectLst>
                  <a:outerShdw blurRad="38100" dist="38100" dir="2700000" algn="tl">
                    <a:srgbClr val="000000">
                      <a:alpha val="43137"/>
                    </a:srgbClr>
                  </a:outerShdw>
                </a:effectLst>
              </a:rPr>
              <a:t>http://adapt.k12ea.gov.tw/</a:t>
            </a:r>
            <a:endParaRPr lang="en-US" altLang="zh-TW" sz="3200" b="1" dirty="0">
              <a:solidFill>
                <a:schemeClr val="bg1"/>
              </a:solidFill>
              <a:latin typeface="微軟正黑體" pitchFamily="34" charset="-120"/>
              <a:ea typeface="微軟正黑體" pitchFamily="34" charset="-120"/>
            </a:endParaRPr>
          </a:p>
        </p:txBody>
      </p:sp>
      <p:pic>
        <p:nvPicPr>
          <p:cNvPr id="7" name="圖片 6">
            <a:extLst>
              <a:ext uri="{FF2B5EF4-FFF2-40B4-BE49-F238E27FC236}">
                <a16:creationId xmlns="" xmlns:a16="http://schemas.microsoft.com/office/drawing/2014/main" id="{5446C9D4-8E0B-4DC2-B799-D1088AFCDE97}"/>
              </a:ext>
            </a:extLst>
          </p:cNvPr>
          <p:cNvPicPr>
            <a:picLocks noChangeAspect="1"/>
          </p:cNvPicPr>
          <p:nvPr/>
        </p:nvPicPr>
        <p:blipFill rotWithShape="1">
          <a:blip r:embed="rId3"/>
          <a:srcRect l="6906" t="9400" r="5000" b="12201"/>
          <a:stretch/>
        </p:blipFill>
        <p:spPr>
          <a:xfrm>
            <a:off x="375964" y="1561901"/>
            <a:ext cx="8383584" cy="4794449"/>
          </a:xfrm>
          <a:prstGeom prst="rect">
            <a:avLst/>
          </a:prstGeom>
        </p:spPr>
      </p:pic>
    </p:spTree>
    <p:extLst>
      <p:ext uri="{BB962C8B-B14F-4D97-AF65-F5344CB8AC3E}">
        <p14:creationId xmlns:p14="http://schemas.microsoft.com/office/powerpoint/2010/main" val="3996628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內容版面配置區 2"/>
          <p:cNvSpPr>
            <a:spLocks noGrp="1"/>
          </p:cNvSpPr>
          <p:nvPr>
            <p:ph idx="1"/>
          </p:nvPr>
        </p:nvSpPr>
        <p:spPr/>
        <p:txBody>
          <a:bodyPr/>
          <a:lstStyle/>
          <a:p>
            <a:pPr marL="0" indent="0">
              <a:buNone/>
            </a:pPr>
            <a:r>
              <a:rPr lang="zh-TW" altLang="en-US" b="1" dirty="0" smtClean="0">
                <a:solidFill>
                  <a:schemeClr val="accent2">
                    <a:lumMod val="75000"/>
                  </a:schemeClr>
                </a:solidFill>
                <a:latin typeface="華康兒風體W4(P)" panose="020F0400000000000000" pitchFamily="34" charset="-120"/>
                <a:ea typeface="華康兒風體W4(P)" panose="020F0400000000000000" pitchFamily="34" charset="-120"/>
              </a:rPr>
              <a:t>每個</a:t>
            </a:r>
            <a:r>
              <a:rPr lang="zh-TW" altLang="en-US" b="1" dirty="0">
                <a:solidFill>
                  <a:schemeClr val="accent2">
                    <a:lumMod val="75000"/>
                  </a:schemeClr>
                </a:solidFill>
                <a:latin typeface="華康兒風體W4(P)" panose="020F0400000000000000" pitchFamily="34" charset="-120"/>
                <a:ea typeface="華康兒風體W4(P)" panose="020F0400000000000000" pitchFamily="34" charset="-120"/>
              </a:rPr>
              <a:t>夢都 像任意門 往不同世界 而你的故事</a:t>
            </a:r>
          </a:p>
          <a:p>
            <a:pPr marL="0" indent="0" algn="ctr">
              <a:buNone/>
            </a:pPr>
            <a:endParaRPr lang="en-US" altLang="zh-TW" sz="4800" b="1" dirty="0">
              <a:latin typeface="華康兒風體W4(P)" panose="020F0400000000000000" pitchFamily="34" charset="-120"/>
              <a:ea typeface="華康兒風體W4(P)" panose="020F0400000000000000" pitchFamily="34" charset="-120"/>
            </a:endParaRPr>
          </a:p>
          <a:p>
            <a:pPr marL="0" indent="0" algn="ctr">
              <a:buNone/>
            </a:pPr>
            <a:r>
              <a:rPr lang="zh-TW" altLang="en-US" sz="6000" b="1" dirty="0">
                <a:solidFill>
                  <a:srgbClr val="0070C0"/>
                </a:solidFill>
                <a:latin typeface="華康兒風體W4(P)" panose="020F0400000000000000" pitchFamily="34" charset="-120"/>
                <a:ea typeface="華康兒風體W4(P)" panose="020F0400000000000000" pitchFamily="34" charset="-120"/>
              </a:rPr>
              <a:t>「現在正是起點」</a:t>
            </a:r>
            <a:r>
              <a:rPr lang="en-US" altLang="zh-TW" sz="6000" b="1" dirty="0">
                <a:solidFill>
                  <a:srgbClr val="0070C0"/>
                </a:solidFill>
                <a:latin typeface="華康兒風體W4(P)" panose="020F0400000000000000" pitchFamily="34" charset="-120"/>
                <a:ea typeface="華康兒風體W4(P)" panose="020F0400000000000000" pitchFamily="34" charset="-120"/>
              </a:rPr>
              <a:t>~</a:t>
            </a:r>
          </a:p>
          <a:p>
            <a:pPr marL="0" indent="0">
              <a:buNone/>
            </a:pPr>
            <a:endParaRPr lang="zh-TW"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365104"/>
            <a:ext cx="28781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290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endParaRPr lang="zh-TW" altLang="en-US"/>
          </a:p>
        </p:txBody>
      </p:sp>
      <p:sp>
        <p:nvSpPr>
          <p:cNvPr id="4" name="內容版面配置區 2"/>
          <p:cNvSpPr>
            <a:spLocks noGrp="1"/>
          </p:cNvSpPr>
          <p:nvPr>
            <p:ph idx="1"/>
          </p:nvPr>
        </p:nvSpPr>
        <p:spPr/>
        <p:txBody>
          <a:bodyPr>
            <a:normAutofit/>
          </a:bodyPr>
          <a:lstStyle/>
          <a:p>
            <a:pPr marL="0" indent="0" algn="ctr">
              <a:buNone/>
            </a:pPr>
            <a:r>
              <a:rPr lang="zh-TW" altLang="en-US" sz="6000" b="1" dirty="0" smtClean="0">
                <a:solidFill>
                  <a:srgbClr val="0070C0"/>
                </a:solidFill>
                <a:latin typeface="華康兒風體W4(P)" panose="020F0400000000000000" pitchFamily="34" charset="-120"/>
                <a:ea typeface="華康兒風體W4(P)" panose="020F0400000000000000" pitchFamily="34" charset="-120"/>
              </a:rPr>
              <a:t>講座結束</a:t>
            </a:r>
            <a:r>
              <a:rPr lang="en-US" altLang="zh-TW" sz="6000" b="1" dirty="0" smtClean="0">
                <a:solidFill>
                  <a:srgbClr val="0070C0"/>
                </a:solidFill>
                <a:latin typeface="華康兒風體W4(P)" panose="020F0400000000000000" pitchFamily="34" charset="-120"/>
                <a:ea typeface="華康兒風體W4(P)" panose="020F0400000000000000" pitchFamily="34" charset="-120"/>
              </a:rPr>
              <a:t>~</a:t>
            </a:r>
          </a:p>
          <a:p>
            <a:pPr marL="0" indent="0" algn="ctr">
              <a:buNone/>
            </a:pPr>
            <a:r>
              <a:rPr lang="zh-TW" altLang="en-US" sz="8000" b="1" dirty="0" smtClean="0">
                <a:solidFill>
                  <a:schemeClr val="accent2">
                    <a:lumMod val="75000"/>
                  </a:schemeClr>
                </a:solidFill>
                <a:latin typeface="華康兒風體W4(P)" panose="020F0400000000000000" pitchFamily="34" charset="-120"/>
                <a:ea typeface="華康兒風體W4(P)" panose="020F0400000000000000" pitchFamily="34" charset="-120"/>
              </a:rPr>
              <a:t>謝謝聆聽</a:t>
            </a:r>
            <a:endParaRPr lang="en-US" altLang="zh-TW" sz="8000" b="1" dirty="0">
              <a:solidFill>
                <a:schemeClr val="accent2">
                  <a:lumMod val="75000"/>
                </a:schemeClr>
              </a:solidFill>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14949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xEl>
                                              <p:pRg st="0" end="0"/>
                                            </p:txEl>
                                          </p:spTgt>
                                        </p:tgtEl>
                                        <p:attrNameLst>
                                          <p:attrName>ppt_w</p:attrName>
                                        </p:attrNameLst>
                                      </p:cBhvr>
                                      <p:tavLst>
                                        <p:tav tm="0">
                                          <p:val>
                                            <p:strVal val="ppt_w"/>
                                          </p:val>
                                        </p:tav>
                                        <p:tav tm="100000">
                                          <p:val>
                                            <p:fltVal val="0"/>
                                          </p:val>
                                        </p:tav>
                                      </p:tavLst>
                                    </p:anim>
                                    <p:anim calcmode="lin" valueType="num">
                                      <p:cBhvr>
                                        <p:cTn id="7" dur="1000"/>
                                        <p:tgtEl>
                                          <p:spTgt spid="4">
                                            <p:txEl>
                                              <p:pRg st="0" end="0"/>
                                            </p:txEl>
                                          </p:spTgt>
                                        </p:tgtEl>
                                        <p:attrNameLst>
                                          <p:attrName>ppt_h</p:attrName>
                                        </p:attrNameLst>
                                      </p:cBhvr>
                                      <p:tavLst>
                                        <p:tav tm="0">
                                          <p:val>
                                            <p:strVal val="ppt_h"/>
                                          </p:val>
                                        </p:tav>
                                        <p:tav tm="100000">
                                          <p:val>
                                            <p:fltVal val="0"/>
                                          </p:val>
                                        </p:tav>
                                      </p:tavLst>
                                    </p:anim>
                                    <p:anim calcmode="lin" valueType="num">
                                      <p:cBhvr>
                                        <p:cTn id="8" dur="1000"/>
                                        <p:tgtEl>
                                          <p:spTgt spid="4">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4">
                                            <p:txEl>
                                              <p:pRg st="0" end="0"/>
                                            </p:txEl>
                                          </p:spTgt>
                                        </p:tgtEl>
                                      </p:cBhvr>
                                    </p:animEffect>
                                    <p:set>
                                      <p:cBhvr>
                                        <p:cTn id="10"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xEl>
                                              <p:pRg st="1" end="1"/>
                                            </p:txEl>
                                          </p:spTgt>
                                        </p:tgtEl>
                                        <p:attrNameLst>
                                          <p:attrName>ppt_w</p:attrName>
                                        </p:attrNameLst>
                                      </p:cBhvr>
                                      <p:tavLst>
                                        <p:tav tm="0">
                                          <p:val>
                                            <p:strVal val="ppt_w"/>
                                          </p:val>
                                        </p:tav>
                                        <p:tav tm="100000">
                                          <p:val>
                                            <p:fltVal val="0"/>
                                          </p:val>
                                        </p:tav>
                                      </p:tavLst>
                                    </p:anim>
                                    <p:anim calcmode="lin" valueType="num">
                                      <p:cBhvr>
                                        <p:cTn id="15" dur="1000"/>
                                        <p:tgtEl>
                                          <p:spTgt spid="4">
                                            <p:txEl>
                                              <p:pRg st="1" end="1"/>
                                            </p:txEl>
                                          </p:spTgt>
                                        </p:tgtEl>
                                        <p:attrNameLst>
                                          <p:attrName>ppt_h</p:attrName>
                                        </p:attrNameLst>
                                      </p:cBhvr>
                                      <p:tavLst>
                                        <p:tav tm="0">
                                          <p:val>
                                            <p:strVal val="ppt_h"/>
                                          </p:val>
                                        </p:tav>
                                        <p:tav tm="100000">
                                          <p:val>
                                            <p:fltVal val="0"/>
                                          </p:val>
                                        </p:tav>
                                      </p:tavLst>
                                    </p:anim>
                                    <p:anim calcmode="lin" valueType="num">
                                      <p:cBhvr>
                                        <p:cTn id="16" dur="1000"/>
                                        <p:tgtEl>
                                          <p:spTgt spid="4">
                                            <p:txEl>
                                              <p:pRg st="1" end="1"/>
                                            </p:txEl>
                                          </p:spTgt>
                                        </p:tgtEl>
                                        <p:attrNameLst>
                                          <p:attrName>style.rotation</p:attrName>
                                        </p:attrNameLst>
                                      </p:cBhvr>
                                      <p:tavLst>
                                        <p:tav tm="0">
                                          <p:val>
                                            <p:fltVal val="0"/>
                                          </p:val>
                                        </p:tav>
                                        <p:tav tm="100000">
                                          <p:val>
                                            <p:fltVal val="90"/>
                                          </p:val>
                                        </p:tav>
                                      </p:tavLst>
                                    </p:anim>
                                    <p:animEffect transition="out" filter="fade">
                                      <p:cBhvr>
                                        <p:cTn id="17" dur="1000"/>
                                        <p:tgtEl>
                                          <p:spTgt spid="4">
                                            <p:txEl>
                                              <p:pRg st="1" end="1"/>
                                            </p:txEl>
                                          </p:spTgt>
                                        </p:tgtEl>
                                      </p:cBhvr>
                                    </p:animEffect>
                                    <p:set>
                                      <p:cBhvr>
                                        <p:cTn id="18"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txBox="1">
            <a:spLocks/>
          </p:cNvSpPr>
          <p:nvPr/>
        </p:nvSpPr>
        <p:spPr bwMode="auto">
          <a:xfrm>
            <a:off x="0" y="0"/>
            <a:ext cx="9144000" cy="836712"/>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b="1" dirty="0">
                <a:solidFill>
                  <a:prstClr val="white"/>
                </a:solidFill>
                <a:latin typeface="微軟正黑體" pitchFamily="34" charset="-120"/>
                <a:ea typeface="微軟正黑體" pitchFamily="34" charset="-120"/>
              </a:rPr>
              <a:t>教育會考題目分析</a:t>
            </a:r>
          </a:p>
        </p:txBody>
      </p:sp>
      <p:sp>
        <p:nvSpPr>
          <p:cNvPr id="3" name="圓角矩形 2"/>
          <p:cNvSpPr/>
          <p:nvPr/>
        </p:nvSpPr>
        <p:spPr>
          <a:xfrm>
            <a:off x="360078" y="1080586"/>
            <a:ext cx="8423844" cy="54006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試題「難易適中」：</a:t>
            </a:r>
            <a:r>
              <a:rPr lang="zh-TW" altLang="en-US" sz="2200" dirty="0">
                <a:solidFill>
                  <a:schemeClr val="tx1"/>
                </a:solidFill>
                <a:effectLst/>
                <a:latin typeface="微軟正黑體" panose="020B0604030504040204" pitchFamily="34" charset="-120"/>
                <a:ea typeface="微軟正黑體" panose="020B0604030504040204" pitchFamily="34" charset="-120"/>
              </a:rPr>
              <a:t>題目靈活需思考分析，必須將概念融會貫通，只要觀念清楚就能判斷出答案。歷年趨勢為基本題增加，生活題增加，跨領域題型增加。</a:t>
            </a:r>
            <a:endParaRPr lang="zh-TW" altLang="en-US" sz="2200" b="1" dirty="0">
              <a:solidFill>
                <a:srgbClr val="FF0000"/>
              </a:solidFill>
              <a:effectLst/>
              <a:latin typeface="微軟正黑體" panose="020B0604030504040204" pitchFamily="34" charset="-120"/>
              <a:ea typeface="微軟正黑體" panose="020B0604030504040204" pitchFamily="34" charset="-120"/>
            </a:endParaRPr>
          </a:p>
          <a:p>
            <a:pPr>
              <a:spcBef>
                <a:spcPts val="1200"/>
              </a:spcBef>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題型生活化：</a:t>
            </a:r>
            <a:r>
              <a:rPr lang="zh-TW" altLang="en-US" sz="2200" dirty="0">
                <a:solidFill>
                  <a:schemeClr val="tx1"/>
                </a:solidFill>
                <a:effectLst/>
                <a:latin typeface="微軟正黑體" panose="020B0604030504040204" pitchFamily="34" charset="-120"/>
                <a:ea typeface="微軟正黑體" panose="020B0604030504040204" pitchFamily="34" charset="-120"/>
              </a:rPr>
              <a:t>試題取材廣泛，引導學生將學習的知識，與生活經驗產生連結</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。如國文科取用</a:t>
            </a:r>
            <a:r>
              <a:rPr lang="zh-TW" altLang="en-US" sz="2200" dirty="0">
                <a:solidFill>
                  <a:schemeClr val="tx1"/>
                </a:solidFill>
                <a:effectLst/>
                <a:latin typeface="微軟正黑體" panose="020B0604030504040204" pitchFamily="34" charset="-120"/>
                <a:ea typeface="微軟正黑體" panose="020B0604030504040204" pitchFamily="34" charset="-120"/>
              </a:rPr>
              <a:t>手機貼文與留言、網路新聞查核案件等素材；英語科取</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用美國總統大選、職業運動比賽等</a:t>
            </a:r>
            <a:r>
              <a:rPr lang="zh-TW" altLang="en-US" sz="2200" dirty="0">
                <a:solidFill>
                  <a:schemeClr val="tx1"/>
                </a:solidFill>
                <a:effectLst/>
                <a:latin typeface="微軟正黑體" panose="020B0604030504040204" pitchFamily="34" charset="-120"/>
                <a:ea typeface="微軟正黑體" panose="020B0604030504040204" pitchFamily="34" charset="-120"/>
              </a:rPr>
              <a:t>素材；數學科取</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用電梯</a:t>
            </a:r>
            <a:r>
              <a:rPr lang="zh-TW" altLang="en-US" sz="2200" dirty="0">
                <a:solidFill>
                  <a:schemeClr val="tx1"/>
                </a:solidFill>
                <a:effectLst/>
                <a:latin typeface="微軟正黑體" panose="020B0604030504040204" pitchFamily="34" charset="-120"/>
                <a:ea typeface="微軟正黑體" panose="020B0604030504040204" pitchFamily="34" charset="-120"/>
              </a:rPr>
              <a:t>超重、自備容器折扣等素材；社會科取用臺灣高鐵通車對於其他運輸工具的影響、臺灣原住民族的歲時祭儀、網路通訊軟體的對話訊息；自然科取</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用肺炎</a:t>
            </a:r>
            <a:r>
              <a:rPr lang="zh-TW" altLang="en-US" sz="2200" dirty="0">
                <a:solidFill>
                  <a:schemeClr val="tx1"/>
                </a:solidFill>
                <a:effectLst/>
                <a:latin typeface="微軟正黑體" panose="020B0604030504040204" pitchFamily="34" charset="-120"/>
                <a:ea typeface="微軟正黑體" panose="020B0604030504040204" pitchFamily="34" charset="-120"/>
              </a:rPr>
              <a:t>、安裝太陽能板等素材，均與生活息息相關</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a:t>
            </a:r>
            <a:r>
              <a:rPr lang="en-US" altLang="zh-TW" sz="2200" dirty="0" smtClean="0">
                <a:solidFill>
                  <a:schemeClr val="tx1"/>
                </a:solidFill>
                <a:effectLst/>
                <a:latin typeface="微軟正黑體" panose="020B0604030504040204" pitchFamily="34" charset="-120"/>
                <a:ea typeface="微軟正黑體" panose="020B0604030504040204" pitchFamily="34" charset="-120"/>
              </a:rPr>
              <a:t>(</a:t>
            </a:r>
            <a:r>
              <a:rPr lang="zh-TW" altLang="en-US" sz="2200" dirty="0" smtClean="0">
                <a:solidFill>
                  <a:schemeClr val="tx1"/>
                </a:solidFill>
                <a:latin typeface="微軟正黑體" panose="020B0604030504040204" pitchFamily="34" charset="-120"/>
                <a:ea typeface="微軟正黑體" panose="020B0604030504040204" pitchFamily="34" charset="-120"/>
              </a:rPr>
              <a:t>注意</a:t>
            </a:r>
            <a:r>
              <a:rPr lang="zh-TW" altLang="en-US" sz="2200" dirty="0" smtClean="0">
                <a:solidFill>
                  <a:schemeClr val="tx1"/>
                </a:solidFill>
                <a:effectLst/>
                <a:latin typeface="微軟正黑體" panose="020B0604030504040204" pitchFamily="34" charset="-120"/>
                <a:ea typeface="微軟正黑體" panose="020B0604030504040204" pitchFamily="34" charset="-120"/>
              </a:rPr>
              <a:t>時事，如藻礁公投、肺炎疫苗、、等</a:t>
            </a:r>
            <a:r>
              <a:rPr lang="en-US" altLang="zh-TW" sz="2200" dirty="0" smtClean="0">
                <a:solidFill>
                  <a:schemeClr val="tx1"/>
                </a:solidFill>
                <a:effectLst/>
                <a:latin typeface="微軟正黑體" panose="020B0604030504040204" pitchFamily="34" charset="-120"/>
                <a:ea typeface="微軟正黑體" panose="020B0604030504040204" pitchFamily="34" charset="-120"/>
              </a:rPr>
              <a:t>)</a:t>
            </a:r>
            <a:endParaRPr lang="zh-TW" altLang="en-US" sz="2200" b="1" dirty="0">
              <a:solidFill>
                <a:srgbClr val="FF0000"/>
              </a:solidFill>
              <a:effectLst/>
              <a:latin typeface="微軟正黑體" panose="020B0604030504040204" pitchFamily="34" charset="-120"/>
              <a:ea typeface="微軟正黑體" panose="020B0604030504040204" pitchFamily="34" charset="-120"/>
            </a:endParaRPr>
          </a:p>
          <a:p>
            <a:pPr>
              <a:spcBef>
                <a:spcPts val="1200"/>
              </a:spcBef>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重視圖表理解：</a:t>
            </a:r>
            <a:r>
              <a:rPr lang="zh-TW" altLang="en-US" sz="2200" dirty="0">
                <a:solidFill>
                  <a:schemeClr val="tx1"/>
                </a:solidFill>
                <a:effectLst/>
                <a:latin typeface="微軟正黑體" panose="020B0604030504040204" pitchFamily="34" charset="-120"/>
                <a:ea typeface="微軟正黑體" panose="020B0604030504040204" pitchFamily="34" charset="-120"/>
              </a:rPr>
              <a:t>各科均有圖表題型，重視學生的思考與統整能力，需要學生具備正確觀念、耐心解讀及轉譯圖表資料。                </a:t>
            </a:r>
            <a:endParaRPr lang="en-US" altLang="zh-TW" sz="2200" dirty="0">
              <a:solidFill>
                <a:schemeClr val="tx1"/>
              </a:solidFill>
              <a:effectLst/>
              <a:latin typeface="微軟正黑體" panose="020B0604030504040204" pitchFamily="34" charset="-120"/>
              <a:ea typeface="微軟正黑體" panose="020B0604030504040204" pitchFamily="34" charset="-120"/>
            </a:endParaRPr>
          </a:p>
          <a:p>
            <a:pPr>
              <a:defRPr/>
            </a:pPr>
            <a:r>
              <a:rPr lang="zh-TW" altLang="en-US" sz="2200" dirty="0">
                <a:solidFill>
                  <a:schemeClr val="tx1"/>
                </a:solidFill>
                <a:effectLst/>
                <a:latin typeface="微軟正黑體" panose="020B0604030504040204" pitchFamily="34" charset="-120"/>
                <a:ea typeface="微軟正黑體" panose="020B0604030504040204" pitchFamily="34" charset="-120"/>
              </a:rPr>
              <a:t>                                  </a:t>
            </a:r>
            <a:r>
              <a:rPr lang="en-US" altLang="zh-TW" sz="2200" dirty="0">
                <a:solidFill>
                  <a:srgbClr val="0070C0"/>
                </a:solidFill>
                <a:effectLst/>
                <a:latin typeface="微軟正黑體" panose="020B0604030504040204" pitchFamily="34" charset="-120"/>
                <a:ea typeface="微軟正黑體" panose="020B0604030504040204" pitchFamily="34" charset="-120"/>
              </a:rPr>
              <a:t>(</a:t>
            </a:r>
            <a:r>
              <a:rPr lang="zh-TW" altLang="en-US" sz="2200" dirty="0">
                <a:solidFill>
                  <a:srgbClr val="0070C0"/>
                </a:solidFill>
                <a:effectLst/>
                <a:latin typeface="微軟正黑體" panose="020B0604030504040204" pitchFamily="34" charset="-120"/>
                <a:ea typeface="微軟正黑體" panose="020B0604030504040204" pitchFamily="34" charset="-120"/>
              </a:rPr>
              <a:t>節錄自相關新聞報導及心測中心試題說明</a:t>
            </a:r>
            <a:r>
              <a:rPr lang="en-US" altLang="zh-TW" sz="2200" dirty="0">
                <a:solidFill>
                  <a:srgbClr val="0070C0"/>
                </a:solidFill>
                <a:effectLst/>
                <a:latin typeface="微軟正黑體" panose="020B0604030504040204" pitchFamily="34" charset="-120"/>
                <a:ea typeface="微軟正黑體" panose="020B0604030504040204" pitchFamily="34" charset="-120"/>
              </a:rPr>
              <a:t>)</a:t>
            </a:r>
            <a:endParaRPr lang="zh-TW" altLang="en-US" sz="2200" dirty="0">
              <a:solidFill>
                <a:srgbClr val="0070C0"/>
              </a:solidFill>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 xmlns:a16="http://schemas.microsoft.com/office/drawing/2014/main" id="{C944EDB0-F24B-49C1-A850-333A94641566}"/>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8</a:t>
            </a:fld>
            <a:endParaRPr lang="zh-TW" altLang="en-US">
              <a:solidFill>
                <a:prstClr val="black">
                  <a:tint val="75000"/>
                </a:prstClr>
              </a:solidFill>
            </a:endParaRPr>
          </a:p>
        </p:txBody>
      </p:sp>
    </p:spTree>
    <p:extLst>
      <p:ext uri="{BB962C8B-B14F-4D97-AF65-F5344CB8AC3E}">
        <p14:creationId xmlns:p14="http://schemas.microsoft.com/office/powerpoint/2010/main" val="20036402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435118" y="6357296"/>
            <a:ext cx="2133600" cy="365125"/>
          </a:xfrm>
        </p:spPr>
        <p:txBody>
          <a:bodyPr/>
          <a:lstStyle/>
          <a:p>
            <a:pPr>
              <a:defRPr/>
            </a:pPr>
            <a:fld id="{E45E2808-6723-4F2A-800F-8123E86B1AC4}" type="slidenum">
              <a:rPr lang="zh-TW" altLang="en-US"/>
              <a:pPr>
                <a:defRPr/>
              </a:pPr>
              <a:t>9</a:t>
            </a:fld>
            <a:endParaRPr lang="zh-TW" altLang="en-US" dirty="0"/>
          </a:p>
        </p:txBody>
      </p:sp>
      <p:sp>
        <p:nvSpPr>
          <p:cNvPr id="6" name="標題 3"/>
          <p:cNvSpPr txBox="1">
            <a:spLocks/>
          </p:cNvSpPr>
          <p:nvPr/>
        </p:nvSpPr>
        <p:spPr bwMode="auto">
          <a:xfrm>
            <a:off x="0" y="13156"/>
            <a:ext cx="9144000" cy="888231"/>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b="1" dirty="0">
                <a:solidFill>
                  <a:schemeClr val="bg1"/>
                </a:solidFill>
                <a:latin typeface="微軟正黑體" pitchFamily="34" charset="-120"/>
                <a:ea typeface="微軟正黑體" pitchFamily="34" charset="-120"/>
              </a:rPr>
              <a:t>會考注意事項</a:t>
            </a:r>
          </a:p>
        </p:txBody>
      </p:sp>
      <p:sp>
        <p:nvSpPr>
          <p:cNvPr id="3" name="圓角矩形 2"/>
          <p:cNvSpPr/>
          <p:nvPr/>
        </p:nvSpPr>
        <p:spPr>
          <a:xfrm>
            <a:off x="293923" y="1197392"/>
            <a:ext cx="8613935" cy="720080"/>
          </a:xfrm>
          <a:prstGeom prst="roundRect">
            <a:avLst/>
          </a:prstGeom>
          <a:solidFill>
            <a:srgbClr val="7030A0"/>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會考為檢定國中三年學力而設計，每位同學均須參加</a:t>
            </a:r>
            <a:endParaRPr lang="en-US" altLang="zh-TW" sz="2600" b="1" dirty="0">
              <a:solidFill>
                <a:schemeClr val="bg1"/>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282636" y="2155217"/>
            <a:ext cx="8613934" cy="735776"/>
          </a:xfrm>
          <a:prstGeom prst="roundRect">
            <a:avLst/>
          </a:prstGeom>
          <a:solidFill>
            <a:srgbClr val="7030A0"/>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itchFamily="34" charset="-120"/>
                <a:ea typeface="微軟正黑體" pitchFamily="34" charset="-120"/>
              </a:rPr>
              <a:t>免報名費，採集中考場測驗，</a:t>
            </a:r>
            <a:r>
              <a:rPr lang="zh-TW" altLang="zh-TW" sz="2600" b="1" dirty="0">
                <a:solidFill>
                  <a:schemeClr val="bg1"/>
                </a:solidFill>
                <a:latin typeface="微軟正黑體" pitchFamily="34" charset="-120"/>
                <a:ea typeface="微軟正黑體" pitchFamily="34" charset="-120"/>
              </a:rPr>
              <a:t>試場全面開放</a:t>
            </a:r>
            <a:r>
              <a:rPr lang="zh-TW" altLang="en-US" sz="2600" b="1" dirty="0">
                <a:solidFill>
                  <a:schemeClr val="bg1"/>
                </a:solidFill>
                <a:latin typeface="微軟正黑體" pitchFamily="34" charset="-120"/>
                <a:ea typeface="微軟正黑體" pitchFamily="34" charset="-120"/>
              </a:rPr>
              <a:t>冷氣服務</a:t>
            </a:r>
            <a:endParaRPr lang="en-US" altLang="zh-TW" sz="2600" b="1" dirty="0">
              <a:solidFill>
                <a:schemeClr val="bg1"/>
              </a:solidFill>
              <a:latin typeface="微軟正黑體" pitchFamily="34" charset="-120"/>
              <a:ea typeface="微軟正黑體" pitchFamily="34" charset="-120"/>
            </a:endParaRPr>
          </a:p>
        </p:txBody>
      </p:sp>
      <p:sp>
        <p:nvSpPr>
          <p:cNvPr id="8" name="圓角矩形 7"/>
          <p:cNvSpPr/>
          <p:nvPr/>
        </p:nvSpPr>
        <p:spPr>
          <a:xfrm>
            <a:off x="265033" y="3051337"/>
            <a:ext cx="8613934" cy="830057"/>
          </a:xfrm>
          <a:prstGeom prst="roundRect">
            <a:avLst/>
          </a:prstGeom>
          <a:solidFill>
            <a:srgbClr val="7030A0"/>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zh-TW" sz="2600" b="1" dirty="0">
                <a:solidFill>
                  <a:schemeClr val="bg1"/>
                </a:solidFill>
                <a:latin typeface="微軟正黑體" pitchFamily="34" charset="-120"/>
                <a:ea typeface="微軟正黑體" pitchFamily="34" charset="-120"/>
              </a:rPr>
              <a:t>身心障礙</a:t>
            </a:r>
            <a:r>
              <a:rPr lang="zh-TW" altLang="en-US" sz="2600" b="1" dirty="0">
                <a:solidFill>
                  <a:schemeClr val="bg1"/>
                </a:solidFill>
                <a:latin typeface="微軟正黑體" pitchFamily="34" charset="-120"/>
                <a:ea typeface="微軟正黑體" pitchFamily="34" charset="-120"/>
              </a:rPr>
              <a:t>、突發傷病或懷孕學生可申請特殊試場應</a:t>
            </a:r>
            <a:r>
              <a:rPr lang="zh-TW" altLang="zh-TW" sz="2600" b="1" dirty="0">
                <a:solidFill>
                  <a:schemeClr val="bg1"/>
                </a:solidFill>
                <a:latin typeface="微軟正黑體" pitchFamily="34" charset="-120"/>
                <a:ea typeface="微軟正黑體" pitchFamily="34" charset="-120"/>
              </a:rPr>
              <a:t>考服務</a:t>
            </a:r>
            <a:endParaRPr lang="zh-TW" altLang="en-US" sz="2600" b="1" dirty="0">
              <a:solidFill>
                <a:schemeClr val="bg1"/>
              </a:solidFill>
              <a:latin typeface="微軟正黑體" pitchFamily="34" charset="-120"/>
              <a:ea typeface="微軟正黑體" pitchFamily="34" charset="-120"/>
            </a:endParaRPr>
          </a:p>
        </p:txBody>
      </p:sp>
      <p:sp>
        <p:nvSpPr>
          <p:cNvPr id="9" name="圓角矩形 8"/>
          <p:cNvSpPr/>
          <p:nvPr/>
        </p:nvSpPr>
        <p:spPr>
          <a:xfrm>
            <a:off x="293052" y="4022230"/>
            <a:ext cx="8585914" cy="1134962"/>
          </a:xfrm>
          <a:prstGeom prst="roundRect">
            <a:avLst/>
          </a:prstGeom>
          <a:solidFill>
            <a:srgbClr val="7030A0"/>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試場一般違規採計點，每記</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點扣教育會考總積分</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a:t>
            </a:r>
            <a:endParaRPr lang="en-US" altLang="zh-TW" sz="2600" b="1" dirty="0">
              <a:solidFill>
                <a:schemeClr val="bg1"/>
              </a:solidFill>
              <a:latin typeface="微軟正黑體" panose="020B0604030504040204" pitchFamily="34" charset="-120"/>
              <a:ea typeface="微軟正黑體" panose="020B0604030504040204" pitchFamily="34" charset="-120"/>
            </a:endParaRPr>
          </a:p>
          <a:p>
            <a:pPr>
              <a:defRPr/>
            </a:pPr>
            <a:r>
              <a:rPr lang="en-US" altLang="zh-TW" sz="2600" b="1" dirty="0">
                <a:solidFill>
                  <a:schemeClr val="bg1"/>
                </a:solidFill>
                <a:latin typeface="微軟正黑體" panose="020B0604030504040204" pitchFamily="34" charset="-120"/>
                <a:ea typeface="微軟正黑體" panose="020B0604030504040204" pitchFamily="34" charset="-120"/>
              </a:rPr>
              <a:t>(</a:t>
            </a:r>
            <a:r>
              <a:rPr lang="zh-TW" altLang="en-US" sz="2600" b="1" dirty="0">
                <a:solidFill>
                  <a:schemeClr val="bg1"/>
                </a:solidFill>
                <a:latin typeface="微軟正黑體" panose="020B0604030504040204" pitchFamily="34" charset="-120"/>
                <a:ea typeface="微軟正黑體" panose="020B0604030504040204" pitchFamily="34" charset="-120"/>
              </a:rPr>
              <a:t>彰化區每記</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點扣會考總積分</a:t>
            </a:r>
            <a:r>
              <a:rPr lang="en-US" altLang="zh-TW" sz="2600" b="1" dirty="0">
                <a:solidFill>
                  <a:schemeClr val="bg1"/>
                </a:solidFill>
                <a:latin typeface="微軟正黑體" panose="020B0604030504040204" pitchFamily="34" charset="-120"/>
                <a:ea typeface="微軟正黑體" panose="020B0604030504040204" pitchFamily="34" charset="-120"/>
              </a:rPr>
              <a:t>0.45</a:t>
            </a:r>
            <a:r>
              <a:rPr lang="zh-TW" altLang="en-US" sz="2600" b="1" dirty="0">
                <a:solidFill>
                  <a:schemeClr val="bg1"/>
                </a:solidFill>
                <a:latin typeface="微軟正黑體" panose="020B0604030504040204" pitchFamily="34" charset="-120"/>
                <a:ea typeface="微軟正黑體" panose="020B0604030504040204" pitchFamily="34" charset="-120"/>
              </a:rPr>
              <a:t>分，五專則為</a:t>
            </a:r>
            <a:r>
              <a:rPr lang="en-US" altLang="zh-TW" sz="2600" b="1" dirty="0">
                <a:solidFill>
                  <a:schemeClr val="bg1"/>
                </a:solidFill>
                <a:latin typeface="微軟正黑體" panose="020B0604030504040204" pitchFamily="34" charset="-120"/>
                <a:ea typeface="微軟正黑體" panose="020B0604030504040204" pitchFamily="34" charset="-120"/>
              </a:rPr>
              <a:t>0.15</a:t>
            </a:r>
            <a:r>
              <a:rPr lang="zh-TW" altLang="en-US" sz="2600" b="1" dirty="0">
                <a:solidFill>
                  <a:schemeClr val="bg1"/>
                </a:solidFill>
                <a:latin typeface="微軟正黑體" panose="020B0604030504040204" pitchFamily="34" charset="-120"/>
                <a:ea typeface="微軟正黑體" panose="020B0604030504040204" pitchFamily="34" charset="-120"/>
              </a:rPr>
              <a:t>分</a:t>
            </a:r>
            <a:r>
              <a:rPr lang="en-US" altLang="zh-TW" sz="2600" b="1" dirty="0">
                <a:solidFill>
                  <a:schemeClr val="bg1"/>
                </a:solidFill>
                <a:latin typeface="微軟正黑體" panose="020B0604030504040204" pitchFamily="34" charset="-120"/>
                <a:ea typeface="微軟正黑體" panose="020B0604030504040204" pitchFamily="34" charset="-120"/>
              </a:rPr>
              <a:t>)</a:t>
            </a:r>
            <a:endParaRPr lang="zh-TW" altLang="en-US" sz="2600" b="1" dirty="0">
              <a:solidFill>
                <a:schemeClr val="bg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293052" y="5385620"/>
            <a:ext cx="8585915" cy="942101"/>
          </a:xfrm>
          <a:prstGeom prst="roundRect">
            <a:avLst/>
          </a:prstGeom>
          <a:solidFill>
            <a:schemeClr val="accent2">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會考考題為難易適中，每一位學生皆由基礎等級出發，再努力一點，即可進入精熟。</a:t>
            </a:r>
            <a:endParaRPr lang="en-US" altLang="zh-TW" sz="2600" b="1" dirty="0">
              <a:solidFill>
                <a:schemeClr val="bg1"/>
              </a:solidFill>
              <a:latin typeface="微軟正黑體" panose="020B0604030504040204" pitchFamily="34" charset="-120"/>
              <a:ea typeface="微軟正黑體" panose="020B0604030504040204" pitchFamily="34" charset="-120"/>
            </a:endParaRPr>
          </a:p>
        </p:txBody>
      </p:sp>
      <p:pic>
        <p:nvPicPr>
          <p:cNvPr id="19461" name="圖片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6196952"/>
            <a:ext cx="2781288" cy="55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0277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14976</TotalTime>
  <Words>7232</Words>
  <Application>Microsoft Office PowerPoint</Application>
  <PresentationFormat>如螢幕大小 (4:3)</PresentationFormat>
  <Paragraphs>1597</Paragraphs>
  <Slides>79</Slides>
  <Notes>46</Notes>
  <HiddenSlides>1</HiddenSlides>
  <MMClips>0</MMClips>
  <ScaleCrop>false</ScaleCrop>
  <HeadingPairs>
    <vt:vector size="4" baseType="variant">
      <vt:variant>
        <vt:lpstr>佈景主題</vt:lpstr>
      </vt:variant>
      <vt:variant>
        <vt:i4>4</vt:i4>
      </vt:variant>
      <vt:variant>
        <vt:lpstr>投影片標題</vt:lpstr>
      </vt:variant>
      <vt:variant>
        <vt:i4>79</vt:i4>
      </vt:variant>
    </vt:vector>
  </HeadingPairs>
  <TitlesOfParts>
    <vt:vector size="83" baseType="lpstr">
      <vt:lpstr>1_Office 佈景主題</vt:lpstr>
      <vt:lpstr>Office 佈景主題</vt:lpstr>
      <vt:lpstr>3_Office 佈景主題</vt:lpstr>
      <vt:lpstr>4_Office 佈景主題</vt:lpstr>
      <vt:lpstr>十二年國民基本教育- 110年彰化區適性入學宣導 </vt:lpstr>
      <vt:lpstr>簡報大綱</vt:lpstr>
      <vt:lpstr>PowerPoint 簡報</vt:lpstr>
      <vt:lpstr>PowerPoint 簡報</vt:lpstr>
      <vt:lpstr>教育會考科目</vt:lpstr>
      <vt:lpstr>PowerPoint 簡報</vt:lpstr>
      <vt:lpstr>PowerPoint 簡報</vt:lpstr>
      <vt:lpstr>PowerPoint 簡報</vt:lpstr>
      <vt:lpstr>PowerPoint 簡報</vt:lpstr>
      <vt:lpstr>違規懲處1</vt:lpstr>
      <vt:lpstr>違規懲處2</vt:lpstr>
      <vt:lpstr>違規懲處3</vt:lpstr>
      <vt:lpstr>考場新規定</vt:lpstr>
      <vt:lpstr>PowerPoint 簡報</vt:lpstr>
      <vt:lpstr>PowerPoint 簡報</vt:lpstr>
      <vt:lpstr>PowerPoint 簡報</vt:lpstr>
      <vt:lpstr>PowerPoint 簡報</vt:lpstr>
      <vt:lpstr>PowerPoint 簡報</vt:lpstr>
      <vt:lpstr>性向VS興趣</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彰化區免式入學總積分135分，你目前有幾分? </vt:lpstr>
      <vt:lpstr>PowerPoint 簡報</vt:lpstr>
      <vt:lpstr>PowerPoint 簡報</vt:lpstr>
      <vt:lpstr>PowerPoint 簡報</vt:lpstr>
      <vt:lpstr>PowerPoint 簡報</vt:lpstr>
      <vt:lpstr>PowerPoint 簡報</vt:lpstr>
      <vt:lpstr>PowerPoint 簡報</vt:lpstr>
      <vt:lpstr>110年特色招生-藝才班甄選入學</vt:lpstr>
      <vt:lpstr>PowerPoint 簡報</vt:lpstr>
      <vt:lpstr>PowerPoint 簡報</vt:lpstr>
      <vt:lpstr>PowerPoint 簡報</vt:lpstr>
      <vt:lpstr>PowerPoint 簡報</vt:lpstr>
      <vt:lpstr>110學年度 五專適性入學管道</vt:lpstr>
      <vt:lpstr>PowerPoint 簡報</vt:lpstr>
      <vt:lpstr>PowerPoint 簡報</vt:lpstr>
      <vt:lpstr>PowerPoint 簡報</vt:lpstr>
      <vt:lpstr>PowerPoint 簡報</vt:lpstr>
      <vt:lpstr>PowerPoint 簡報</vt:lpstr>
      <vt:lpstr>PowerPoint 簡報</vt:lpstr>
      <vt:lpstr>PowerPoint 簡報</vt:lpstr>
      <vt:lpstr>簡報大綱</vt:lpstr>
      <vt:lpstr>高中、高職及五專 學校群科簡介</vt:lpstr>
      <vt:lpstr>普通高中 </vt:lpstr>
      <vt:lpstr>綜合高中</vt:lpstr>
      <vt:lpstr>技職一貫體系(6類15群91+2科)</vt:lpstr>
      <vt:lpstr>PowerPoint 簡報</vt:lpstr>
      <vt:lpstr>高中、高職及五專升學進路</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十二年國民基本教育- 103年彰化區(彰化縣) 適性入學講綱</dc:title>
  <dc:creator>hhjh asus</dc:creator>
  <cp:lastModifiedBy>Administrator</cp:lastModifiedBy>
  <cp:revision>1335</cp:revision>
  <cp:lastPrinted>2016-12-28T01:46:42Z</cp:lastPrinted>
  <dcterms:created xsi:type="dcterms:W3CDTF">2014-02-22T08:56:49Z</dcterms:created>
  <dcterms:modified xsi:type="dcterms:W3CDTF">2021-03-16T00:40:46Z</dcterms:modified>
</cp:coreProperties>
</file>