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Lato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aedf0d587402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1aedf0d587402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2fbf0b28c58e6d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2fbf0b28c58e6d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2fbf0b28c58e6d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2fbf0b28c58e6d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1243c3369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1243c3369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02de672d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02de672d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1aedf0d587402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1aedf0d587402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訂版面配置">
  <p:cSld name="AUTOLAYOUT">
    <p:bg>
      <p:bgPr>
        <a:solidFill>
          <a:srgbClr val="FFFF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 txBox="1"/>
          <p:nvPr>
            <p:ph type="title"/>
          </p:nvPr>
        </p:nvSpPr>
        <p:spPr>
          <a:xfrm>
            <a:off x="3539551" y="307825"/>
            <a:ext cx="5289000" cy="1418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13"/>
          <p:cNvSpPr txBox="1"/>
          <p:nvPr>
            <p:ph idx="1" type="body"/>
          </p:nvPr>
        </p:nvSpPr>
        <p:spPr>
          <a:xfrm>
            <a:off x="3539435" y="1810225"/>
            <a:ext cx="5289000" cy="276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Google Shape;13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訂版面配置 1">
  <p:cSld name="AUTOLAYOUT_3">
    <p:bg>
      <p:bgPr>
        <a:solidFill>
          <a:srgbClr val="FFFFF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4"/>
          <p:cNvSpPr txBox="1"/>
          <p:nvPr>
            <p:ph type="title"/>
          </p:nvPr>
        </p:nvSpPr>
        <p:spPr>
          <a:xfrm>
            <a:off x="326600" y="314200"/>
            <a:ext cx="1530900" cy="2250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38" name="Google Shape;13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kiyotomotea.com/blog/posts/wenshan-paochung-oolong-tea" TargetMode="External"/><Relationship Id="rId4" Type="http://schemas.openxmlformats.org/officeDocument/2006/relationships/hyperlink" Target="https://www.kiyotomotea.com/blog/posts/dongding-oolong-tea" TargetMode="External"/><Relationship Id="rId5" Type="http://schemas.openxmlformats.org/officeDocument/2006/relationships/hyperlink" Target="https://www.kiyotomotea.com/blog/posts/taitung-red-oolong-tea" TargetMode="External"/><Relationship Id="rId6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9PxzTDmJwUg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ctrTitle"/>
          </p:nvPr>
        </p:nvSpPr>
        <p:spPr>
          <a:xfrm>
            <a:off x="312525" y="3003000"/>
            <a:ext cx="5387400" cy="18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銘琚の快樂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茶藝(xD</a:t>
            </a:r>
            <a:r>
              <a:rPr lang="zh-TW"/>
              <a:t>)</a:t>
            </a:r>
            <a:endParaRPr/>
          </a:p>
        </p:txBody>
      </p:sp>
      <p:sp>
        <p:nvSpPr>
          <p:cNvPr id="144" name="Google Shape;144;p15"/>
          <p:cNvSpPr txBox="1"/>
          <p:nvPr>
            <p:ph idx="1" type="subTitle"/>
          </p:nvPr>
        </p:nvSpPr>
        <p:spPr>
          <a:xfrm>
            <a:off x="4972675" y="424197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/>
              <a:t>茶藝社老師:黃</a:t>
            </a:r>
            <a:r>
              <a:rPr lang="zh-TW" sz="1447">
                <a:latin typeface="Montserrat"/>
                <a:ea typeface="Montserrat"/>
                <a:cs typeface="Montserrat"/>
                <a:sym typeface="Montserrat"/>
              </a:rPr>
              <a:t>銘琚老師</a:t>
            </a:r>
            <a:endParaRPr sz="2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/>
              <a:t>製作人:林邑恩、顏宇辰</a:t>
            </a:r>
            <a:endParaRPr sz="1400"/>
          </a:p>
        </p:txBody>
      </p:sp>
      <p:pic>
        <p:nvPicPr>
          <p:cNvPr id="145" name="Google Shape;145;p15"/>
          <p:cNvPicPr preferRelativeResize="0"/>
          <p:nvPr/>
        </p:nvPicPr>
        <p:blipFill rotWithShape="1">
          <a:blip r:embed="rId3">
            <a:alphaModFix/>
          </a:blip>
          <a:srcRect b="14078" l="17708" r="-22431" t="-6636"/>
          <a:stretch/>
        </p:blipFill>
        <p:spPr>
          <a:xfrm>
            <a:off x="4239963" y="35375"/>
            <a:ext cx="5387398" cy="3571066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descr="😎" id="146" name="Google Shape;14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5400" y="2061825"/>
            <a:ext cx="342925" cy="34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😱" id="147" name="Google Shape;14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5250" y="2251663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49225" y="2251663"/>
            <a:ext cx="342925" cy="3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6"/>
          <p:cNvPicPr preferRelativeResize="0"/>
          <p:nvPr/>
        </p:nvPicPr>
        <p:blipFill rotWithShape="1">
          <a:blip r:embed="rId3">
            <a:alphaModFix/>
          </a:blip>
          <a:srcRect b="12372" l="0" r="0" t="12365"/>
          <a:stretch/>
        </p:blipFill>
        <p:spPr>
          <a:xfrm>
            <a:off x="6" y="0"/>
            <a:ext cx="3042664" cy="171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 rotWithShape="1">
          <a:blip r:embed="rId4">
            <a:alphaModFix/>
          </a:blip>
          <a:srcRect b="12372" l="0" r="0" t="12365"/>
          <a:stretch/>
        </p:blipFill>
        <p:spPr>
          <a:xfrm>
            <a:off x="7" y="1713003"/>
            <a:ext cx="3042664" cy="171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 rotWithShape="1">
          <a:blip r:embed="rId5">
            <a:alphaModFix/>
          </a:blip>
          <a:srcRect b="12372" l="0" r="0" t="12365"/>
          <a:stretch/>
        </p:blipFill>
        <p:spPr>
          <a:xfrm>
            <a:off x="7" y="3426006"/>
            <a:ext cx="3042664" cy="171749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/>
          <p:nvPr>
            <p:ph type="title"/>
          </p:nvPr>
        </p:nvSpPr>
        <p:spPr>
          <a:xfrm>
            <a:off x="3812226" y="-379975"/>
            <a:ext cx="5289000" cy="14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900"/>
              <a:t>茶藝社大致介紹~</a:t>
            </a:r>
            <a:endParaRPr sz="3900"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3042675" y="1038125"/>
            <a:ext cx="6101400" cy="33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chemeClr val="dk1"/>
                </a:solidFill>
              </a:rPr>
              <a:t>茶藝社，顧名思義就是有關於茶的社團，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chemeClr val="dk1"/>
                </a:solidFill>
              </a:rPr>
              <a:t>在這裡我們可以學習到一些有關於泡茶的知識，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chemeClr val="dk1"/>
                </a:solidFill>
              </a:rPr>
              <a:t>Ex：如何泡茶？    茶具的種類？  以及一些我們想不到的小知識。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zh-TW" sz="2500">
                <a:solidFill>
                  <a:schemeClr val="dk1"/>
                </a:solidFill>
              </a:rPr>
              <a:t>老師都會幫我們一一解答!</a:t>
            </a:r>
            <a:endParaRPr b="1" sz="25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1160350" y="485525"/>
            <a:ext cx="54831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00"/>
                </a:solidFill>
              </a:rPr>
              <a:t>茶的種類!!!!!!!!!!!!!!!!!!!!!!!!!!!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418000" y="1172775"/>
            <a:ext cx="258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zh-TW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我們最常見的茶款有: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418000" y="1665375"/>
            <a:ext cx="92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紅茶</a:t>
            </a:r>
            <a:endParaRPr sz="1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1743525" y="1665375"/>
            <a:ext cx="141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zh-TW" sz="1500">
                <a:solidFill>
                  <a:srgbClr val="FFFFFF"/>
                </a:solidFill>
              </a:rPr>
              <a:t>、</a:t>
            </a:r>
            <a:r>
              <a:rPr lang="zh-TW" sz="1800">
                <a:solidFill>
                  <a:srgbClr val="FFFFFF"/>
                </a:solidFill>
              </a:rPr>
              <a:t>烏龍茶</a:t>
            </a:r>
            <a:r>
              <a:rPr lang="zh-TW" sz="1500">
                <a:solidFill>
                  <a:srgbClr val="FFFFFF"/>
                </a:solidFill>
              </a:rPr>
              <a:t>、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418000" y="2295225"/>
            <a:ext cx="5483100" cy="12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rgbClr val="FFFFFF"/>
                </a:solidFill>
              </a:rPr>
              <a:t>紅茶是屬於全發酵的茶紅茶（</a:t>
            </a:r>
            <a:r>
              <a:rPr lang="zh-TW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80%-90%</a:t>
            </a:r>
            <a:r>
              <a:rPr lang="zh-TW" sz="1900">
                <a:solidFill>
                  <a:srgbClr val="FFFFFF"/>
                </a:solidFill>
              </a:rPr>
              <a:t>發酵茶）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418000" y="2682425"/>
            <a:ext cx="52278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烏龍茶為部分發酵的茶  </a:t>
            </a:r>
            <a:r>
              <a:rPr lang="zh-TW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zh-TW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輕發酵的</a:t>
            </a:r>
            <a:r>
              <a:rPr lang="zh-TW" sz="1900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文山包種茶</a:t>
            </a:r>
            <a:r>
              <a:rPr lang="zh-TW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、中發酵的</a:t>
            </a:r>
            <a:r>
              <a:rPr lang="zh-TW" sz="1900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凍頂烏龍茶</a:t>
            </a:r>
            <a:r>
              <a:rPr lang="zh-TW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、重發酵的</a:t>
            </a:r>
            <a:r>
              <a:rPr lang="zh-TW" sz="1900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台東紅烏龍茶</a:t>
            </a:r>
            <a:r>
              <a:rPr lang="zh-TW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…等等。烏龍茶屬於部分發酵的茶品，介於無發酵的綠茶與全發酵的紅茶之間</a:t>
            </a:r>
            <a:r>
              <a:rPr b="1" lang="zh-TW" sz="1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418000" y="4040675"/>
            <a:ext cx="35634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D0E0E3"/>
                </a:solidFill>
              </a:rPr>
              <a:t>綠茶則為未發酵的茶</a:t>
            </a:r>
            <a:endParaRPr sz="2500">
              <a:solidFill>
                <a:srgbClr val="D0E0E3"/>
              </a:solidFill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2866250" y="1665375"/>
            <a:ext cx="92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金萱茶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6100" y="1351350"/>
            <a:ext cx="3517376" cy="2638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/>
        </p:nvSpPr>
        <p:spPr>
          <a:xfrm>
            <a:off x="950225" y="1665375"/>
            <a:ext cx="92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、綠茶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/>
          <p:nvPr>
            <p:ph type="title"/>
          </p:nvPr>
        </p:nvSpPr>
        <p:spPr>
          <a:xfrm>
            <a:off x="1107150" y="335150"/>
            <a:ext cx="64278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>
                <a:solidFill>
                  <a:srgbClr val="EFEFEF"/>
                </a:solidFill>
              </a:rPr>
              <a:t>在課後，老師有時會補充一些影片。</a:t>
            </a:r>
            <a:endParaRPr sz="34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"/>
          <p:cNvSpPr txBox="1"/>
          <p:nvPr/>
        </p:nvSpPr>
        <p:spPr>
          <a:xfrm>
            <a:off x="5588002" y="4118168"/>
            <a:ext cx="5359200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descr="Oh Yeah Snl GIF by Saturday Night Live" id="178" name="Google Shape;1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675" y="1732675"/>
            <a:ext cx="2933776" cy="20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8675" y="1084800"/>
            <a:ext cx="5310276" cy="398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 txBox="1"/>
          <p:nvPr/>
        </p:nvSpPr>
        <p:spPr>
          <a:xfrm>
            <a:off x="7346125" y="427550"/>
            <a:ext cx="276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(下一頁)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分享過初學者如何放置茶量的Video &#10;這篇CHIAO覺得相當實用 🤓&#10;趕快來看看給大家參考&#10;如何把茶泡好喝呢？？&#10;好喝的第一步就是把茶的苦澀味減少&#10;那如何減少呢？？&#10; 以下的的五個小技巧參考看看吧！🤩🤩🤩&#10;⬇️⬇️⬇️⬇️&#10;✔️第一泡時間掌控半開就好&#10;目的： 為了讓第三第四泡能夠更滑順&#10;&#10;✔️壺中的水盡量滴乾&#10;目的：水沒有滴乾 會在壺底繼續浸泡   泡茶使下一泡茶湯苦澀&#10;&#10;✔️用茶匙將壺底的茶葉撥開&#10;目的：讓熱蒸汽從壺底散出 💨&#10;&#10;✔️使用降溫泡法&#10;目的：把水離火稍微降溫 泡的茶葉會不容易出苦澀&#10;&#10;✔️請不要分心 隔太久才泡下一泡🤔&#10;目的： 當茶壺與茶葉徹底的涼透的時候 泡茶的時間若掌控不好 會非常的難喝 通常被以為是茶已經沒味道了&#10;&#10;以上都是非常實用的小技巧&#10;請大家趕快筆記📒下來✏️好嗎！？&#10;&#10;✖️✖️✖️✖️✖️✖️✖️✖️✖️✖️✖️&#10;⚠️任何茶相關需要解答的朋友&#10;     歡迎隨時留言、私訊提問&#10;讓CHIAO有機會跟您分享她的經驗囉！&#10;FB🔍 CHIAOtea &#10;https://www.facebook.com/chiaoteasalon5/&#10;INS 🔍 Chiaochiaochen" id="185" name="Google Shape;185;p19" title="CHIAOTea Video | 【 愛喝茶的女孩CHIAO 】 ✖️初學者入門的泡茶技巧  如何把茶泡好喝呢！？✖️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>
            <p:ph type="title"/>
          </p:nvPr>
        </p:nvSpPr>
        <p:spPr>
          <a:xfrm>
            <a:off x="326600" y="314200"/>
            <a:ext cx="1530900" cy="22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>
            <p:ph type="title"/>
          </p:nvPr>
        </p:nvSpPr>
        <p:spPr>
          <a:xfrm>
            <a:off x="37625" y="669225"/>
            <a:ext cx="6194100" cy="416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6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在本學期的茶藝社社團課讓我學到了許多事物，【茶藝】是指製茶與喝茶的藝術，同時，在茶藝社裡使我知悉了許許多多製茶具的稱謂，以茶葉的差異，我們在每一次社團課均有實際練習，看老社員泡起來駕輕就熟，但是輪到自己泡的時候卻並非如此簡單，老師總是會在桌邊叮嚀大家要如何使用，就要換我的時候我十分期待，我使用的是跟其他人一樣的茶具，因此我時常不知道使用的步驟，因為不太熟悉，經過一次次的練習，第三次時漸漸的我也可以自己使用了，我想感恩社員的幫忙，社團老師的指導</a:t>
            </a:r>
            <a:r>
              <a:rPr lang="zh-TW" sz="166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TW" sz="166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使我認為其實茶藝好玩，也使我知悉了茶藝的快樂。</a:t>
            </a:r>
            <a:r>
              <a:rPr lang="zh-TW" sz="146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</a:t>
            </a:r>
            <a:endParaRPr sz="146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1900"/>
              </a:spcBef>
              <a:spcAft>
                <a:spcPts val="1900"/>
              </a:spcAft>
              <a:buSzPts val="990"/>
              <a:buNone/>
            </a:pPr>
            <a:r>
              <a:t/>
            </a:r>
            <a:endParaRPr sz="1750">
              <a:solidFill>
                <a:srgbClr val="FFFFFF"/>
              </a:solidFill>
              <a:highlight>
                <a:srgbClr val="F8F8F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244185" y="78075"/>
            <a:ext cx="5237700" cy="64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CC0000"/>
                </a:solidFill>
                <a:highlight>
                  <a:srgbClr val="FFE599"/>
                </a:highlight>
                <a:latin typeface="DFKai-SB"/>
                <a:ea typeface="DFKai-SB"/>
                <a:cs typeface="DFKai-SB"/>
                <a:sym typeface="DFKai-SB"/>
              </a:rPr>
              <a:t>同學的感觸:</a:t>
            </a:r>
            <a:endParaRPr sz="3000">
              <a:solidFill>
                <a:srgbClr val="CC0000"/>
              </a:solidFill>
              <a:highlight>
                <a:srgbClr val="FFE599"/>
              </a:highlight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93" name="Google Shape;1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2687" y="809225"/>
            <a:ext cx="2980624" cy="2235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/>
          <p:nvPr/>
        </p:nvSpPr>
        <p:spPr>
          <a:xfrm>
            <a:off x="6801525" y="3709375"/>
            <a:ext cx="207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梁先生英俊的照片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7581400" y="3219675"/>
            <a:ext cx="103200" cy="365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0"/>
          <p:cNvSpPr txBox="1"/>
          <p:nvPr/>
        </p:nvSpPr>
        <p:spPr>
          <a:xfrm>
            <a:off x="3963275" y="4222400"/>
            <a:ext cx="26754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65">
                <a:solidFill>
                  <a:schemeClr val="lt1"/>
                </a:solidFill>
              </a:rPr>
              <a:t>BY:國二美  梁O皓</a:t>
            </a:r>
            <a:endParaRPr sz="226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465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-423150" y="1213000"/>
            <a:ext cx="54162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250" y="0"/>
            <a:ext cx="9191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 txBox="1"/>
          <p:nvPr/>
        </p:nvSpPr>
        <p:spPr>
          <a:xfrm>
            <a:off x="266625" y="393750"/>
            <a:ext cx="5689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結束啦~</a:t>
            </a:r>
            <a:endParaRPr sz="34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5344325" y="494400"/>
            <a:ext cx="335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Lato"/>
                <a:ea typeface="Lato"/>
                <a:cs typeface="Lato"/>
                <a:sym typeface="Lato"/>
              </a:rPr>
              <a:t>希望同學們能夠踴躍參加茶藝社~~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