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10D4-5720-4826-8251-27878E1F580A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77C4D-305A-45E8-970E-D1F9BF24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1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77C4D-305A-45E8-970E-D1F9BF2451C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52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7005-0E3D-4D28-8012-57B908787A90}" type="datetimeFigureOut">
              <a:rPr lang="zh-TW" altLang="en-US" smtClean="0"/>
              <a:t>2017/6/12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4294-7003-4053-AB2C-DBB846EBD3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3429000"/>
            <a:ext cx="5651500" cy="3429000"/>
            <a:chOff x="0" y="2687"/>
            <a:chExt cx="2744" cy="1633"/>
          </a:xfrm>
        </p:grpSpPr>
        <p:pic>
          <p:nvPicPr>
            <p:cNvPr id="18435" name="Picture 3" descr="MCPE01775_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7"/>
              <a:ext cx="1324" cy="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47" y="3203"/>
              <a:ext cx="149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zh-TW" altLang="en-US" sz="2000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新細明體"/>
                  <a:ea typeface="新細明體"/>
                </a:rPr>
                <a:t>好書介紹</a:t>
              </a:r>
            </a:p>
          </p:txBody>
        </p:sp>
      </p:grpSp>
      <p:sp>
        <p:nvSpPr>
          <p:cNvPr id="18437" name="Rectangle 5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8438" name="Rectangle 6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55302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/>
              <a:t>   在</a:t>
            </a:r>
            <a:r>
              <a:rPr lang="zh-TW" altLang="en-US" sz="5400" dirty="0" smtClean="0"/>
              <a:t>生命最深處遇見哲學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5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effectLst/>
                <a:latin typeface="+mj-ea"/>
                <a:ea typeface="+mj-ea"/>
              </a:rPr>
              <a:t>史</a:t>
            </a:r>
            <a:r>
              <a:rPr lang="zh-TW" altLang="en-US" sz="2400" b="1" dirty="0" smtClean="0">
                <a:effectLst/>
                <a:latin typeface="+mj-ea"/>
                <a:ea typeface="+mj-ea"/>
              </a:rPr>
              <a:t>考特</a:t>
            </a:r>
            <a:r>
              <a:rPr lang="en-US" altLang="zh-TW" sz="2400" b="1" dirty="0" smtClean="0">
                <a:effectLst/>
                <a:latin typeface="+mj-ea"/>
                <a:ea typeface="+mj-ea"/>
              </a:rPr>
              <a:t>‧</a:t>
            </a:r>
            <a:r>
              <a:rPr lang="zh-TW" altLang="en-US" sz="2400" b="1" dirty="0" smtClean="0">
                <a:effectLst/>
                <a:latin typeface="+mj-ea"/>
                <a:ea typeface="+mj-ea"/>
              </a:rPr>
              <a:t>薩繆森（</a:t>
            </a:r>
            <a:r>
              <a:rPr lang="en-US" altLang="zh-TW" sz="2400" b="1" dirty="0" smtClean="0">
                <a:effectLst/>
                <a:latin typeface="+mj-ea"/>
                <a:ea typeface="+mj-ea"/>
              </a:rPr>
              <a:t>Scott Samuelson</a:t>
            </a:r>
            <a:r>
              <a:rPr lang="zh-TW" altLang="en-US" sz="2400" b="1" dirty="0" smtClean="0">
                <a:effectLst/>
                <a:latin typeface="+mj-ea"/>
                <a:ea typeface="+mj-ea"/>
              </a:rPr>
              <a:t>）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/>
            </a:r>
            <a:br>
              <a:rPr lang="zh-TW" altLang="en-US" sz="2400" dirty="0" smtClean="0">
                <a:effectLst/>
                <a:latin typeface="+mj-ea"/>
                <a:ea typeface="+mj-ea"/>
              </a:rPr>
            </a:br>
            <a:r>
              <a:rPr lang="zh-TW" altLang="en-US" sz="2400" dirty="0" smtClean="0">
                <a:effectLst/>
                <a:latin typeface="+mj-ea"/>
                <a:ea typeface="+mj-ea"/>
              </a:rPr>
              <a:t>我第一次愛上哲學，是十六歲時接觸到聖多瑪斯的五路論證。雖然我讀得一頭霧水，卻很清楚聖人以陌生、精確、歡躍的散文要說的東西，正是我一生要做的事。十年後，我在艾墨里大學（</a:t>
            </a:r>
            <a:r>
              <a:rPr lang="en-US" altLang="zh-TW" sz="2400" dirty="0" smtClean="0">
                <a:effectLst/>
                <a:latin typeface="+mj-ea"/>
                <a:ea typeface="+mj-ea"/>
              </a:rPr>
              <a:t>Emory University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）完成博士學位，我太太跟我說她懷孕了，我才驀然發現我不想像狄奧根尼一樣睡在木桶裡，沿街乞討。（有一次有人問他為什麼向神像乞討，他說他要習慣被拒絕的感覺。當然，他沒有結婚。）雖然我很喜歡學者的工作，卻不偏好把精力浪費在微觀的專業上，逢迎拍馬以得到終身教職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。有一天，我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母親來電告訴我，我家附近的柯克伍德社區大學（</a:t>
            </a:r>
            <a:r>
              <a:rPr lang="en-US" altLang="zh-TW" sz="2400" dirty="0" smtClean="0">
                <a:effectLst/>
                <a:latin typeface="+mj-ea"/>
                <a:ea typeface="+mj-ea"/>
              </a:rPr>
              <a:t>Kirkwood Community College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）有職缺，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於是我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想，那樣的工作或許讓我可以自由思考和寫作。我在此處的發現，使我從教義的昏睡中醒來。當然，那裡有許多隨波逐流的學生，但是也有護士、更生人、軍人、有抱負的復健師、社會適應不良的人，以及許多相信哲學可以改變他們的生活的人。我在寫作</a:t>
            </a:r>
            <a:r>
              <a:rPr lang="en-US" altLang="zh-TW" sz="2400" dirty="0" smtClean="0">
                <a:effectLst/>
                <a:latin typeface="+mj-ea"/>
                <a:ea typeface="+mj-ea"/>
              </a:rPr>
              <a:t>《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在生命最深處遇見哲學</a:t>
            </a:r>
            <a:r>
              <a:rPr lang="en-US" altLang="zh-TW" sz="2400" dirty="0" smtClean="0">
                <a:effectLst/>
                <a:latin typeface="+mj-ea"/>
                <a:ea typeface="+mj-ea"/>
              </a:rPr>
              <a:t>》</a:t>
            </a:r>
            <a:r>
              <a:rPr lang="zh-TW" altLang="en-US" sz="2400" dirty="0" smtClean="0">
                <a:effectLst/>
                <a:latin typeface="+mj-ea"/>
                <a:ea typeface="+mj-ea"/>
              </a:rPr>
              <a:t>時，心裡是想著他們的。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76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en-US" dirty="0" smtClean="0"/>
              <a:t>   </a:t>
            </a:r>
            <a:r>
              <a:rPr lang="zh-TW" altLang="en-US" sz="4400" dirty="0"/>
              <a:t>全書</a:t>
            </a:r>
            <a:r>
              <a:rPr lang="zh-TW" altLang="en-US" sz="4400" dirty="0" smtClean="0"/>
              <a:t>從</a:t>
            </a:r>
            <a:r>
              <a:rPr lang="zh-TW" altLang="en-US" sz="4400" dirty="0" smtClean="0"/>
              <a:t>哲學</a:t>
            </a:r>
            <a:r>
              <a:rPr lang="zh-TW" altLang="en-US" sz="4400" dirty="0" smtClean="0"/>
              <a:t>的開端講起</a:t>
            </a:r>
            <a:r>
              <a:rPr lang="zh-TW" altLang="en-US" sz="4400" dirty="0"/>
              <a:t>，以他</a:t>
            </a:r>
            <a:r>
              <a:rPr lang="zh-TW" altLang="en-US" sz="4400" dirty="0" smtClean="0"/>
              <a:t>與學生們在課堂上的互動為背景，描述他們如何努力奮鬥，克服日常生活的障礙，並從中探究歷史上重要哲學家的觀點與經典哲學作品如何呼應現實。當難以應付的考驗接踵而來，我們才發現，原以為只存在學術殿堂的思想，早已為一切提供了解釋。</a:t>
            </a:r>
          </a:p>
        </p:txBody>
      </p:sp>
    </p:spTree>
    <p:extLst>
      <p:ext uri="{BB962C8B-B14F-4D97-AF65-F5344CB8AC3E}">
        <p14:creationId xmlns:p14="http://schemas.microsoft.com/office/powerpoint/2010/main" val="23424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zh-TW" altLang="en-US" dirty="0" smtClean="0"/>
              <a:t>    </a:t>
            </a:r>
            <a:r>
              <a:rPr lang="zh-TW" altLang="en-US" sz="4800" dirty="0" smtClean="0"/>
              <a:t>作者</a:t>
            </a:r>
            <a:r>
              <a:rPr lang="zh-TW" altLang="en-US" sz="4800" dirty="0" smtClean="0"/>
              <a:t>讓哲學成功離開</a:t>
            </a:r>
            <a:r>
              <a:rPr lang="zh-TW" altLang="en-US" sz="4800" dirty="0" smtClean="0"/>
              <a:t>象牙塔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/>
              <a:t>，離開</a:t>
            </a:r>
            <a:r>
              <a:rPr lang="zh-TW" altLang="en-US" sz="4800" dirty="0" smtClean="0"/>
              <a:t>學術的枷鎖，讓哲學回到我們的生活內。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/>
              <a:t>        從</a:t>
            </a:r>
            <a:r>
              <a:rPr lang="zh-TW" altLang="en-US" sz="4800" dirty="0"/>
              <a:t>蘇格拉底、伊比鳩魯、笛卡兒、康德一路寫到海德格，薩謬森用他與學生們的對話和經歷幫這些不同的哲學思想添</a:t>
            </a:r>
            <a:r>
              <a:rPr lang="zh-TW" altLang="en-US" sz="4800" dirty="0" smtClean="0"/>
              <a:t>上生活色彩。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536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        </a:t>
            </a:r>
            <a:r>
              <a:rPr lang="zh-TW" altLang="en-US" sz="3200" dirty="0" smtClean="0"/>
              <a:t>  </a:t>
            </a:r>
            <a:r>
              <a:rPr lang="zh-TW" altLang="en-US" sz="4000" dirty="0"/>
              <a:t>透過</a:t>
            </a:r>
            <a:r>
              <a:rPr lang="zh-TW" altLang="en-US" sz="4000" dirty="0" smtClean="0"/>
              <a:t>上</a:t>
            </a:r>
            <a:r>
              <a:rPr lang="zh-TW" altLang="en-US" sz="4000" dirty="0" smtClean="0"/>
              <a:t>哲學課與</a:t>
            </a:r>
            <a:r>
              <a:rPr lang="zh-TW" altLang="en-US" sz="4000" dirty="0"/>
              <a:t>學生們的互動，薩謬森看到學生們的提問或</a:t>
            </a:r>
            <a:r>
              <a:rPr lang="zh-TW" altLang="en-US" sz="4000" dirty="0" smtClean="0"/>
              <a:t>生活方式，正是</a:t>
            </a:r>
            <a:r>
              <a:rPr lang="zh-TW" altLang="en-US" sz="4000" dirty="0"/>
              <a:t>在實踐種種不同的哲人說法與理論。他反思自己的教學經驗，發現自己也曾難免像 </a:t>
            </a:r>
            <a:r>
              <a:rPr lang="en-US" altLang="zh-TW" sz="4000" dirty="0"/>
              <a:t>《</a:t>
            </a:r>
            <a:r>
              <a:rPr lang="zh-TW" altLang="en-US" sz="4000" dirty="0"/>
              <a:t>摩訶婆羅多</a:t>
            </a:r>
            <a:r>
              <a:rPr lang="en-US" altLang="zh-TW" sz="4000" dirty="0"/>
              <a:t>》</a:t>
            </a:r>
            <a:r>
              <a:rPr lang="zh-TW" altLang="en-US" sz="4000" dirty="0"/>
              <a:t>故事</a:t>
            </a:r>
            <a:r>
              <a:rPr lang="zh-TW" altLang="en-US" sz="4000" dirty="0" smtClean="0"/>
              <a:t>中，</a:t>
            </a:r>
            <a:r>
              <a:rPr lang="zh-TW" altLang="en-US" sz="4000" dirty="0"/>
              <a:t>輕視學生</a:t>
            </a:r>
            <a:r>
              <a:rPr lang="zh-TW" altLang="en-US" sz="4000" dirty="0" smtClean="0"/>
              <a:t>般帶有</a:t>
            </a:r>
            <a:r>
              <a:rPr lang="zh-TW" altLang="en-US" sz="4000" dirty="0"/>
              <a:t>偏見的老師。</a:t>
            </a:r>
            <a:r>
              <a:rPr lang="zh-TW" altLang="en-US" sz="4000" dirty="0" smtClean="0"/>
              <a:t>最後選擇</a:t>
            </a:r>
            <a:r>
              <a:rPr lang="zh-TW" altLang="en-US" sz="4000" dirty="0"/>
              <a:t>撰寫這本書，將哲學家們的生平與</a:t>
            </a:r>
            <a:r>
              <a:rPr lang="zh-TW" altLang="en-US" sz="4000" dirty="0" smtClean="0"/>
              <a:t>觀點，連結</a:t>
            </a:r>
            <a:r>
              <a:rPr lang="zh-TW" altLang="en-US" sz="4000" dirty="0"/>
              <a:t>到</a:t>
            </a:r>
            <a:r>
              <a:rPr lang="zh-TW" altLang="en-US" sz="4000" dirty="0" smtClean="0"/>
              <a:t>自己、學生</a:t>
            </a:r>
            <a:r>
              <a:rPr lang="zh-TW" altLang="en-US" sz="4000" dirty="0" smtClean="0"/>
              <a:t>及朋友</a:t>
            </a:r>
            <a:r>
              <a:rPr lang="zh-TW" altLang="en-US" sz="4000" dirty="0"/>
              <a:t>們的</a:t>
            </a:r>
            <a:r>
              <a:rPr lang="zh-TW" altLang="en-US" sz="4000" dirty="0" smtClean="0"/>
              <a:t>生活中。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029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 smtClean="0"/>
              <a:t>       </a:t>
            </a:r>
            <a:r>
              <a:rPr lang="zh-TW" altLang="en-US" sz="3600" dirty="0" smtClean="0"/>
              <a:t>    </a:t>
            </a:r>
            <a:r>
              <a:rPr lang="zh-TW" altLang="en-US" sz="4800" dirty="0" smtClean="0"/>
              <a:t>作者</a:t>
            </a:r>
            <a:r>
              <a:rPr lang="zh-TW" altLang="en-US" sz="4800" dirty="0"/>
              <a:t>透過許多哲學家的觀點，</a:t>
            </a:r>
            <a:r>
              <a:rPr lang="zh-TW" altLang="en-US" sz="4800" dirty="0" smtClean="0"/>
              <a:t>在幸福</a:t>
            </a:r>
            <a:r>
              <a:rPr lang="zh-TW" altLang="en-US" sz="4800" dirty="0"/>
              <a:t>的問題、</a:t>
            </a:r>
            <a:r>
              <a:rPr lang="zh-TW" altLang="en-US" sz="4800" dirty="0" smtClean="0"/>
              <a:t>善惡、</a:t>
            </a:r>
            <a:r>
              <a:rPr lang="zh-TW" altLang="en-US" sz="4800" dirty="0" smtClean="0"/>
              <a:t>上帝及神</a:t>
            </a:r>
            <a:r>
              <a:rPr lang="zh-TW" altLang="en-US" sz="4800" dirty="0" smtClean="0"/>
              <a:t>問題</a:t>
            </a:r>
            <a:r>
              <a:rPr lang="zh-TW" altLang="en-US" sz="4800" dirty="0"/>
              <a:t>間不停</a:t>
            </a:r>
            <a:r>
              <a:rPr lang="zh-TW" altLang="en-US" sz="4800" dirty="0" smtClean="0"/>
              <a:t>的交錯</a:t>
            </a:r>
            <a:r>
              <a:rPr lang="zh-TW" altLang="en-US" sz="4800" dirty="0" smtClean="0"/>
              <a:t>穿插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 smtClean="0"/>
              <a:t>，</a:t>
            </a:r>
            <a:r>
              <a:rPr lang="zh-TW" altLang="en-US" sz="4800" dirty="0" smtClean="0"/>
              <a:t>不僅打破多個我們誤信的</a:t>
            </a:r>
            <a:r>
              <a:rPr lang="zh-TW" altLang="en-US" sz="4800" dirty="0"/>
              <a:t>觀點</a:t>
            </a:r>
            <a:r>
              <a:rPr lang="zh-TW" altLang="en-US" sz="4800" dirty="0" smtClean="0"/>
              <a:t>，並時時以哲學的論點為我們指引方向。</a:t>
            </a:r>
            <a:endParaRPr lang="zh-TW" altLang="en-US" sz="4800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95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       </a:t>
            </a:r>
            <a:r>
              <a:rPr lang="zh-TW" altLang="en-US" dirty="0" smtClean="0"/>
              <a:t>   </a:t>
            </a:r>
            <a:r>
              <a:rPr lang="zh-TW" altLang="en-US" sz="4000" dirty="0" smtClean="0"/>
              <a:t>人生</a:t>
            </a:r>
            <a:r>
              <a:rPr lang="zh-TW" altLang="en-US" sz="4000" dirty="0"/>
              <a:t>過程</a:t>
            </a:r>
            <a:r>
              <a:rPr lang="zh-TW" altLang="en-US" sz="4000" dirty="0" smtClean="0"/>
              <a:t>中必然會</a:t>
            </a:r>
            <a:r>
              <a:rPr lang="zh-TW" altLang="en-US" sz="4000" dirty="0" smtClean="0"/>
              <a:t>遇到許多問題</a:t>
            </a:r>
            <a:r>
              <a:rPr lang="zh-TW" altLang="en-US" sz="4000" dirty="0" smtClean="0"/>
              <a:t>，就</a:t>
            </a:r>
            <a:r>
              <a:rPr lang="zh-TW" altLang="en-US" sz="4000" dirty="0"/>
              <a:t>看自己是否願意</a:t>
            </a:r>
            <a:r>
              <a:rPr lang="zh-TW" altLang="en-US" sz="4000" dirty="0" smtClean="0"/>
              <a:t>正視它？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        </a:t>
            </a:r>
            <a:r>
              <a:rPr lang="zh-TW" altLang="en-US" sz="4000" dirty="0" smtClean="0"/>
              <a:t>於</a:t>
            </a:r>
            <a:r>
              <a:rPr lang="zh-TW" altLang="en-US" sz="4000" dirty="0" smtClean="0"/>
              <a:t>書中，了解</a:t>
            </a:r>
            <a:r>
              <a:rPr lang="zh-TW" altLang="en-US" sz="4000" dirty="0"/>
              <a:t>哲學是什麼後</a:t>
            </a:r>
            <a:r>
              <a:rPr lang="zh-TW" altLang="en-US" sz="4000" dirty="0" smtClean="0"/>
              <a:t>，我們一定</a:t>
            </a:r>
            <a:r>
              <a:rPr lang="zh-TW" altLang="en-US" sz="4000" dirty="0"/>
              <a:t>會</a:t>
            </a:r>
            <a:r>
              <a:rPr lang="zh-TW" altLang="en-US" sz="4000" dirty="0" smtClean="0"/>
              <a:t>正視、積極面對人生中的挫折及難題，認真思考，進而發現</a:t>
            </a:r>
            <a:r>
              <a:rPr lang="zh-TW" altLang="en-US" sz="4000" dirty="0"/>
              <a:t>哲學在生活中的助益</a:t>
            </a:r>
            <a:r>
              <a:rPr lang="zh-TW" altLang="en-US" sz="4000" dirty="0" smtClean="0"/>
              <a:t>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812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6" b="96224" l="840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165008" cy="4525962"/>
          </a:xfrm>
        </p:spPr>
      </p:pic>
      <p:sp>
        <p:nvSpPr>
          <p:cNvPr id="5" name="文字方塊 4"/>
          <p:cNvSpPr txBox="1"/>
          <p:nvPr/>
        </p:nvSpPr>
        <p:spPr>
          <a:xfrm>
            <a:off x="5650572" y="270892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生命哲學之旅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535996" y="3789040"/>
            <a:ext cx="11161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索書號</a:t>
            </a:r>
          </a:p>
          <a:p>
            <a:r>
              <a:rPr lang="en-US" altLang="zh-TW" dirty="0"/>
              <a:t>528.1</a:t>
            </a:r>
          </a:p>
          <a:p>
            <a:r>
              <a:rPr lang="en-US" altLang="zh-TW" dirty="0"/>
              <a:t>5719</a:t>
            </a:r>
          </a:p>
          <a:p>
            <a:r>
              <a:rPr lang="en-US" altLang="zh-TW" dirty="0"/>
              <a:t>029005</a:t>
            </a:r>
          </a:p>
        </p:txBody>
      </p:sp>
    </p:spTree>
    <p:extLst>
      <p:ext uri="{BB962C8B-B14F-4D97-AF65-F5344CB8AC3E}">
        <p14:creationId xmlns:p14="http://schemas.microsoft.com/office/powerpoint/2010/main" val="38894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1092</TotalTime>
  <Words>360</Words>
  <Application>Microsoft Office PowerPoint</Application>
  <PresentationFormat>如螢幕大小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龍騰四海</vt:lpstr>
      <vt:lpstr>PowerPoint 簡報</vt:lpstr>
      <vt:lpstr>   在生命最深處遇見哲學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在生命最深處遇見哲學</dc:title>
  <dc:creator>User</dc:creator>
  <cp:lastModifiedBy>User</cp:lastModifiedBy>
  <cp:revision>48</cp:revision>
  <dcterms:created xsi:type="dcterms:W3CDTF">2017-06-01T05:36:49Z</dcterms:created>
  <dcterms:modified xsi:type="dcterms:W3CDTF">2017-06-12T07:45:46Z</dcterms:modified>
</cp:coreProperties>
</file>