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6" r:id="rId3"/>
    <p:sldId id="257" r:id="rId4"/>
    <p:sldId id="262" r:id="rId5"/>
    <p:sldId id="258" r:id="rId6"/>
    <p:sldId id="259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78918-E822-4A8A-AE62-1E507F8BA3CB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EEA4B-015E-444C-B55A-C16A08A8C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EEA4B-015E-444C-B55A-C16A08A8CCE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1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4B80-1E0C-4A4C-A7B5-430F42D5E38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07F18-4ACC-47AA-A939-035F18438A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75923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40160"/>
          </a:xfrm>
        </p:spPr>
        <p:txBody>
          <a:bodyPr/>
          <a:lstStyle/>
          <a:p>
            <a:r>
              <a:rPr lang="zh-TW" altLang="en-US" sz="6600" b="0" dirty="0" smtClean="0">
                <a:effectLst/>
                <a:latin typeface="王漢宗粗鋼體一標準" pitchFamily="18" charset="-120"/>
                <a:ea typeface="王漢宗粗鋼體一標準" pitchFamily="18" charset="-120"/>
              </a:rPr>
              <a:t>在森崎書店的日子</a:t>
            </a:r>
            <a:endParaRPr lang="zh-TW" altLang="en-US" sz="6600" b="0" dirty="0">
              <a:effectLst/>
              <a:latin typeface="王漢宗粗鋼體一標準" pitchFamily="18" charset="-120"/>
              <a:ea typeface="王漢宗粗鋼體一標準" pitchFamily="18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564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作者</a:t>
            </a:r>
            <a:r>
              <a:rPr lang="zh-TW" altLang="en-US" sz="2800" dirty="0" smtClean="0">
                <a:latin typeface="王漢宗粗鋼體一標準" pitchFamily="18" charset="-120"/>
                <a:ea typeface="王漢宗粗鋼體一標準" pitchFamily="18" charset="-120"/>
              </a:rPr>
              <a:t>簡介</a:t>
            </a:r>
            <a:endParaRPr lang="zh-TW" altLang="en-US" sz="2800" dirty="0">
              <a:latin typeface="王漢宗粗鋼體一標準" pitchFamily="18" charset="-120"/>
              <a:ea typeface="王漢宗粗鋼體一標準" pitchFamily="18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八木澤里志 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YAGISAWA Satoshi</a:t>
            </a:r>
          </a:p>
          <a:p>
            <a:pPr marL="0" indent="0">
              <a:buNone/>
            </a:pP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　　一九七七年生於千葉縣，日本大學藝術學系畢業。二○○九年以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《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在森崎書店的日子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》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榮獲「第三屆千代田文學獎」首獎。該作品並被拍成電影，於二○一○年十月上映。本書收錄的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〈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桃子嬸嬸的歸來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〉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是作者得獎後的最新作品。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王漢宗粗鋼體一標準" pitchFamily="18" charset="-120"/>
                <a:ea typeface="王漢宗粗鋼體一標準" pitchFamily="18" charset="-120"/>
              </a:rPr>
              <a:t>譯者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簡介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王漢宗粗鋼體一標準" pitchFamily="18" charset="-120"/>
                <a:ea typeface="王漢宗粗鋼體一標準" pitchFamily="18" charset="-120"/>
              </a:rPr>
              <a:t>張秋明</a:t>
            </a:r>
            <a:endParaRPr lang="zh-TW" altLang="en-US" sz="2800" dirty="0">
              <a:latin typeface="王漢宗粗鋼體一標準" pitchFamily="18" charset="-120"/>
              <a:ea typeface="王漢宗粗鋼體一標準" pitchFamily="18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　　淡江大學日文系畢業。譯有：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《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京都思路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》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、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《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父親的道歉信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》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、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《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雛菊的人生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》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、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《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家守綺譚</a:t>
            </a:r>
            <a:r>
              <a:rPr lang="en-US" altLang="zh-TW" sz="2800" dirty="0">
                <a:latin typeface="王漢宗粗鋼體一標準" pitchFamily="18" charset="-120"/>
                <a:ea typeface="王漢宗粗鋼體一標準" pitchFamily="18" charset="-120"/>
              </a:rPr>
              <a:t>》</a:t>
            </a:r>
            <a:r>
              <a:rPr lang="zh-TW" altLang="en-US" sz="2800" dirty="0">
                <a:latin typeface="王漢宗粗鋼體一標準" pitchFamily="18" charset="-120"/>
                <a:ea typeface="王漢宗粗鋼體一標準" pitchFamily="18" charset="-120"/>
              </a:rPr>
              <a:t>等書。</a:t>
            </a:r>
          </a:p>
        </p:txBody>
      </p:sp>
    </p:spTree>
    <p:extLst>
      <p:ext uri="{BB962C8B-B14F-4D97-AF65-F5344CB8AC3E}">
        <p14:creationId xmlns:p14="http://schemas.microsoft.com/office/powerpoint/2010/main" val="282331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王漢宗粗鋼體一標準" pitchFamily="18" charset="-120"/>
                <a:ea typeface="王漢宗粗鋼體一標準" pitchFamily="18" charset="-120"/>
              </a:rPr>
              <a:t>   </a:t>
            </a:r>
            <a:r>
              <a:rPr lang="zh-TW" altLang="en-US" sz="3600" dirty="0" smtClean="0">
                <a:latin typeface="王漢宗粗鋼體一標準" pitchFamily="18" charset="-120"/>
                <a:ea typeface="王漢宗粗鋼體一標準" pitchFamily="18" charset="-120"/>
              </a:rPr>
              <a:t> </a:t>
            </a:r>
            <a:r>
              <a:rPr lang="en-US" altLang="zh-TW" sz="4400" dirty="0" smtClean="0">
                <a:latin typeface="王漢宗粗鋼體一標準" pitchFamily="18" charset="-120"/>
                <a:ea typeface="王漢宗粗鋼體一標準" pitchFamily="18" charset="-120"/>
              </a:rPr>
              <a:t>《</a:t>
            </a:r>
            <a:r>
              <a:rPr lang="zh-TW" altLang="en-US" sz="4400" dirty="0">
                <a:latin typeface="王漢宗粗鋼體一標準" pitchFamily="18" charset="-120"/>
                <a:ea typeface="王漢宗粗鋼體一標準" pitchFamily="18" charset="-120"/>
              </a:rPr>
              <a:t>在森崎書店的日子</a:t>
            </a:r>
            <a:r>
              <a:rPr lang="en-US" altLang="zh-TW" sz="4400" dirty="0" smtClean="0">
                <a:latin typeface="王漢宗粗鋼體一標準" pitchFamily="18" charset="-120"/>
                <a:ea typeface="王漢宗粗鋼體一標準" pitchFamily="18" charset="-120"/>
              </a:rPr>
              <a:t>》</a:t>
            </a:r>
            <a:r>
              <a:rPr lang="zh-TW" altLang="en-US" sz="4400" dirty="0" smtClean="0">
                <a:latin typeface="王漢宗粗鋼體一標準" pitchFamily="18" charset="-120"/>
                <a:ea typeface="王漢宗粗鋼體一標準" pitchFamily="18" charset="-120"/>
              </a:rPr>
              <a:t>以</a:t>
            </a:r>
            <a:r>
              <a:rPr lang="zh-TW" altLang="en-US" sz="4400" dirty="0">
                <a:latin typeface="王漢宗粗鋼體一標準" pitchFamily="18" charset="-120"/>
                <a:ea typeface="王漢宗粗鋼體一標準" pitchFamily="18" charset="-120"/>
              </a:rPr>
              <a:t>神保町書店街為舞台，用充滿幽默和細膩的</a:t>
            </a:r>
            <a:r>
              <a:rPr lang="zh-TW" altLang="en-US" sz="4400" dirty="0" smtClean="0">
                <a:latin typeface="王漢宗粗鋼體一標準" pitchFamily="18" charset="-120"/>
                <a:ea typeface="王漢宗粗鋼體一標準" pitchFamily="18" charset="-120"/>
              </a:rPr>
              <a:t>筆觸，描寫出</a:t>
            </a:r>
            <a:r>
              <a:rPr lang="zh-TW" altLang="en-US" sz="4400" dirty="0">
                <a:latin typeface="王漢宗粗鋼體一標準" pitchFamily="18" charset="-120"/>
                <a:ea typeface="王漢宗粗鋼體一標準" pitchFamily="18" charset="-120"/>
              </a:rPr>
              <a:t>現代年輕</a:t>
            </a:r>
            <a:r>
              <a:rPr lang="zh-TW" altLang="en-US" sz="4400" dirty="0" smtClean="0">
                <a:latin typeface="王漢宗粗鋼體一標準" pitchFamily="18" charset="-120"/>
                <a:ea typeface="王漢宗粗鋼體一標準" pitchFamily="18" charset="-120"/>
              </a:rPr>
              <a:t>女性，在</a:t>
            </a:r>
            <a:r>
              <a:rPr lang="zh-TW" altLang="en-US" sz="4400" dirty="0">
                <a:latin typeface="王漢宗粗鋼體一標準" pitchFamily="18" charset="-120"/>
                <a:ea typeface="王漢宗粗鋼體一標準" pitchFamily="18" charset="-120"/>
              </a:rPr>
              <a:t>人生中必經的困惑與成長。</a:t>
            </a:r>
          </a:p>
        </p:txBody>
      </p:sp>
    </p:spTree>
    <p:extLst>
      <p:ext uri="{BB962C8B-B14F-4D97-AF65-F5344CB8AC3E}">
        <p14:creationId xmlns:p14="http://schemas.microsoft.com/office/powerpoint/2010/main" val="420396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王漢宗粗鋼體一標準" pitchFamily="18" charset="-120"/>
                <a:ea typeface="王漢宗粗鋼體一標準" pitchFamily="18" charset="-120"/>
              </a:rPr>
              <a:t>   </a:t>
            </a:r>
            <a:r>
              <a:rPr lang="zh-TW" altLang="en-US" dirty="0" smtClean="0">
                <a:latin typeface="王漢宗粗鋼體一標準" pitchFamily="18" charset="-120"/>
                <a:ea typeface="王漢宗粗鋼體一標準" pitchFamily="18" charset="-120"/>
              </a:rPr>
              <a:t>  </a:t>
            </a:r>
            <a:r>
              <a:rPr lang="zh-TW" altLang="en-US" sz="4000" dirty="0" smtClean="0">
                <a:latin typeface="王漢宗粗鋼體一標準" pitchFamily="18" charset="-120"/>
                <a:ea typeface="王漢宗粗鋼體一標準" pitchFamily="18" charset="-120"/>
              </a:rPr>
              <a:t>故事</a:t>
            </a:r>
            <a:r>
              <a:rPr lang="zh-TW" altLang="en-US" sz="4000" dirty="0">
                <a:latin typeface="王漢宗粗鋼體一標準" pitchFamily="18" charset="-120"/>
                <a:ea typeface="王漢宗粗鋼體一標準" pitchFamily="18" charset="-120"/>
              </a:rPr>
              <a:t>中</a:t>
            </a:r>
            <a:r>
              <a:rPr lang="zh-TW" altLang="en-US" sz="4000" dirty="0" smtClean="0">
                <a:latin typeface="王漢宗粗鋼體一標準" pitchFamily="18" charset="-120"/>
                <a:ea typeface="王漢宗粗鋼體一標準" pitchFamily="18" charset="-120"/>
              </a:rPr>
              <a:t>有</a:t>
            </a:r>
            <a:r>
              <a:rPr lang="zh-TW" altLang="en-US" sz="4000" dirty="0">
                <a:latin typeface="王漢宗粗鋼體一標準" pitchFamily="18" charset="-120"/>
                <a:ea typeface="王漢宗粗鋼體一標準" pitchFamily="18" charset="-120"/>
              </a:rPr>
              <a:t>三個主角，年輕女孩貴子，貴子的舅舅悟叔，悟叔的老婆桃子。</a:t>
            </a:r>
            <a:r>
              <a:rPr lang="zh-TW" altLang="en-US" sz="4000" dirty="0" smtClean="0">
                <a:latin typeface="王漢宗粗鋼體一標準" pitchFamily="18" charset="-120"/>
                <a:ea typeface="王漢宗粗鋼體一標準" pitchFamily="18" charset="-120"/>
              </a:rPr>
              <a:t>三人有各自</a:t>
            </a:r>
            <a:r>
              <a:rPr lang="zh-TW" altLang="en-US" sz="4000" dirty="0">
                <a:latin typeface="王漢宗粗鋼體一標準" pitchFamily="18" charset="-120"/>
                <a:ea typeface="王漢宗粗鋼體一標準" pitchFamily="18" charset="-120"/>
              </a:rPr>
              <a:t>的人生境遇</a:t>
            </a:r>
            <a:r>
              <a:rPr lang="zh-TW" altLang="en-US" sz="4000" dirty="0" smtClean="0">
                <a:latin typeface="王漢宗粗鋼體一標準" pitchFamily="18" charset="-120"/>
                <a:ea typeface="王漢宗粗鋼體一標準" pitchFamily="18" charset="-120"/>
              </a:rPr>
              <a:t>，不同</a:t>
            </a:r>
            <a:r>
              <a:rPr lang="zh-TW" altLang="en-US" sz="4000" dirty="0">
                <a:latin typeface="王漢宗粗鋼體一標準" pitchFamily="18" charset="-120"/>
                <a:ea typeface="王漢宗粗鋼體一標準" pitchFamily="18" charset="-120"/>
              </a:rPr>
              <a:t>的人生傷痕，卻在</a:t>
            </a:r>
            <a:r>
              <a:rPr lang="zh-TW" altLang="en-US" sz="4000" dirty="0" smtClean="0">
                <a:latin typeface="王漢宗粗鋼體一標準" pitchFamily="18" charset="-120"/>
                <a:ea typeface="王漢宗粗鋼體一標準" pitchFamily="18" charset="-120"/>
              </a:rPr>
              <a:t>這古書店療</a:t>
            </a:r>
            <a:r>
              <a:rPr lang="zh-TW" altLang="en-US" sz="4000" dirty="0">
                <a:latin typeface="王漢宗粗鋼體一標準" pitchFamily="18" charset="-120"/>
                <a:ea typeface="王漢宗粗鋼體一標準" pitchFamily="18" charset="-120"/>
              </a:rPr>
              <a:t>癒了各自的傷痕，貴子為情所苦，悟叔嘗盡人生漂泊，桃子內心</a:t>
            </a:r>
            <a:r>
              <a:rPr lang="zh-TW" altLang="en-US" sz="4000" dirty="0" smtClean="0">
                <a:latin typeface="王漢宗粗鋼體一標準" pitchFamily="18" charset="-120"/>
                <a:ea typeface="王漢宗粗鋼體一標準" pitchFamily="18" charset="-120"/>
              </a:rPr>
              <a:t>深處的巨大缺陷</a:t>
            </a:r>
            <a:r>
              <a:rPr lang="zh-TW" altLang="en-US" sz="4000" dirty="0" smtClean="0">
                <a:latin typeface="王漢宗粗鋼體一標準" pitchFamily="18" charset="-120"/>
                <a:ea typeface="王漢宗粗鋼體一標準" pitchFamily="18" charset="-120"/>
              </a:rPr>
              <a:t>，都在書店</a:t>
            </a:r>
            <a:r>
              <a:rPr lang="zh-TW" altLang="en-US" sz="4000" dirty="0">
                <a:latin typeface="王漢宗粗鋼體一標準" pitchFamily="18" charset="-120"/>
                <a:ea typeface="王漢宗粗鋼體一標準" pitchFamily="18" charset="-120"/>
              </a:rPr>
              <a:t>得到救贖。</a:t>
            </a:r>
          </a:p>
          <a:p>
            <a:pPr marL="0" indent="0">
              <a:buNone/>
            </a:pPr>
            <a:endParaRPr lang="zh-TW" altLang="en-US" dirty="0">
              <a:latin typeface="王漢宗粗鋼體一標準" pitchFamily="18" charset="-120"/>
              <a:ea typeface="王漢宗粗鋼體一標準" pitchFamily="18" charset="-120"/>
            </a:endParaRPr>
          </a:p>
          <a:p>
            <a:pPr marL="0" indent="0">
              <a:buNone/>
            </a:pPr>
            <a:endParaRPr lang="zh-TW" altLang="en-US" dirty="0">
              <a:latin typeface="王漢宗粗鋼體一標準" pitchFamily="18" charset="-120"/>
              <a:ea typeface="王漢宗粗鋼體一標準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554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王漢宗粗鋼體一標準" pitchFamily="18" charset="-120"/>
                <a:ea typeface="王漢宗粗鋼體一標準" pitchFamily="18" charset="-120"/>
              </a:rPr>
              <a:t>   </a:t>
            </a:r>
            <a:r>
              <a:rPr lang="en-US" altLang="zh-TW" sz="4400" dirty="0" smtClean="0">
                <a:latin typeface="王漢宗粗鋼體一標準" pitchFamily="18" charset="-120"/>
                <a:ea typeface="王漢宗粗鋼體一標準" pitchFamily="18" charset="-120"/>
              </a:rPr>
              <a:t>〈</a:t>
            </a:r>
            <a:r>
              <a:rPr lang="zh-TW" altLang="en-US" sz="4400" dirty="0" smtClean="0">
                <a:latin typeface="王漢宗粗鋼體一標準" pitchFamily="18" charset="-120"/>
                <a:ea typeface="王漢宗粗鋼體一標準" pitchFamily="18" charset="-120"/>
              </a:rPr>
              <a:t>在</a:t>
            </a:r>
            <a:r>
              <a:rPr lang="zh-TW" altLang="en-US" sz="4400" dirty="0">
                <a:latin typeface="王漢宗粗鋼體一標準" pitchFamily="18" charset="-120"/>
                <a:ea typeface="王漢宗粗鋼體一標準" pitchFamily="18" charset="-120"/>
              </a:rPr>
              <a:t>森崎書店的</a:t>
            </a:r>
            <a:r>
              <a:rPr lang="zh-TW" altLang="en-US" sz="4400" dirty="0" smtClean="0">
                <a:latin typeface="王漢宗粗鋼體一標準" pitchFamily="18" charset="-120"/>
                <a:ea typeface="王漢宗粗鋼體一標準" pitchFamily="18" charset="-120"/>
              </a:rPr>
              <a:t>日子</a:t>
            </a:r>
            <a:r>
              <a:rPr lang="en-US" altLang="zh-TW" sz="4400" dirty="0" smtClean="0">
                <a:latin typeface="王漢宗粗鋼體一標準" pitchFamily="18" charset="-120"/>
                <a:ea typeface="王漢宗粗鋼體一標準" pitchFamily="18" charset="-120"/>
              </a:rPr>
              <a:t>〉</a:t>
            </a:r>
            <a:r>
              <a:rPr lang="zh-TW" altLang="en-US" sz="4400" dirty="0" smtClean="0">
                <a:latin typeface="王漢宗粗鋼體一標準" pitchFamily="18" charset="-120"/>
                <a:ea typeface="王漢宗粗鋼體一標準" pitchFamily="18" charset="-120"/>
              </a:rPr>
              <a:t>一文，敘述的是失去感情的女子─貴子成長再出發的故事。貴子因故辭了原本的工作，來到書店幫忙，從不認同到喜愛，並因此看清上段情感的缺失和自己之不足。</a:t>
            </a:r>
            <a:endParaRPr lang="zh-TW" altLang="en-US" sz="4400" dirty="0">
              <a:latin typeface="王漢宗粗鋼體一標準" pitchFamily="18" charset="-120"/>
              <a:ea typeface="王漢宗粗鋼體一標準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17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王漢宗粗鋼體一標準" pitchFamily="18" charset="-120"/>
                <a:ea typeface="王漢宗粗鋼體一標準" pitchFamily="18" charset="-120"/>
              </a:rPr>
              <a:t>   </a:t>
            </a:r>
            <a:r>
              <a:rPr lang="en-US" altLang="zh-TW" sz="4800" dirty="0" smtClean="0">
                <a:latin typeface="王漢宗粗鋼體一標準" pitchFamily="18" charset="-120"/>
                <a:ea typeface="王漢宗粗鋼體一標準" pitchFamily="18" charset="-120"/>
              </a:rPr>
              <a:t>〈</a:t>
            </a:r>
            <a:r>
              <a:rPr lang="zh-TW" altLang="en-US" sz="4800" dirty="0" smtClean="0">
                <a:latin typeface="王漢宗粗鋼體一標準" pitchFamily="18" charset="-120"/>
                <a:ea typeface="王漢宗粗鋼體一標準" pitchFamily="18" charset="-120"/>
              </a:rPr>
              <a:t>桃子嬸嬸的歸來</a:t>
            </a:r>
            <a:r>
              <a:rPr lang="en-US" altLang="zh-TW" sz="4800" dirty="0" smtClean="0">
                <a:latin typeface="王漢宗粗鋼體一標準" pitchFamily="18" charset="-120"/>
                <a:ea typeface="王漢宗粗鋼體一標準" pitchFamily="18" charset="-120"/>
              </a:rPr>
              <a:t>〉</a:t>
            </a:r>
            <a:r>
              <a:rPr lang="zh-TW" altLang="en-US" sz="4800" dirty="0" smtClean="0">
                <a:latin typeface="王漢宗粗鋼體一標準" pitchFamily="18" charset="-120"/>
                <a:ea typeface="王漢宗粗鋼體一標準" pitchFamily="18" charset="-120"/>
              </a:rPr>
              <a:t>一文，描述曾因失去孩子，走不出傷痛，而離開</a:t>
            </a:r>
            <a:r>
              <a:rPr lang="zh-TW" altLang="en-US" sz="4800" dirty="0">
                <a:latin typeface="王漢宗粗鋼體一標準" pitchFamily="18" charset="-120"/>
                <a:ea typeface="王漢宗粗鋼體一標準" pitchFamily="18" charset="-120"/>
              </a:rPr>
              <a:t>書店的</a:t>
            </a:r>
            <a:r>
              <a:rPr lang="zh-TW" altLang="en-US" sz="4800" dirty="0" smtClean="0">
                <a:latin typeface="王漢宗粗鋼體一標準" pitchFamily="18" charset="-120"/>
                <a:ea typeface="王漢宗粗鋼體一標準" pitchFamily="18" charset="-120"/>
              </a:rPr>
              <a:t>嬸嬸，在生病後回來與</a:t>
            </a:r>
            <a:r>
              <a:rPr lang="zh-TW" altLang="en-US" sz="4800" dirty="0">
                <a:latin typeface="王漢宗粗鋼體一標準" pitchFamily="18" charset="-120"/>
                <a:ea typeface="王漢宗粗鋼體一標準" pitchFamily="18" charset="-120"/>
              </a:rPr>
              <a:t>悟</a:t>
            </a:r>
            <a:r>
              <a:rPr lang="zh-TW" altLang="en-US" sz="4800" dirty="0" smtClean="0">
                <a:latin typeface="王漢宗粗鋼體一標準" pitchFamily="18" charset="-120"/>
                <a:ea typeface="王漢宗粗鋼體一標準" pitchFamily="18" charset="-120"/>
              </a:rPr>
              <a:t>叔重修舊好，走出失去孩子的悲傷。</a:t>
            </a:r>
            <a:endParaRPr lang="zh-TW" altLang="en-US" sz="4800" dirty="0">
              <a:latin typeface="王漢宗粗鋼體一標準" pitchFamily="18" charset="-120"/>
              <a:ea typeface="王漢宗粗鋼體一標準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286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王漢宗粗鋼體一標準" pitchFamily="18" charset="-120"/>
                <a:ea typeface="王漢宗粗鋼體一標準" pitchFamily="18" charset="-120"/>
              </a:rPr>
              <a:t>    </a:t>
            </a:r>
            <a:r>
              <a:rPr lang="en-US" altLang="zh-TW" sz="4800" dirty="0" smtClean="0">
                <a:latin typeface="王漢宗粗鋼體一標準" pitchFamily="18" charset="-120"/>
                <a:ea typeface="王漢宗粗鋼體一標準" pitchFamily="18" charset="-120"/>
              </a:rPr>
              <a:t>《</a:t>
            </a:r>
            <a:r>
              <a:rPr lang="zh-TW" altLang="en-US" sz="4800" dirty="0">
                <a:latin typeface="王漢宗粗鋼體一標準" pitchFamily="18" charset="-120"/>
                <a:ea typeface="王漢宗粗鋼體一標準" pitchFamily="18" charset="-120"/>
              </a:rPr>
              <a:t>在森崎書店的日子</a:t>
            </a:r>
            <a:r>
              <a:rPr lang="en-US" altLang="zh-TW" sz="4800" dirty="0">
                <a:latin typeface="王漢宗粗鋼體一標準" pitchFamily="18" charset="-120"/>
                <a:ea typeface="王漢宗粗鋼體一標準" pitchFamily="18" charset="-120"/>
              </a:rPr>
              <a:t>》</a:t>
            </a:r>
            <a:r>
              <a:rPr lang="zh-TW" altLang="en-US" sz="4800" dirty="0">
                <a:latin typeface="王漢宗粗鋼體一標準" pitchFamily="18" charset="-120"/>
                <a:ea typeface="王漢宗粗鋼體一標準" pitchFamily="18" charset="-120"/>
              </a:rPr>
              <a:t>作者</a:t>
            </a:r>
            <a:r>
              <a:rPr lang="zh-TW" altLang="en-US" sz="4800" dirty="0" smtClean="0">
                <a:latin typeface="王漢宗粗鋼體一標準" pitchFamily="18" charset="-120"/>
                <a:ea typeface="王漢宗粗鋼體一標準" pitchFamily="18" charset="-120"/>
              </a:rPr>
              <a:t>以溫暖平實的風格，描寫生活與人生</a:t>
            </a:r>
            <a:r>
              <a:rPr lang="zh-TW" altLang="en-US" sz="4800" dirty="0" smtClean="0">
                <a:latin typeface="王漢宗粗鋼體一標準" pitchFamily="18" charset="-120"/>
                <a:ea typeface="王漢宗粗鋼體一標準" pitchFamily="18" charset="-120"/>
              </a:rPr>
              <a:t>的困頓</a:t>
            </a:r>
            <a:r>
              <a:rPr lang="zh-TW" altLang="en-US" sz="4800" dirty="0" smtClean="0">
                <a:latin typeface="王漢宗粗鋼體一標準" pitchFamily="18" charset="-120"/>
                <a:ea typeface="王漢宗粗鋼體一標準" pitchFamily="18" charset="-120"/>
              </a:rPr>
              <a:t>，藉著一間古老書店</a:t>
            </a:r>
            <a:r>
              <a:rPr lang="zh-TW" altLang="en-US" sz="4800" dirty="0" smtClean="0">
                <a:latin typeface="王漢宗粗鋼體一標準" pitchFamily="18" charset="-120"/>
                <a:ea typeface="王漢宗粗鋼體一標準" pitchFamily="18" charset="-120"/>
              </a:rPr>
              <a:t>營造出人</a:t>
            </a:r>
            <a:r>
              <a:rPr lang="zh-TW" altLang="en-US" sz="4800" dirty="0" smtClean="0">
                <a:latin typeface="王漢宗粗鋼體一標準" pitchFamily="18" charset="-120"/>
                <a:ea typeface="王漢宗粗鋼體一標準" pitchFamily="18" charset="-120"/>
              </a:rPr>
              <a:t>的情感和關懷。</a:t>
            </a:r>
            <a:endParaRPr lang="zh-TW" altLang="en-US" sz="4800" dirty="0">
              <a:latin typeface="王漢宗粗鋼體一標準" pitchFamily="18" charset="-120"/>
              <a:ea typeface="王漢宗粗鋼體一標準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138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2970330" cy="43204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文字方塊 10"/>
          <p:cNvSpPr txBox="1"/>
          <p:nvPr/>
        </p:nvSpPr>
        <p:spPr>
          <a:xfrm>
            <a:off x="4716016" y="1484784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王漢宗粗鋼體一標準" pitchFamily="18" charset="-120"/>
                <a:ea typeface="王漢宗粗鋼體一標準" pitchFamily="18" charset="-120"/>
              </a:rPr>
              <a:t>重新拾起夢想</a:t>
            </a:r>
            <a:endParaRPr lang="zh-TW" altLang="en-US" sz="4000" dirty="0">
              <a:latin typeface="王漢宗粗鋼體一標準" pitchFamily="18" charset="-120"/>
              <a:ea typeface="王漢宗粗鋼體一標準" pitchFamily="18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148064" y="2996952"/>
            <a:ext cx="1656184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王漢宗粗鋼體一標準" pitchFamily="18" charset="-120"/>
                <a:ea typeface="王漢宗粗鋼體一標準" pitchFamily="18" charset="-120"/>
              </a:rPr>
              <a:t>索書號</a:t>
            </a:r>
            <a:endParaRPr lang="en-US" altLang="zh-TW" sz="3600" dirty="0" smtClean="0">
              <a:latin typeface="王漢宗粗鋼體一標準" pitchFamily="18" charset="-120"/>
              <a:ea typeface="王漢宗粗鋼體一標準" pitchFamily="18" charset="-120"/>
            </a:endParaRPr>
          </a:p>
          <a:p>
            <a:r>
              <a:rPr lang="en-US" altLang="zh-TW" sz="3600" dirty="0" smtClean="0">
                <a:latin typeface="王漢宗粗鋼體一標準" pitchFamily="18" charset="-120"/>
                <a:ea typeface="王漢宗粗鋼體一標準" pitchFamily="18" charset="-120"/>
              </a:rPr>
              <a:t>861.57</a:t>
            </a:r>
          </a:p>
          <a:p>
            <a:r>
              <a:rPr lang="en-US" altLang="zh-TW" sz="3600" dirty="0" smtClean="0">
                <a:latin typeface="王漢宗粗鋼體一標準" pitchFamily="18" charset="-120"/>
                <a:ea typeface="王漢宗粗鋼體一標準" pitchFamily="18" charset="-120"/>
              </a:rPr>
              <a:t>8436</a:t>
            </a:r>
          </a:p>
          <a:p>
            <a:r>
              <a:rPr lang="en-US" altLang="zh-TW" sz="3600" dirty="0" smtClean="0">
                <a:latin typeface="王漢宗粗鋼體一標準" pitchFamily="18" charset="-120"/>
                <a:ea typeface="王漢宗粗鋼體一標準" pitchFamily="18" charset="-120"/>
              </a:rPr>
              <a:t>001755</a:t>
            </a:r>
            <a:endParaRPr lang="zh-TW" altLang="en-US" sz="3600" dirty="0">
              <a:latin typeface="王漢宗粗鋼體一標準" pitchFamily="18" charset="-120"/>
              <a:ea typeface="王漢宗粗鋼體一標準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800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820</TotalTime>
  <Words>287</Words>
  <Application>Microsoft Office PowerPoint</Application>
  <PresentationFormat>如螢幕大小 (4:3)</PresentationFormat>
  <Paragraphs>19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行雲流水</vt:lpstr>
      <vt:lpstr>PowerPoint 簡報</vt:lpstr>
      <vt:lpstr>在森崎書店的日子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在森崎書店的日子</dc:title>
  <dc:creator>User</dc:creator>
  <cp:lastModifiedBy>User</cp:lastModifiedBy>
  <cp:revision>45</cp:revision>
  <dcterms:created xsi:type="dcterms:W3CDTF">2016-12-15T07:30:00Z</dcterms:created>
  <dcterms:modified xsi:type="dcterms:W3CDTF">2017-01-09T03:48:03Z</dcterms:modified>
</cp:coreProperties>
</file>