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56" r:id="rId3"/>
    <p:sldId id="257" r:id="rId4"/>
    <p:sldId id="258" r:id="rId5"/>
    <p:sldId id="259" r:id="rId6"/>
    <p:sldId id="260" r:id="rId7"/>
    <p:sldId id="261" r:id="rId8"/>
    <p:sldId id="263" r:id="rId9"/>
    <p:sldId id="262"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39CBB3C4-64EA-4EE7-A0BA-7A8CEF412F20}">
          <p14:sldIdLst>
            <p14:sldId id="264"/>
            <p14:sldId id="256"/>
            <p14:sldId id="257"/>
            <p14:sldId id="258"/>
            <p14:sldId id="259"/>
            <p14:sldId id="260"/>
          </p14:sldIdLst>
        </p14:section>
        <p14:section name="未命名的章節" id="{3FA4345F-4397-4079-A5CF-14445AE5DDA1}">
          <p14:sldIdLst>
            <p14:sldId id="261"/>
            <p14:sldId id="263"/>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981200"/>
            <a:ext cx="7772400" cy="1876428"/>
          </a:xfrm>
        </p:spPr>
        <p:txBody>
          <a:bodyPr anchor="b">
            <a:sp3d contourW="8890">
              <a:contourClr>
                <a:schemeClr val="accent3">
                  <a:shade val="55000"/>
                </a:schemeClr>
              </a:contourClr>
            </a:sp3d>
          </a:bodyPr>
          <a:lstStyle>
            <a:lvl1pPr algn="ctr">
              <a:defRPr sz="4400"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1371600" y="3857628"/>
            <a:ext cx="64008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6C8A1F6F-7B6F-4124-900A-5E99B49D87ED}" type="datetimeFigureOut">
              <a:rPr lang="zh-TW" altLang="en-US" smtClean="0"/>
              <a:t>2021/5/24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E86CD72-FAA5-4BF2-BCD0-B35D97FEDF2D}"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C8A1F6F-7B6F-4124-900A-5E99B49D87ED}" type="datetimeFigureOut">
              <a:rPr lang="zh-TW" altLang="en-US" smtClean="0"/>
              <a:t>2021/5/24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E86CD72-FAA5-4BF2-BCD0-B35D97FEDF2D}"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86644" y="274640"/>
            <a:ext cx="1400156" cy="5851525"/>
          </a:xfrm>
        </p:spPr>
        <p:txBody>
          <a:bodyPr vert="eaVert"/>
          <a:lstStyle>
            <a:lvl1pPr>
              <a:defRPr lang="zh-CN" altLang="en-US"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0"/>
            <a:ext cx="6829444"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C8A1F6F-7B6F-4124-900A-5E99B49D87ED}" type="datetimeFigureOut">
              <a:rPr lang="zh-TW" altLang="en-US" smtClean="0"/>
              <a:t>2021/5/24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E86CD72-FAA5-4BF2-BCD0-B35D97FEDF2D}"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C8A1F6F-7B6F-4124-900A-5E99B49D87ED}" type="datetimeFigureOut">
              <a:rPr lang="zh-TW" altLang="en-US" smtClean="0"/>
              <a:t>2021/5/24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E86CD72-FAA5-4BF2-BCD0-B35D97FEDF2D}"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3">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685800" y="3854150"/>
            <a:ext cx="7772400" cy="1860850"/>
          </a:xfrm>
        </p:spPr>
        <p:txBody>
          <a:bodyPr anchor="t"/>
          <a:lstStyle>
            <a:lvl1pPr algn="l">
              <a:defRPr sz="4400" b="1"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2356428"/>
            <a:ext cx="77724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C8A1F6F-7B6F-4124-900A-5E99B49D87ED}" type="datetimeFigureOut">
              <a:rPr lang="zh-TW" altLang="en-US" smtClean="0"/>
              <a:t>2021/5/24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E86CD72-FAA5-4BF2-BCD0-B35D97FEDF2D}"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C8A1F6F-7B6F-4124-900A-5E99B49D87ED}" type="datetimeFigureOut">
              <a:rPr lang="zh-TW" altLang="en-US" smtClean="0"/>
              <a:t>2021/5/24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E86CD72-FAA5-4BF2-BCD0-B35D97FEDF2D}"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6C8A1F6F-7B6F-4124-900A-5E99B49D87ED}" type="datetimeFigureOut">
              <a:rPr lang="zh-TW" altLang="en-US" smtClean="0"/>
              <a:t>2021/5/24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E86CD72-FAA5-4BF2-BCD0-B35D97FEDF2D}" type="slidenum">
              <a:rPr lang="zh-TW" altLang="en-US" smtClean="0"/>
              <a:t>‹#›</a:t>
            </a:fld>
            <a:endParaRPr lang="zh-TW" altLang="en-US"/>
          </a:p>
        </p:txBody>
      </p:sp>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6C8A1F6F-7B6F-4124-900A-5E99B49D87ED}" type="datetimeFigureOut">
              <a:rPr lang="zh-TW" altLang="en-US" smtClean="0"/>
              <a:t>2021/5/24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E86CD72-FAA5-4BF2-BCD0-B35D97FEDF2D}"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C8A1F6F-7B6F-4124-900A-5E99B49D87ED}" type="datetimeFigureOut">
              <a:rPr lang="zh-TW" altLang="en-US" smtClean="0"/>
              <a:t>2021/5/24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E86CD72-FAA5-4BF2-BCD0-B35D97FEDF2D}"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26258" y="381000"/>
            <a:ext cx="2667000" cy="1833554"/>
          </a:xfrm>
        </p:spPr>
        <p:txBody>
          <a:bodyPr anchor="ctr">
            <a:scene3d>
              <a:camera prst="orthographicFront"/>
              <a:lightRig rig="soft" dir="tl">
                <a:rot lat="0" lon="0" rev="0"/>
              </a:lightRig>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3352800" y="380999"/>
            <a:ext cx="54102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326258" y="2214554"/>
            <a:ext cx="2667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C8A1F6F-7B6F-4124-900A-5E99B49D87ED}" type="datetimeFigureOut">
              <a:rPr lang="zh-TW" altLang="en-US" smtClean="0"/>
              <a:t>2021/5/24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E86CD72-FAA5-4BF2-BCD0-B35D97FEDF2D}"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grpSp>
        <p:nvGrpSpPr>
          <p:cNvPr id="8" name="群組 7"/>
          <p:cNvGrpSpPr/>
          <p:nvPr/>
        </p:nvGrpSpPr>
        <p:grpSpPr>
          <a:xfrm>
            <a:off x="1580474" y="553734"/>
            <a:ext cx="7349244" cy="4741531"/>
            <a:chOff x="428596" y="553734"/>
            <a:chExt cx="7349244" cy="4741531"/>
          </a:xfrm>
        </p:grpSpPr>
        <p:sp>
          <p:nvSpPr>
            <p:cNvPr id="16" name="矩形 15"/>
            <p:cNvSpPr/>
            <p:nvPr/>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7" name="矩形 16"/>
            <p:cNvSpPr/>
            <p:nvPr/>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8" name="矩形 17"/>
            <p:cNvSpPr/>
            <p:nvPr/>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grpSp>
      <p:sp>
        <p:nvSpPr>
          <p:cNvPr id="3" name="圖片版面配置區 2"/>
          <p:cNvSpPr>
            <a:spLocks noGrp="1"/>
          </p:cNvSpPr>
          <p:nvPr>
            <p:ph type="pic" idx="1"/>
          </p:nvPr>
        </p:nvSpPr>
        <p:spPr>
          <a:xfrm>
            <a:off x="1651912" y="612776"/>
            <a:ext cx="7215238"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useBgFill="1">
        <p:nvSpPr>
          <p:cNvPr id="2" name="標題 1"/>
          <p:cNvSpPr>
            <a:spLocks noGrp="1"/>
          </p:cNvSpPr>
          <p:nvPr>
            <p:ph type="title"/>
          </p:nvPr>
        </p:nvSpPr>
        <p:spPr>
          <a:xfrm>
            <a:off x="0" y="595295"/>
            <a:ext cx="1357290" cy="5691227"/>
          </a:xfrm>
          <a:noFill/>
        </p:spPr>
        <p:txBody>
          <a:bodyPr vert="eaVert" anchor="ctr">
            <a:noAutofit/>
          </a:bodyPr>
          <a:lstStyle>
            <a:lvl1pPr algn="l">
              <a:defRPr lang="zh-CN" altLang="en-US" sz="320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1714480" y="5481658"/>
            <a:ext cx="7215238"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C8A1F6F-7B6F-4124-900A-5E99B49D87ED}" type="datetimeFigureOut">
              <a:rPr lang="zh-TW" altLang="en-US" smtClean="0"/>
              <a:t>2021/5/24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E86CD72-FAA5-4BF2-BCD0-B35D97FEDF2D}"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724400"/>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8878" y="6483997"/>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6C8A1F6F-7B6F-4124-900A-5E99B49D87ED}" type="datetimeFigureOut">
              <a:rPr lang="zh-TW" altLang="en-US" smtClean="0"/>
              <a:t>2021/5/24</a:t>
            </a:fld>
            <a:endParaRPr lang="zh-TW" altLang="en-US"/>
          </a:p>
        </p:txBody>
      </p:sp>
      <p:sp>
        <p:nvSpPr>
          <p:cNvPr id="5" name="頁尾版面配置區 4"/>
          <p:cNvSpPr>
            <a:spLocks noGrp="1"/>
          </p:cNvSpPr>
          <p:nvPr>
            <p:ph type="ftr" sz="quarter" idx="3"/>
          </p:nvPr>
        </p:nvSpPr>
        <p:spPr>
          <a:xfrm>
            <a:off x="3124200" y="6483997"/>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992644" y="6483997"/>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6E86CD72-FAA5-4BF2-BCD0-B35D97FEDF2D}"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0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100000"/>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100000"/>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4265613"/>
            <a:ext cx="4356100" cy="2592387"/>
            <a:chOff x="0" y="2687"/>
            <a:chExt cx="2744" cy="1633"/>
          </a:xfrm>
        </p:grpSpPr>
        <p:pic>
          <p:nvPicPr>
            <p:cNvPr id="15363" name="Picture 3" descr="MCPE01775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87"/>
              <a:ext cx="1324" cy="1633"/>
            </a:xfrm>
            <a:prstGeom prst="rect">
              <a:avLst/>
            </a:prstGeom>
            <a:noFill/>
            <a:extLst>
              <a:ext uri="{909E8E84-426E-40DD-AFC4-6F175D3DCCD1}">
                <a14:hiddenFill xmlns:a14="http://schemas.microsoft.com/office/drawing/2010/main">
                  <a:solidFill>
                    <a:srgbClr val="FFFFFF"/>
                  </a:solidFill>
                </a14:hiddenFill>
              </a:ext>
            </a:extLst>
          </p:spPr>
        </p:pic>
        <p:sp>
          <p:nvSpPr>
            <p:cNvPr id="15364" name="WordArt 4"/>
            <p:cNvSpPr>
              <a:spLocks noChangeArrowheads="1" noChangeShapeType="1" noTextEdit="1"/>
            </p:cNvSpPr>
            <p:nvPr/>
          </p:nvSpPr>
          <p:spPr bwMode="auto">
            <a:xfrm>
              <a:off x="1247" y="3203"/>
              <a:ext cx="1497" cy="207"/>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zh-TW" altLang="en-US" sz="2000" kern="10">
                  <a:ln w="9525">
                    <a:solidFill>
                      <a:srgbClr val="993300"/>
                    </a:solidFill>
                    <a:round/>
                    <a:headEnd/>
                    <a:tailEnd/>
                  </a:ln>
                  <a:solidFill>
                    <a:srgbClr val="000000"/>
                  </a:solidFill>
                  <a:latin typeface="新細明體"/>
                  <a:ea typeface="新細明體"/>
                </a:rPr>
                <a:t>好書介紹</a:t>
              </a:r>
            </a:p>
          </p:txBody>
        </p:sp>
      </p:grpSp>
      <p:sp>
        <p:nvSpPr>
          <p:cNvPr id="15365" name="Rectangle 5"/>
          <p:cNvSpPr>
            <a:spLocks noGrp="1" noChangeArrowheads="1"/>
          </p:cNvSpPr>
          <p:nvPr>
            <p:ph type="ctrTitle"/>
          </p:nvPr>
        </p:nvSpPr>
        <p:spPr/>
        <p:txBody>
          <a:bodyPr/>
          <a:lstStyle/>
          <a:p>
            <a:endParaRPr lang="zh-TW" altLang="zh-TW"/>
          </a:p>
        </p:txBody>
      </p:sp>
      <p:sp>
        <p:nvSpPr>
          <p:cNvPr id="15366" name="Rectangle 6"/>
          <p:cNvSpPr>
            <a:spLocks noGrp="1" noChangeArrowheads="1"/>
          </p:cNvSpPr>
          <p:nvPr>
            <p:ph type="subTitle" idx="1"/>
          </p:nvPr>
        </p:nvSpPr>
        <p:spPr/>
        <p:txBody>
          <a:bodyPr/>
          <a:lstStyle/>
          <a:p>
            <a:endParaRPr lang="zh-TW" altLang="zh-TW"/>
          </a:p>
        </p:txBody>
      </p:sp>
    </p:spTree>
    <p:extLst>
      <p:ext uri="{BB962C8B-B14F-4D97-AF65-F5344CB8AC3E}">
        <p14:creationId xmlns:p14="http://schemas.microsoft.com/office/powerpoint/2010/main" val="31276600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nodeType="after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536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536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53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latin typeface="標楷體" panose="03000509000000000000" pitchFamily="65" charset="-120"/>
                <a:ea typeface="標楷體" panose="03000509000000000000" pitchFamily="65" charset="-120"/>
              </a:rPr>
              <a:t>最美是詞</a:t>
            </a:r>
            <a:endParaRPr lang="zh-TW" altLang="en-US" dirty="0">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74957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標楷體" panose="03000509000000000000" pitchFamily="65" charset="-120"/>
              </a:rPr>
              <a:t>作者簡介</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fontScale="55000" lnSpcReduction="20000"/>
          </a:bodyPr>
          <a:lstStyle/>
          <a:p>
            <a:pPr marL="0" indent="0">
              <a:buNone/>
            </a:pPr>
            <a:r>
              <a:rPr lang="zh-TW" altLang="en-US" sz="5100" dirty="0" smtClean="0">
                <a:latin typeface="標楷體" panose="03000509000000000000" pitchFamily="65" charset="-120"/>
                <a:ea typeface="標楷體" panose="03000509000000000000" pitchFamily="65" charset="-120"/>
              </a:rPr>
              <a:t>琹涵</a:t>
            </a:r>
          </a:p>
          <a:p>
            <a:pPr marL="0" indent="0">
              <a:buNone/>
            </a:pPr>
            <a:r>
              <a:rPr lang="zh-TW" altLang="en-US" sz="5100" dirty="0" smtClean="0">
                <a:latin typeface="標楷體" panose="03000509000000000000" pitchFamily="65" charset="-120"/>
                <a:ea typeface="標楷體" panose="03000509000000000000" pitchFamily="65" charset="-120"/>
              </a:rPr>
              <a:t>　　曾任國中教師，勤於筆耕，著作等身，曾獲中山文藝獎散文獎，目前專業寫作。其作品</a:t>
            </a:r>
            <a:r>
              <a:rPr lang="en-US" altLang="zh-TW" sz="5100" dirty="0" smtClean="0">
                <a:latin typeface="標楷體" panose="03000509000000000000" pitchFamily="65" charset="-120"/>
                <a:ea typeface="標楷體" panose="03000509000000000000" pitchFamily="65" charset="-120"/>
              </a:rPr>
              <a:t>〈</a:t>
            </a:r>
            <a:r>
              <a:rPr lang="zh-TW" altLang="en-US" sz="5100" dirty="0" smtClean="0">
                <a:latin typeface="標楷體" panose="03000509000000000000" pitchFamily="65" charset="-120"/>
                <a:ea typeface="標楷體" panose="03000509000000000000" pitchFamily="65" charset="-120"/>
              </a:rPr>
              <a:t>成功</a:t>
            </a:r>
            <a:r>
              <a:rPr lang="en-US" altLang="zh-TW" sz="5100" dirty="0" smtClean="0">
                <a:latin typeface="標楷體" panose="03000509000000000000" pitchFamily="65" charset="-120"/>
                <a:ea typeface="標楷體" panose="03000509000000000000" pitchFamily="65" charset="-120"/>
              </a:rPr>
              <a:t>〉</a:t>
            </a:r>
            <a:r>
              <a:rPr lang="zh-TW" altLang="en-US" sz="5100" dirty="0" smtClean="0">
                <a:latin typeface="標楷體" panose="03000509000000000000" pitchFamily="65" charset="-120"/>
                <a:ea typeface="標楷體" panose="03000509000000000000" pitchFamily="65" charset="-120"/>
              </a:rPr>
              <a:t>、</a:t>
            </a:r>
            <a:r>
              <a:rPr lang="en-US" altLang="zh-TW" sz="5100" dirty="0" smtClean="0">
                <a:latin typeface="標楷體" panose="03000509000000000000" pitchFamily="65" charset="-120"/>
                <a:ea typeface="標楷體" panose="03000509000000000000" pitchFamily="65" charset="-120"/>
              </a:rPr>
              <a:t>〈</a:t>
            </a:r>
            <a:r>
              <a:rPr lang="zh-TW" altLang="en-US" sz="5100" dirty="0" smtClean="0">
                <a:latin typeface="標楷體" panose="03000509000000000000" pitchFamily="65" charset="-120"/>
                <a:ea typeface="標楷體" panose="03000509000000000000" pitchFamily="65" charset="-120"/>
              </a:rPr>
              <a:t>酸橘子</a:t>
            </a:r>
            <a:r>
              <a:rPr lang="en-US" altLang="zh-TW" sz="5100" dirty="0" smtClean="0">
                <a:latin typeface="標楷體" panose="03000509000000000000" pitchFamily="65" charset="-120"/>
                <a:ea typeface="標楷體" panose="03000509000000000000" pitchFamily="65" charset="-120"/>
              </a:rPr>
              <a:t>〉</a:t>
            </a:r>
            <a:r>
              <a:rPr lang="zh-TW" altLang="en-US" sz="5100" dirty="0" smtClean="0">
                <a:latin typeface="標楷體" panose="03000509000000000000" pitchFamily="65" charset="-120"/>
                <a:ea typeface="標楷體" panose="03000509000000000000" pitchFamily="65" charset="-120"/>
              </a:rPr>
              <a:t>先後入選國中國文課本，</a:t>
            </a:r>
            <a:r>
              <a:rPr lang="en-US" altLang="zh-TW" sz="5100" dirty="0" smtClean="0">
                <a:latin typeface="標楷體" panose="03000509000000000000" pitchFamily="65" charset="-120"/>
                <a:ea typeface="標楷體" panose="03000509000000000000" pitchFamily="65" charset="-120"/>
              </a:rPr>
              <a:t>〈</a:t>
            </a:r>
            <a:r>
              <a:rPr lang="zh-TW" altLang="en-US" sz="5100" dirty="0" smtClean="0">
                <a:latin typeface="標楷體" panose="03000509000000000000" pitchFamily="65" charset="-120"/>
                <a:ea typeface="標楷體" panose="03000509000000000000" pitchFamily="65" charset="-120"/>
              </a:rPr>
              <a:t>樂趣</a:t>
            </a:r>
            <a:r>
              <a:rPr lang="en-US" altLang="zh-TW" sz="5100" dirty="0" smtClean="0">
                <a:latin typeface="標楷體" panose="03000509000000000000" pitchFamily="65" charset="-120"/>
                <a:ea typeface="標楷體" panose="03000509000000000000" pitchFamily="65" charset="-120"/>
              </a:rPr>
              <a:t>〉</a:t>
            </a:r>
            <a:r>
              <a:rPr lang="zh-TW" altLang="en-US" sz="5100" dirty="0" smtClean="0">
                <a:latin typeface="標楷體" panose="03000509000000000000" pitchFamily="65" charset="-120"/>
                <a:ea typeface="標楷體" panose="03000509000000000000" pitchFamily="65" charset="-120"/>
              </a:rPr>
              <a:t>、</a:t>
            </a:r>
            <a:r>
              <a:rPr lang="en-US" altLang="zh-TW" sz="5100" dirty="0" smtClean="0">
                <a:latin typeface="標楷體" panose="03000509000000000000" pitchFamily="65" charset="-120"/>
                <a:ea typeface="標楷體" panose="03000509000000000000" pitchFamily="65" charset="-120"/>
              </a:rPr>
              <a:t>〈</a:t>
            </a:r>
            <a:r>
              <a:rPr lang="zh-TW" altLang="en-US" sz="5100" dirty="0" smtClean="0">
                <a:latin typeface="標楷體" panose="03000509000000000000" pitchFamily="65" charset="-120"/>
                <a:ea typeface="標楷體" panose="03000509000000000000" pitchFamily="65" charset="-120"/>
              </a:rPr>
              <a:t>山林小記</a:t>
            </a:r>
            <a:r>
              <a:rPr lang="en-US" altLang="zh-TW" sz="5100" dirty="0" smtClean="0">
                <a:latin typeface="標楷體" panose="03000509000000000000" pitchFamily="65" charset="-120"/>
                <a:ea typeface="標楷體" panose="03000509000000000000" pitchFamily="65" charset="-120"/>
              </a:rPr>
              <a:t>〉</a:t>
            </a:r>
            <a:r>
              <a:rPr lang="zh-TW" altLang="en-US" sz="5100" dirty="0" smtClean="0">
                <a:latin typeface="標楷體" panose="03000509000000000000" pitchFamily="65" charset="-120"/>
                <a:ea typeface="標楷體" panose="03000509000000000000" pitchFamily="65" charset="-120"/>
              </a:rPr>
              <a:t>、</a:t>
            </a:r>
            <a:r>
              <a:rPr lang="en-US" altLang="zh-TW" sz="5100" dirty="0" smtClean="0">
                <a:latin typeface="標楷體" panose="03000509000000000000" pitchFamily="65" charset="-120"/>
                <a:ea typeface="標楷體" panose="03000509000000000000" pitchFamily="65" charset="-120"/>
              </a:rPr>
              <a:t>〈</a:t>
            </a:r>
            <a:r>
              <a:rPr lang="zh-TW" altLang="en-US" sz="5100" dirty="0" smtClean="0">
                <a:latin typeface="標楷體" panose="03000509000000000000" pitchFamily="65" charset="-120"/>
                <a:ea typeface="標楷體" panose="03000509000000000000" pitchFamily="65" charset="-120"/>
              </a:rPr>
              <a:t>欣賞的心</a:t>
            </a:r>
            <a:r>
              <a:rPr lang="en-US" altLang="zh-TW" sz="5100" dirty="0" smtClean="0">
                <a:latin typeface="標楷體" panose="03000509000000000000" pitchFamily="65" charset="-120"/>
                <a:ea typeface="標楷體" panose="03000509000000000000" pitchFamily="65" charset="-120"/>
              </a:rPr>
              <a:t>〉</a:t>
            </a:r>
            <a:r>
              <a:rPr lang="zh-TW" altLang="en-US" sz="5100" dirty="0" smtClean="0">
                <a:latin typeface="標楷體" panose="03000509000000000000" pitchFamily="65" charset="-120"/>
                <a:ea typeface="標楷體" panose="03000509000000000000" pitchFamily="65" charset="-120"/>
              </a:rPr>
              <a:t>、</a:t>
            </a:r>
            <a:r>
              <a:rPr lang="en-US" altLang="zh-TW" sz="5100" dirty="0" smtClean="0">
                <a:latin typeface="標楷體" panose="03000509000000000000" pitchFamily="65" charset="-120"/>
                <a:ea typeface="標楷體" panose="03000509000000000000" pitchFamily="65" charset="-120"/>
              </a:rPr>
              <a:t>〈</a:t>
            </a:r>
            <a:r>
              <a:rPr lang="zh-TW" altLang="en-US" sz="5100" dirty="0" smtClean="0">
                <a:latin typeface="標楷體" panose="03000509000000000000" pitchFamily="65" charset="-120"/>
                <a:ea typeface="標楷體" panose="03000509000000000000" pitchFamily="65" charset="-120"/>
              </a:rPr>
              <a:t>聰明的人</a:t>
            </a:r>
            <a:r>
              <a:rPr lang="en-US" altLang="zh-TW" sz="5100" dirty="0" smtClean="0">
                <a:latin typeface="標楷體" panose="03000509000000000000" pitchFamily="65" charset="-120"/>
                <a:ea typeface="標楷體" panose="03000509000000000000" pitchFamily="65" charset="-120"/>
              </a:rPr>
              <a:t>〉</a:t>
            </a:r>
            <a:r>
              <a:rPr lang="zh-TW" altLang="en-US" sz="5100" dirty="0" smtClean="0">
                <a:latin typeface="標楷體" panose="03000509000000000000" pitchFamily="65" charset="-120"/>
                <a:ea typeface="標楷體" panose="03000509000000000000" pitchFamily="65" charset="-120"/>
              </a:rPr>
              <a:t>等入選海外國文華文教科書，文章也被大量採用作為高中職聯考及北一女等名校甄試閱讀測驗的範文，作品亦多次入選文建會（現為文化部）的「好書大家讀」，獲行政院新聞局、教育部，以及臺北市政府新聞處評定為「中小學生優良課外讀物」、「年度優良課外讀物」等。</a:t>
            </a:r>
          </a:p>
          <a:p>
            <a:endParaRPr lang="zh-TW" altLang="en-US" dirty="0" smtClean="0"/>
          </a:p>
          <a:p>
            <a:pPr marL="0" indent="0">
              <a:buNone/>
            </a:pPr>
            <a:r>
              <a:rPr lang="zh-TW" altLang="en-US" dirty="0" smtClean="0"/>
              <a:t>　</a:t>
            </a:r>
            <a:endParaRPr lang="zh-TW" altLang="en-US" dirty="0"/>
          </a:p>
        </p:txBody>
      </p:sp>
    </p:spTree>
    <p:extLst>
      <p:ext uri="{BB962C8B-B14F-4D97-AF65-F5344CB8AC3E}">
        <p14:creationId xmlns:p14="http://schemas.microsoft.com/office/powerpoint/2010/main" val="293068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0" indent="0">
              <a:buNone/>
            </a:pPr>
            <a:r>
              <a:rPr lang="en-US" altLang="zh-TW" dirty="0" smtClean="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最美是詞</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引用</a:t>
            </a:r>
            <a:r>
              <a:rPr lang="zh-TW" altLang="en-US" dirty="0">
                <a:latin typeface="標楷體" panose="03000509000000000000" pitchFamily="65" charset="-120"/>
                <a:ea typeface="標楷體" panose="03000509000000000000" pitchFamily="65" charset="-120"/>
              </a:rPr>
              <a:t>古典詩詞中的雋永名句，結合生活化的故事，將古人的智慧運用到現代人的日常生活</a:t>
            </a:r>
            <a:r>
              <a:rPr lang="zh-TW" altLang="en-US" dirty="0" smtClean="0">
                <a:latin typeface="標楷體" panose="03000509000000000000" pitchFamily="65" charset="-120"/>
                <a:ea typeface="標楷體" panose="03000509000000000000" pitchFamily="65" charset="-120"/>
              </a:rPr>
              <a:t>中。穿梭</a:t>
            </a:r>
            <a:r>
              <a:rPr lang="zh-TW" altLang="en-US" dirty="0">
                <a:latin typeface="標楷體" panose="03000509000000000000" pitchFamily="65" charset="-120"/>
                <a:ea typeface="標楷體" panose="03000509000000000000" pitchFamily="65" charset="-120"/>
              </a:rPr>
              <a:t>古今，體會不同朝代的詞作之</a:t>
            </a:r>
            <a:r>
              <a:rPr lang="zh-TW" altLang="en-US" dirty="0" smtClean="0">
                <a:latin typeface="標楷體" panose="03000509000000000000" pitchFamily="65" charset="-120"/>
                <a:ea typeface="標楷體" panose="03000509000000000000" pitchFamily="65" charset="-120"/>
              </a:rPr>
              <a:t>美。</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0159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pPr marL="0" indent="0">
              <a:buNone/>
            </a:pPr>
            <a:r>
              <a:rPr lang="zh-TW" altLang="en-US" dirty="0" smtClean="0">
                <a:latin typeface="標楷體" panose="03000509000000000000" pitchFamily="65" charset="-120"/>
                <a:ea typeface="標楷體" panose="03000509000000000000" pitchFamily="65" charset="-120"/>
              </a:rPr>
              <a:t>    作者</a:t>
            </a:r>
            <a:r>
              <a:rPr lang="zh-TW" altLang="en-US" dirty="0" smtClean="0">
                <a:latin typeface="標楷體" panose="03000509000000000000" pitchFamily="65" charset="-120"/>
                <a:ea typeface="標楷體" panose="03000509000000000000" pitchFamily="65" charset="-120"/>
              </a:rPr>
              <a:t>文字清麗雋永，內容情真意切，自然誠摯而動人心弦。不論寫人、寫事、寫物、寫景，都基於愛與體恤，映現出澄明的心境和自勉勉人的情懷。</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76033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539552" y="1628800"/>
            <a:ext cx="8229600" cy="4724400"/>
          </a:xfrm>
        </p:spPr>
        <p:txBody>
          <a:bodyPr/>
          <a:lstStyle/>
          <a:p>
            <a:pPr marL="0" indent="0">
              <a:buNone/>
            </a:pPr>
            <a:r>
              <a:rPr lang="en-US" altLang="zh-TW" dirty="0" smtClean="0">
                <a:latin typeface="標楷體" panose="03000509000000000000" pitchFamily="65" charset="-120"/>
                <a:ea typeface="標楷體" panose="03000509000000000000" pitchFamily="65" charset="-120"/>
              </a:rPr>
              <a:t>    《</a:t>
            </a:r>
            <a:r>
              <a:rPr lang="zh-TW" altLang="en-US" dirty="0">
                <a:latin typeface="標楷體" panose="03000509000000000000" pitchFamily="65" charset="-120"/>
                <a:ea typeface="標楷體" panose="03000509000000000000" pitchFamily="65" charset="-120"/>
              </a:rPr>
              <a:t>最美是詞</a:t>
            </a:r>
            <a:r>
              <a:rPr lang="en-US" altLang="zh-TW" dirty="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將詞中意境結合現代人的日常生活，用清麗文字描繪你我周遭的故事，毫無隔閡的讓讀者進入好詞世界。</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81313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lstStyle/>
          <a:p>
            <a:pPr marL="0" indent="0">
              <a:buNone/>
            </a:pPr>
            <a:r>
              <a:rPr lang="zh-TW" altLang="en-US" dirty="0" smtClean="0">
                <a:latin typeface="標楷體" panose="03000509000000000000" pitchFamily="65" charset="-120"/>
                <a:ea typeface="標楷體" panose="03000509000000000000" pitchFamily="65" charset="-120"/>
              </a:rPr>
              <a:t>    作者巧妙的運用溫潤生</a:t>
            </a:r>
            <a:r>
              <a:rPr lang="zh-TW" altLang="en-US" dirty="0">
                <a:latin typeface="標楷體" panose="03000509000000000000" pitchFamily="65" charset="-120"/>
                <a:ea typeface="標楷體" panose="03000509000000000000" pitchFamily="65" charset="-120"/>
              </a:rPr>
              <a:t>活的詞句體會詞之美，在尋常的事物裡勾勒生命的幸福</a:t>
            </a:r>
            <a:r>
              <a:rPr lang="zh-TW" altLang="en-US" dirty="0" smtClean="0">
                <a:latin typeface="標楷體" panose="03000509000000000000" pitchFamily="65" charset="-120"/>
                <a:ea typeface="標楷體" panose="03000509000000000000" pitchFamily="65" charset="-120"/>
              </a:rPr>
              <a:t>光景，透過此書明瞭詞可以如此平易近人，貼近生命。</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74530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0" indent="0">
              <a:buNone/>
            </a:pPr>
            <a:r>
              <a:rPr lang="zh-TW" altLang="en-US" dirty="0" smtClean="0">
                <a:latin typeface="標楷體" panose="03000509000000000000" pitchFamily="65" charset="-120"/>
                <a:ea typeface="標楷體" panose="03000509000000000000" pitchFamily="65" charset="-120"/>
              </a:rPr>
              <a:t>    作者</a:t>
            </a:r>
            <a:r>
              <a:rPr lang="zh-TW" altLang="en-US" dirty="0" smtClean="0">
                <a:latin typeface="標楷體" panose="03000509000000000000" pitchFamily="65" charset="-120"/>
                <a:ea typeface="標楷體" panose="03000509000000000000" pitchFamily="65" charset="-120"/>
              </a:rPr>
              <a:t>將詞中表達出古人心事與現代人的心聲用文字交會於書，激盪出全新火花，她更認為讀詩詞能讓人更具審美眼光、豐足內在。</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44626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p:cNvPicPr>
            <a:picLocks noGrp="1" noChangeAspect="1"/>
          </p:cNvPicPr>
          <p:nvPr>
            <p:ph idx="1"/>
          </p:nvPr>
        </p:nvPicPr>
        <p:blipFill rotWithShape="1">
          <a:blip r:embed="rId2">
            <a:extLst>
              <a:ext uri="{BEBA8EAE-BF5A-486C-A8C5-ECC9F3942E4B}">
                <a14:imgProps xmlns:a14="http://schemas.microsoft.com/office/drawing/2010/main">
                  <a14:imgLayer r:embed="rId3">
                    <a14:imgEffect>
                      <a14:backgroundRemoval t="2299" b="100000" l="13506" r="83046">
                        <a14:foregroundMark x1="82184" y1="5747" x2="82184" y2="5747"/>
                        <a14:foregroundMark x1="82184" y1="10345" x2="82184" y2="10345"/>
                        <a14:foregroundMark x1="82184" y1="14368" x2="82184" y2="14368"/>
                        <a14:foregroundMark x1="82184" y1="19540" x2="82184" y2="19540"/>
                        <a14:foregroundMark x1="82184" y1="23276" x2="82184" y2="23276"/>
                        <a14:foregroundMark x1="82184" y1="28736" x2="82184" y2="28736"/>
                        <a14:foregroundMark x1="82184" y1="26437" x2="82184" y2="26437"/>
                        <a14:foregroundMark x1="82184" y1="46552" x2="82184" y2="46552"/>
                        <a14:foregroundMark x1="81897" y1="42816" x2="81897" y2="42816"/>
                        <a14:foregroundMark x1="82184" y1="45402" x2="82184" y2="45402"/>
                        <a14:foregroundMark x1="81609" y1="49425" x2="81609" y2="49425"/>
                        <a14:foregroundMark x1="82184" y1="50000" x2="82184" y2="50000"/>
                        <a14:foregroundMark x1="82184" y1="54598" x2="82184" y2="54598"/>
                        <a14:foregroundMark x1="82759" y1="53736" x2="82759" y2="53736"/>
                        <a14:foregroundMark x1="81609" y1="51437" x2="81609" y2="51437"/>
                        <a14:foregroundMark x1="82184" y1="83333" x2="82184" y2="83333"/>
                        <a14:foregroundMark x1="82471" y1="49138" x2="82471" y2="49138"/>
                        <a14:foregroundMark x1="82184" y1="47701" x2="82184" y2="47701"/>
                        <a14:foregroundMark x1="83046" y1="52011" x2="83046" y2="52011"/>
                        <a14:foregroundMark x1="83046" y1="50000" x2="83046" y2="50000"/>
                        <a14:backgroundMark x1="62931" y1="862" x2="62931" y2="862"/>
                        <a14:backgroundMark x1="65517" y1="862" x2="65517" y2="862"/>
                        <a14:backgroundMark x1="66954" y1="862" x2="66954" y2="862"/>
                        <a14:backgroundMark x1="68391" y1="1149" x2="68391" y2="1149"/>
                        <a14:backgroundMark x1="70977" y1="862" x2="70977" y2="862"/>
                        <a14:backgroundMark x1="73563" y1="287" x2="73563" y2="287"/>
                        <a14:backgroundMark x1="83621" y1="50575" x2="83621" y2="50575"/>
                        <a14:backgroundMark x1="83908" y1="51437" x2="83908" y2="51437"/>
                      </a14:backgroundRemoval>
                    </a14:imgEffect>
                  </a14:imgLayer>
                </a14:imgProps>
              </a:ext>
              <a:ext uri="{28A0092B-C50C-407E-A947-70E740481C1C}">
                <a14:useLocalDpi xmlns:a14="http://schemas.microsoft.com/office/drawing/2010/main" val="0"/>
              </a:ext>
            </a:extLst>
          </a:blip>
          <a:srcRect t="-622" r="1742"/>
          <a:stretch/>
        </p:blipFill>
        <p:spPr>
          <a:xfrm>
            <a:off x="323527" y="2060848"/>
            <a:ext cx="3960441" cy="3314700"/>
          </a:xfrm>
        </p:spPr>
      </p:pic>
      <p:sp>
        <p:nvSpPr>
          <p:cNvPr id="3" name="文字方塊 2"/>
          <p:cNvSpPr txBox="1"/>
          <p:nvPr/>
        </p:nvSpPr>
        <p:spPr>
          <a:xfrm>
            <a:off x="4499992" y="2564905"/>
            <a:ext cx="3888432" cy="584775"/>
          </a:xfrm>
          <a:prstGeom prst="rect">
            <a:avLst/>
          </a:prstGeom>
          <a:noFill/>
        </p:spPr>
        <p:txBody>
          <a:bodyPr wrap="square" rtlCol="0">
            <a:spAutoFit/>
          </a:bodyPr>
          <a:lstStyle/>
          <a:p>
            <a:r>
              <a:rPr lang="zh-TW" altLang="en-US" sz="3200" dirty="0" smtClean="0">
                <a:latin typeface="標楷體" panose="03000509000000000000" pitchFamily="65" charset="-120"/>
                <a:ea typeface="標楷體" panose="03000509000000000000" pitchFamily="65" charset="-120"/>
              </a:rPr>
              <a:t>温潤生活良方</a:t>
            </a:r>
            <a:endParaRPr lang="en-US" altLang="zh-TW" sz="3200" dirty="0" smtClean="0">
              <a:latin typeface="標楷體" panose="03000509000000000000" pitchFamily="65" charset="-120"/>
              <a:ea typeface="標楷體" panose="03000509000000000000" pitchFamily="65" charset="-120"/>
            </a:endParaRPr>
          </a:p>
        </p:txBody>
      </p:sp>
      <p:sp>
        <p:nvSpPr>
          <p:cNvPr id="5" name="文字方塊 4"/>
          <p:cNvSpPr txBox="1"/>
          <p:nvPr/>
        </p:nvSpPr>
        <p:spPr>
          <a:xfrm>
            <a:off x="4572000" y="3717032"/>
            <a:ext cx="1008112" cy="163121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zh-TW" altLang="en-US" sz="2000" dirty="0" smtClean="0">
                <a:latin typeface="標楷體" panose="03000509000000000000" pitchFamily="65" charset="-120"/>
                <a:ea typeface="標楷體" panose="03000509000000000000" pitchFamily="65" charset="-120"/>
              </a:rPr>
              <a:t>索書號</a:t>
            </a:r>
            <a:endParaRPr lang="en-US" altLang="zh-TW" sz="2000" dirty="0" smtClean="0">
              <a:latin typeface="標楷體" panose="03000509000000000000" pitchFamily="65" charset="-120"/>
              <a:ea typeface="標楷體" panose="03000509000000000000" pitchFamily="65" charset="-120"/>
            </a:endParaRPr>
          </a:p>
          <a:p>
            <a:r>
              <a:rPr lang="en-US" altLang="zh-TW" sz="2000" dirty="0" smtClean="0">
                <a:latin typeface="標楷體" panose="03000509000000000000" pitchFamily="65" charset="-120"/>
                <a:ea typeface="標楷體" panose="03000509000000000000" pitchFamily="65" charset="-120"/>
              </a:rPr>
              <a:t>855</a:t>
            </a:r>
          </a:p>
          <a:p>
            <a:r>
              <a:rPr lang="en-US" altLang="zh-TW" sz="2000" dirty="0" smtClean="0">
                <a:latin typeface="標楷體" panose="03000509000000000000" pitchFamily="65" charset="-120"/>
                <a:ea typeface="標楷體" panose="03000509000000000000" pitchFamily="65" charset="-120"/>
              </a:rPr>
              <a:t>1131-7</a:t>
            </a:r>
          </a:p>
          <a:p>
            <a:r>
              <a:rPr lang="en-US" altLang="zh-TW" sz="2000" dirty="0" smtClean="0">
                <a:latin typeface="標楷體" panose="03000509000000000000" pitchFamily="65" charset="-120"/>
                <a:ea typeface="標楷體" panose="03000509000000000000" pitchFamily="65" charset="-120"/>
              </a:rPr>
              <a:t>031843</a:t>
            </a:r>
          </a:p>
          <a:p>
            <a:endParaRPr lang="zh-TW" altLang="en-US" sz="20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93859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par>
                          <p:cTn id="15" fill="hold">
                            <p:stCondLst>
                              <p:cond delay="1500"/>
                            </p:stCondLst>
                            <p:childTnLst>
                              <p:par>
                                <p:cTn id="16" presetID="21" presetClass="entr" presetSubtype="1"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heel(1)">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行雲流水">
  <a:themeElements>
    <a:clrScheme name="行雲流水">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行雲流水">
      <a:majorFont>
        <a:latin typeface="Cambria"/>
        <a:ea typeface=""/>
        <a:cs typeface=""/>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行雲流水">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xmlns:r="http://schemas.openxmlformats.org/officeDocument/2006/relationships"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Calligraphy</Template>
  <TotalTime>1736</TotalTime>
  <Words>225</Words>
  <Application>Microsoft Office PowerPoint</Application>
  <PresentationFormat>如螢幕大小 (4:3)</PresentationFormat>
  <Paragraphs>17</Paragraphs>
  <Slides>9</Slides>
  <Notes>0</Notes>
  <HiddenSlides>0</HiddenSlides>
  <MMClips>0</MMClips>
  <ScaleCrop>false</ScaleCrop>
  <HeadingPairs>
    <vt:vector size="4" baseType="variant">
      <vt:variant>
        <vt:lpstr>佈景主題</vt:lpstr>
      </vt:variant>
      <vt:variant>
        <vt:i4>1</vt:i4>
      </vt:variant>
      <vt:variant>
        <vt:lpstr>投影片標題</vt:lpstr>
      </vt:variant>
      <vt:variant>
        <vt:i4>9</vt:i4>
      </vt:variant>
    </vt:vector>
  </HeadingPairs>
  <TitlesOfParts>
    <vt:vector size="10" baseType="lpstr">
      <vt:lpstr>行雲流水</vt:lpstr>
      <vt:lpstr>PowerPoint 簡報</vt:lpstr>
      <vt:lpstr>最美是詞</vt:lpstr>
      <vt:lpstr>作者簡介</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最美是詞</dc:title>
  <dc:creator>ｓｕｎｍｏｏｎ</dc:creator>
  <cp:lastModifiedBy>ｓｕｎｍｏｏｎ</cp:lastModifiedBy>
  <cp:revision>33</cp:revision>
  <dcterms:created xsi:type="dcterms:W3CDTF">2021-05-04T02:14:21Z</dcterms:created>
  <dcterms:modified xsi:type="dcterms:W3CDTF">2021-05-24T06:29:30Z</dcterms:modified>
</cp:coreProperties>
</file>