
<file path=[Content_Types].xml><?xml version="1.0" encoding="utf-8"?>
<Types xmlns="http://schemas.openxmlformats.org/package/2006/content-types">
  <Default Extension="bmp" ContentType="image/bmp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C7B56AB-00E4-45A7-A001-87EF7FEF302D}">
          <p14:sldIdLst>
            <p14:sldId id="264"/>
            <p14:sldId id="256"/>
            <p14:sldId id="258"/>
            <p14:sldId id="257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68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EBB6ED-EC65-4911-B892-E3C5B7AF79B9}" type="datetimeFigureOut">
              <a:rPr lang="zh-TW" altLang="en-US" smtClean="0"/>
              <a:t>2016/9/9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3092F8-9606-4A04-B0D6-3426409BE7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53296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寧靜的心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7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艾哈邁德．哈美迪．坦波納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Ahmet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Hamdi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Tanpınar</a:t>
            </a:r>
            <a:r>
              <a:rPr lang="en-US" altLang="zh-TW" dirty="0"/>
              <a:t>, </a:t>
            </a:r>
            <a:r>
              <a:rPr lang="en-US" altLang="zh-TW" dirty="0" smtClean="0"/>
              <a:t>1901-1962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二十歲時便</a:t>
            </a:r>
            <a:r>
              <a:rPr lang="zh-TW" altLang="en-US" dirty="0" smtClean="0"/>
              <a:t>發表第一本</a:t>
            </a:r>
            <a:r>
              <a:rPr lang="zh-TW" altLang="en-US" dirty="0" smtClean="0"/>
              <a:t>詩集，一九三九年取得教授資格，在伊斯坦堡大學中任教土耳其文學，並擔任土耳其文學研究所主席。</a:t>
            </a:r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二十世紀土耳其文學中最令人驚艷的作者，致力於彰顯奧斯曼帝國的傳統文化價值，其作品細膩地處理了奧斯曼帝國及西方新世界之間的文化差異，將當代市井小民的生活</a:t>
            </a:r>
            <a:r>
              <a:rPr lang="zh-TW" altLang="en-US" dirty="0" smtClean="0"/>
              <a:t>描寫得絲絲入扣</a:t>
            </a:r>
            <a:r>
              <a:rPr lang="zh-TW" altLang="en-US" dirty="0" smtClean="0"/>
              <a:t>，是土耳其文學史上舉足輕重的代表人物，被譽為「土耳其文學之父」，作品選於土耳其的國、高中課本及大學教科書中，二〇〇六年諾貝爾文學獎</a:t>
            </a:r>
            <a:r>
              <a:rPr lang="zh-TW" altLang="en-US" dirty="0" smtClean="0"/>
              <a:t>得主奧罕．帕</a:t>
            </a:r>
            <a:r>
              <a:rPr lang="zh-TW" altLang="en-US" dirty="0" smtClean="0"/>
              <a:t>慕克亦深受其作品影響。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515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寧靜的心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一書，以年幼失怙的穆塔茲內心的</a:t>
            </a:r>
            <a:r>
              <a:rPr lang="zh-TW" altLang="en-US" sz="3600" dirty="0" smtClean="0"/>
              <a:t>企盼，以及</a:t>
            </a:r>
            <a:r>
              <a:rPr lang="zh-TW" altLang="en-US" sz="3600" dirty="0" smtClean="0"/>
              <a:t>他與努蘭</a:t>
            </a:r>
            <a:r>
              <a:rPr lang="zh-TW" altLang="en-US" sz="3600" dirty="0" smtClean="0"/>
              <a:t>間，真摯</a:t>
            </a:r>
            <a:r>
              <a:rPr lang="zh-TW" altLang="en-US" sz="3600" dirty="0" smtClean="0"/>
              <a:t>卻備受外境考驗的愛情為</a:t>
            </a:r>
            <a:r>
              <a:rPr lang="zh-TW" altLang="en-US" sz="3600" dirty="0" smtClean="0"/>
              <a:t>主軸。描繪</a:t>
            </a:r>
            <a:r>
              <a:rPr lang="zh-TW" altLang="en-US" sz="3600" dirty="0" smtClean="0"/>
              <a:t>了當時的</a:t>
            </a:r>
            <a:r>
              <a:rPr lang="zh-TW" altLang="en-US" sz="3600" dirty="0" smtClean="0"/>
              <a:t>知識份子，為維持</a:t>
            </a:r>
            <a:r>
              <a:rPr lang="zh-TW" altLang="en-US" sz="3600" dirty="0" smtClean="0"/>
              <a:t>心靈寧靜平安的努力與過程中的得失。</a:t>
            </a:r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39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寧靜的心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成書至今雖已超過半世紀，但書中所探討的知識份子面對新舊世代交替、東西方價值觀衝擊、戰爭隨時可能爆發</a:t>
            </a:r>
            <a:r>
              <a:rPr lang="en-US" altLang="zh-TW" sz="3200" dirty="0" smtClean="0"/>
              <a:t>……</a:t>
            </a:r>
            <a:r>
              <a:rPr lang="zh-TW" altLang="en-US" sz="3200" dirty="0" smtClean="0"/>
              <a:t>等動</a:t>
            </a:r>
            <a:r>
              <a:rPr lang="zh-TW" altLang="en-US" sz="3200" dirty="0" smtClean="0"/>
              <a:t>盪不安的外境下，為了追尋內心</a:t>
            </a:r>
            <a:r>
              <a:rPr lang="zh-TW" altLang="en-US" sz="3200" dirty="0" smtClean="0"/>
              <a:t>平安</a:t>
            </a:r>
            <a:r>
              <a:rPr lang="zh-TW" altLang="en-US" sz="3200" dirty="0" smtClean="0"/>
              <a:t>所做的種種</a:t>
            </a:r>
            <a:r>
              <a:rPr lang="zh-TW" altLang="en-US" sz="3200" dirty="0" smtClean="0"/>
              <a:t>努力。尤其是</a:t>
            </a:r>
            <a:r>
              <a:rPr lang="zh-TW" altLang="en-US" sz="3200" dirty="0" smtClean="0"/>
              <a:t>主角穆塔茲面對充滿挫折、阻礙的外在環境，不得不以相信戰事不會爆發、如師的堂兄伊赫桑病情會好轉，以及與摯愛努蘭長相廝守的期待，來維持個人內心的平安。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8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700808"/>
            <a:ext cx="8092421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2400" dirty="0" smtClean="0"/>
              <a:t>      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寧靜的心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是穆</a:t>
            </a:r>
            <a:r>
              <a:rPr lang="zh-TW" altLang="en-US" sz="3200" dirty="0" smtClean="0"/>
              <a:t>塔</a:t>
            </a:r>
            <a:r>
              <a:rPr lang="zh-TW" altLang="en-US" sz="3200" dirty="0" smtClean="0"/>
              <a:t>茲發覺時間為夢境</a:t>
            </a:r>
            <a:r>
              <a:rPr lang="zh-TW" altLang="en-US" sz="3200" dirty="0" smtClean="0"/>
              <a:t>與現實</a:t>
            </a:r>
            <a:r>
              <a:rPr lang="zh-TW" altLang="en-US" sz="3200" dirty="0" smtClean="0"/>
              <a:t>交織而成，</a:t>
            </a:r>
            <a:r>
              <a:rPr lang="zh-TW" altLang="en-US" sz="3200" dirty="0" smtClean="0"/>
              <a:t>也由於主角的追悔而呈現許多再也回不</a:t>
            </a:r>
            <a:r>
              <a:rPr lang="zh-TW" altLang="en-US" sz="3200" dirty="0" smtClean="0"/>
              <a:t>去的美好情境及</a:t>
            </a:r>
            <a:r>
              <a:rPr lang="zh-TW" altLang="en-US" sz="3200" dirty="0" smtClean="0"/>
              <a:t>心境</a:t>
            </a:r>
            <a:r>
              <a:rPr lang="zh-TW" altLang="en-US" sz="3200" dirty="0" smtClean="0"/>
              <a:t>。本書著重心理變化的描寫，也使得進行的節奏較為緩慢。我們亦可從</a:t>
            </a:r>
            <a:r>
              <a:rPr lang="zh-TW" altLang="en-US" sz="3200" dirty="0" smtClean="0"/>
              <a:t>主觀、客觀的感受來看待書中涉及的時間；一是客觀的事件</a:t>
            </a:r>
            <a:r>
              <a:rPr lang="zh-TW" altLang="en-US" sz="3200" dirty="0" smtClean="0"/>
              <a:t>時間：以</a:t>
            </a:r>
            <a:r>
              <a:rPr lang="zh-TW" altLang="en-US" sz="3200" dirty="0" smtClean="0"/>
              <a:t>接獲</a:t>
            </a:r>
            <a:r>
              <a:rPr lang="zh-TW" altLang="en-US" sz="3200" dirty="0"/>
              <a:t>二戰爆發消息前二十</a:t>
            </a:r>
            <a:r>
              <a:rPr lang="zh-TW" altLang="en-US" sz="3200" dirty="0" smtClean="0"/>
              <a:t>四小時</a:t>
            </a:r>
            <a:r>
              <a:rPr lang="zh-TW" altLang="en-US" sz="3200" dirty="0" smtClean="0"/>
              <a:t>發生</a:t>
            </a:r>
            <a:r>
              <a:rPr lang="zh-TW" altLang="en-US" sz="3200" dirty="0" smtClean="0"/>
              <a:t>的事件為主，輔以引發事件的背景描述，另一種則是穆塔茲主觀的「思緒時間」，根據穆塔茲對於事件的詮釋以及他思緒、感受的起伏變化而呈現出的時間流動。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43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寧靜</a:t>
            </a:r>
            <a:r>
              <a:rPr lang="zh-TW" altLang="en-US" sz="3200" dirty="0"/>
              <a:t>的心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全書情節環繞著穆塔茲對</a:t>
            </a:r>
            <a:r>
              <a:rPr lang="zh-TW" altLang="en-US" sz="3200" dirty="0" smtClean="0"/>
              <a:t>內心平安</a:t>
            </a:r>
            <a:r>
              <a:rPr lang="zh-TW" altLang="en-US" sz="3200" dirty="0" smtClean="0"/>
              <a:t>的</a:t>
            </a:r>
            <a:r>
              <a:rPr lang="zh-TW" altLang="en-US" sz="3200" dirty="0" smtClean="0"/>
              <a:t>嚮往，與追尋過程中所遭遇</a:t>
            </a:r>
            <a:r>
              <a:rPr lang="zh-TW" altLang="en-US" sz="3200" dirty="0" smtClean="0"/>
              <a:t>到的窘境與磨難。</a:t>
            </a:r>
            <a:r>
              <a:rPr lang="zh-TW" altLang="en-US" sz="3200" dirty="0"/>
              <a:t>藉</a:t>
            </a:r>
            <a:r>
              <a:rPr lang="zh-TW" altLang="en-US" sz="3200" dirty="0" smtClean="0"/>
              <a:t>由親人</a:t>
            </a:r>
            <a:r>
              <a:rPr lang="zh-TW" altLang="en-US" sz="3200" dirty="0"/>
              <a:t>的死亡、</a:t>
            </a:r>
            <a:r>
              <a:rPr lang="zh-TW" altLang="en-US" sz="3200" dirty="0" smtClean="0"/>
              <a:t>病痛及對</a:t>
            </a:r>
            <a:r>
              <a:rPr lang="zh-TW" altLang="en-US" sz="3200" dirty="0"/>
              <a:t>真愛的</a:t>
            </a:r>
            <a:r>
              <a:rPr lang="zh-TW" altLang="en-US" sz="3200" dirty="0" smtClean="0"/>
              <a:t>期盼</a:t>
            </a:r>
            <a:r>
              <a:rPr lang="en-US" altLang="zh-TW" sz="3200" dirty="0" smtClean="0"/>
              <a:t>……</a:t>
            </a:r>
            <a:r>
              <a:rPr lang="zh-TW" altLang="en-US" sz="3200" dirty="0" smtClean="0"/>
              <a:t>種種</a:t>
            </a:r>
            <a:r>
              <a:rPr lang="zh-TW" altLang="en-US" sz="3200" dirty="0"/>
              <a:t>事件的發生交錯，</a:t>
            </a:r>
            <a:r>
              <a:rPr lang="zh-TW" altLang="en-US" sz="3200" dirty="0" smtClean="0"/>
              <a:t>使書中人物穆塔茲、努蘭、蘇亞德，不得不主動或被動地做出抉擇，也因此改變了他們的命運。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9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 於書中土耳其</a:t>
            </a:r>
            <a:r>
              <a:rPr lang="zh-TW" altLang="en-US" sz="3600" dirty="0" smtClean="0"/>
              <a:t>文人的矛盾與</a:t>
            </a:r>
            <a:r>
              <a:rPr lang="zh-TW" altLang="en-US" sz="3600" dirty="0" smtClean="0"/>
              <a:t>堅持，及市井小民</a:t>
            </a:r>
            <a:r>
              <a:rPr lang="zh-TW" altLang="en-US" sz="3600" dirty="0"/>
              <a:t>的真實面貌</a:t>
            </a:r>
            <a:r>
              <a:rPr lang="zh-TW" altLang="en-US" sz="3600" dirty="0" smtClean="0"/>
              <a:t>，並在外</a:t>
            </a:r>
            <a:r>
              <a:rPr lang="zh-TW" altLang="en-US" sz="3600" dirty="0"/>
              <a:t>境擺盪下如何維持內心的</a:t>
            </a:r>
            <a:r>
              <a:rPr lang="zh-TW" altLang="en-US" sz="3600" dirty="0" smtClean="0"/>
              <a:t>平安。此</a:t>
            </a:r>
            <a:r>
              <a:rPr lang="zh-TW" altLang="en-US" sz="3600" dirty="0" smtClean="0"/>
              <a:t>情境對照今日社會環境的不安及衝突，有雷同之處，故盼書中故事，能啟發讀者，尋得內心的平和。</a:t>
            </a:r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55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" t="3597" r="-667" b="3698"/>
          <a:stretch/>
        </p:blipFill>
        <p:spPr>
          <a:xfrm>
            <a:off x="323528" y="2060848"/>
            <a:ext cx="3350263" cy="4192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283968" y="220486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/>
              <a:t>心靈的平安與寧靜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283968" y="3861048"/>
            <a:ext cx="1440160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/>
              <a:t>索書號</a:t>
            </a:r>
            <a:endParaRPr lang="en-US" altLang="zh-TW" sz="2000" dirty="0" smtClean="0"/>
          </a:p>
          <a:p>
            <a:r>
              <a:rPr lang="en-US" altLang="zh-TW" sz="2000" dirty="0" smtClean="0"/>
              <a:t>864.157</a:t>
            </a:r>
          </a:p>
          <a:p>
            <a:r>
              <a:rPr lang="en-US" altLang="zh-TW" sz="2000" dirty="0" smtClean="0"/>
              <a:t>4920</a:t>
            </a:r>
          </a:p>
          <a:p>
            <a:r>
              <a:rPr lang="en-US" altLang="zh-TW" sz="2000" dirty="0" smtClean="0"/>
              <a:t>028482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4215</TotalTime>
  <Words>606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波形</vt:lpstr>
      <vt:lpstr>PowerPoint 簡報</vt:lpstr>
      <vt:lpstr>寧靜的心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寧靜的心</dc:title>
  <dc:creator>User</dc:creator>
  <cp:lastModifiedBy>User</cp:lastModifiedBy>
  <cp:revision>47</cp:revision>
  <dcterms:created xsi:type="dcterms:W3CDTF">2016-08-05T06:38:52Z</dcterms:created>
  <dcterms:modified xsi:type="dcterms:W3CDTF">2016-09-09T03:31:55Z</dcterms:modified>
</cp:coreProperties>
</file>