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69" r:id="rId32"/>
  </p:sldIdLst>
  <p:sldSz cx="18288000" cy="10287000"/>
  <p:notesSz cx="6858000" cy="9144000"/>
  <p:embeddedFontLst>
    <p:embeddedFont>
      <p:font typeface="Raleway" charset="1" panose="020B0503030101060003"/>
      <p:regular r:id="rId6"/>
    </p:embeddedFont>
    <p:embeddedFont>
      <p:font typeface="Raleway Bold" charset="1" panose="020B0803030101060003"/>
      <p:regular r:id="rId7"/>
    </p:embeddedFont>
    <p:embeddedFont>
      <p:font typeface="Playfair Display" charset="1" panose="00000500000000000000"/>
      <p:regular r:id="rId8"/>
    </p:embeddedFont>
    <p:embeddedFont>
      <p:font typeface="Playfair Display Bold" charset="1" panose="00000800000000000000"/>
      <p:regular r:id="rId9"/>
    </p:embeddedFont>
    <p:embeddedFont>
      <p:font typeface="Playfair Display Italics" charset="1" panose="00000500000000000000"/>
      <p:regular r:id="rId10"/>
    </p:embeddedFont>
    <p:embeddedFont>
      <p:font typeface="Playfair Display Bold Italics" charset="1" panose="00000800000000000000"/>
      <p:regular r:id="rId11"/>
    </p:embeddedFont>
    <p:embeddedFont>
      <p:font typeface="Arimo" charset="1" panose="020B0604020202020204"/>
      <p:regular r:id="rId12"/>
    </p:embeddedFont>
    <p:embeddedFont>
      <p:font typeface="Arimo Bold" charset="1" panose="020B0704020202020204"/>
      <p:regular r:id="rId13"/>
    </p:embeddedFont>
    <p:embeddedFont>
      <p:font typeface="Arimo Italics" charset="1" panose="020B0604020202090204"/>
      <p:regular r:id="rId14"/>
    </p:embeddedFont>
    <p:embeddedFont>
      <p:font typeface="Arimo Bold Italics" charset="1" panose="020B0704020202090204"/>
      <p:regular r:id="rId15"/>
    </p:embeddedFont>
    <p:embeddedFont>
      <p:font typeface="思源宋体-粗体" charset="1" panose="02020600000000000000"/>
      <p:regular r:id="rId16"/>
    </p:embeddedFont>
    <p:embeddedFont>
      <p:font typeface="思源宋体-粗体 Bold" charset="1" panose="02020700000000000000"/>
      <p:regular r:id="rId17"/>
    </p:embeddedFont>
    <p:embeddedFont>
      <p:font typeface="思源宋体-超粗体" charset="1" panose="0202090000000000000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slides/slide1.xml" Type="http://schemas.openxmlformats.org/officeDocument/2006/relationships/slide"/><Relationship Id="rId2" Target="presProps.xml" Type="http://schemas.openxmlformats.org/officeDocument/2006/relationships/presProps"/><Relationship Id="rId20" Target="slides/slide2.xml" Type="http://schemas.openxmlformats.org/officeDocument/2006/relationships/slide"/><Relationship Id="rId21" Target="slides/slide3.xml" Type="http://schemas.openxmlformats.org/officeDocument/2006/relationships/slide"/><Relationship Id="rId22" Target="slides/slide4.xml" Type="http://schemas.openxmlformats.org/officeDocument/2006/relationships/slide"/><Relationship Id="rId23" Target="slides/slide5.xml" Type="http://schemas.openxmlformats.org/officeDocument/2006/relationships/slide"/><Relationship Id="rId24" Target="slides/slide6.xml" Type="http://schemas.openxmlformats.org/officeDocument/2006/relationships/slide"/><Relationship Id="rId25" Target="slides/slide7.xml" Type="http://schemas.openxmlformats.org/officeDocument/2006/relationships/slide"/><Relationship Id="rId26" Target="slides/slide8.xml" Type="http://schemas.openxmlformats.org/officeDocument/2006/relationships/slide"/><Relationship Id="rId27" Target="slides/slide9.xml" Type="http://schemas.openxmlformats.org/officeDocument/2006/relationships/slide"/><Relationship Id="rId28" Target="slides/slide10.xml" Type="http://schemas.openxmlformats.org/officeDocument/2006/relationships/slide"/><Relationship Id="rId29" Target="slides/slide11.xml" Type="http://schemas.openxmlformats.org/officeDocument/2006/relationships/slide"/><Relationship Id="rId3" Target="viewProps.xml" Type="http://schemas.openxmlformats.org/officeDocument/2006/relationships/viewProps"/><Relationship Id="rId30" Target="slides/slide12.xml" Type="http://schemas.openxmlformats.org/officeDocument/2006/relationships/slide"/><Relationship Id="rId31" Target="slides/slide13.xml" Type="http://schemas.openxmlformats.org/officeDocument/2006/relationships/slide"/><Relationship Id="rId32" Target="slides/slide14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gif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svg" Type="http://schemas.openxmlformats.org/officeDocument/2006/relationships/image"/><Relationship Id="rId4" Target="../media/image35.jpeg" Type="http://schemas.openxmlformats.org/officeDocument/2006/relationships/image"/><Relationship Id="rId5" Target="../media/image36.jpe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svg" Type="http://schemas.openxmlformats.org/officeDocument/2006/relationships/image"/><Relationship Id="rId4" Target="../media/image37.jpeg" Type="http://schemas.openxmlformats.org/officeDocument/2006/relationships/image"/><Relationship Id="rId5" Target="../media/image38.jpe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svg" Type="http://schemas.openxmlformats.org/officeDocument/2006/relationships/image"/><Relationship Id="rId4" Target="../media/image39.jpeg" Type="http://schemas.openxmlformats.org/officeDocument/2006/relationships/image"/><Relationship Id="rId5" Target="../media/image40.jpe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jpeg" Type="http://schemas.openxmlformats.org/officeDocument/2006/relationships/image"/><Relationship Id="rId3" Target="../media/image42.jpeg" Type="http://schemas.openxmlformats.org/officeDocument/2006/relationships/image"/><Relationship Id="rId4" Target="../media/image43.png" Type="http://schemas.openxmlformats.org/officeDocument/2006/relationships/image"/><Relationship Id="rId5" Target="../media/image44.svg" Type="http://schemas.openxmlformats.org/officeDocument/2006/relationships/image"/><Relationship Id="rId6" Target="../media/image45.jpeg" Type="http://schemas.openxmlformats.org/officeDocument/2006/relationships/image"/><Relationship Id="rId7" Target="../media/image46.jpeg" Type="http://schemas.openxmlformats.org/officeDocument/2006/relationships/image"/><Relationship Id="rId8" Target="../media/image47.jpeg" Type="http://schemas.openxmlformats.org/officeDocument/2006/relationships/image"/><Relationship Id="rId9" Target="../media/image48.jpe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gif" Type="http://schemas.openxmlformats.org/officeDocument/2006/relationships/image"/><Relationship Id="rId8" Target="../media/image49.png" Type="http://schemas.openxmlformats.org/officeDocument/2006/relationships/image"/><Relationship Id="rId9" Target="../media/image50.sv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9.png" Type="http://schemas.openxmlformats.org/officeDocument/2006/relationships/image"/><Relationship Id="rId5" Target="../media/image10.jpeg" Type="http://schemas.openxmlformats.org/officeDocument/2006/relationships/image"/><Relationship Id="rId6" Target="../media/image11.jpe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gif" Type="http://schemas.openxmlformats.org/officeDocument/2006/relationships/image"/><Relationship Id="rId3" Target="../media/image15.jpe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svg" Type="http://schemas.openxmlformats.org/officeDocument/2006/relationships/image"/><Relationship Id="rId2" Target="../media/image18.jpeg" Type="http://schemas.openxmlformats.org/officeDocument/2006/relationships/image"/><Relationship Id="rId3" Target="../media/image19.png" Type="http://schemas.openxmlformats.org/officeDocument/2006/relationships/image"/><Relationship Id="rId4" Target="../media/image20.svg" Type="http://schemas.openxmlformats.org/officeDocument/2006/relationships/image"/><Relationship Id="rId5" Target="../media/image21.png" Type="http://schemas.openxmlformats.org/officeDocument/2006/relationships/image"/><Relationship Id="rId6" Target="../media/image22.svg" Type="http://schemas.openxmlformats.org/officeDocument/2006/relationships/image"/><Relationship Id="rId7" Target="../media/image23.png" Type="http://schemas.openxmlformats.org/officeDocument/2006/relationships/image"/><Relationship Id="rId8" Target="../media/image24.svg" Type="http://schemas.openxmlformats.org/officeDocument/2006/relationships/image"/><Relationship Id="rId9" Target="../media/image25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9.png" Type="http://schemas.openxmlformats.org/officeDocument/2006/relationships/image"/><Relationship Id="rId7" Target="../media/image27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svg" Type="http://schemas.openxmlformats.org/officeDocument/2006/relationships/image"/><Relationship Id="rId4" Target="../media/image28.jpeg" Type="http://schemas.openxmlformats.org/officeDocument/2006/relationships/image"/><Relationship Id="rId5" Target="../media/image29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svg" Type="http://schemas.openxmlformats.org/officeDocument/2006/relationships/image"/><Relationship Id="rId4" Target="../media/image30.jpeg" Type="http://schemas.openxmlformats.org/officeDocument/2006/relationships/image"/><Relationship Id="rId5" Target="../media/image31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svg" Type="http://schemas.openxmlformats.org/officeDocument/2006/relationships/image"/><Relationship Id="rId4" Target="../media/image30.jpeg" Type="http://schemas.openxmlformats.org/officeDocument/2006/relationships/image"/><Relationship Id="rId5" Target="../media/image32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svg" Type="http://schemas.openxmlformats.org/officeDocument/2006/relationships/image"/><Relationship Id="rId4" Target="../media/image33.jpeg" Type="http://schemas.openxmlformats.org/officeDocument/2006/relationships/image"/><Relationship Id="rId5" Target="../media/image34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32180"/>
            <a:ext cx="18288000" cy="10187940"/>
          </a:xfrm>
          <a:custGeom>
            <a:avLst/>
            <a:gdLst/>
            <a:ahLst/>
            <a:cxnLst/>
            <a:rect r="r" b="b" t="t" l="l"/>
            <a:pathLst>
              <a:path h="10187940" w="18288000">
                <a:moveTo>
                  <a:pt x="0" y="0"/>
                </a:moveTo>
                <a:lnTo>
                  <a:pt x="18288000" y="0"/>
                </a:lnTo>
                <a:lnTo>
                  <a:pt x="18288000" y="10187940"/>
                </a:lnTo>
                <a:lnTo>
                  <a:pt x="0" y="101879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32180"/>
            <a:ext cx="18288000" cy="10281980"/>
            <a:chOff x="0" y="0"/>
            <a:chExt cx="3404132" cy="191389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404133" cy="1913890"/>
            </a:xfrm>
            <a:custGeom>
              <a:avLst/>
              <a:gdLst/>
              <a:ahLst/>
              <a:cxnLst/>
              <a:rect r="r" b="b" t="t" l="l"/>
              <a:pathLst>
                <a:path h="1913890" w="3404133">
                  <a:moveTo>
                    <a:pt x="0" y="0"/>
                  </a:moveTo>
                  <a:lnTo>
                    <a:pt x="3404133" y="0"/>
                  </a:lnTo>
                  <a:lnTo>
                    <a:pt x="340413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0000">
                <a:alpha val="36863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494938" y="493354"/>
            <a:ext cx="2679147" cy="2679147"/>
          </a:xfrm>
          <a:custGeom>
            <a:avLst/>
            <a:gdLst/>
            <a:ahLst/>
            <a:cxnLst/>
            <a:rect r="r" b="b" t="t" l="l"/>
            <a:pathLst>
              <a:path h="2679147" w="2679147">
                <a:moveTo>
                  <a:pt x="0" y="0"/>
                </a:moveTo>
                <a:lnTo>
                  <a:pt x="2679147" y="0"/>
                </a:lnTo>
                <a:lnTo>
                  <a:pt x="2679147" y="2679147"/>
                </a:lnTo>
                <a:lnTo>
                  <a:pt x="0" y="26791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0">
            <a:off x="15012619" y="7004326"/>
            <a:ext cx="2679147" cy="2679147"/>
          </a:xfrm>
          <a:custGeom>
            <a:avLst/>
            <a:gdLst/>
            <a:ahLst/>
            <a:cxnLst/>
            <a:rect r="r" b="b" t="t" l="l"/>
            <a:pathLst>
              <a:path h="2679147" w="2679147">
                <a:moveTo>
                  <a:pt x="2679147" y="2679148"/>
                </a:moveTo>
                <a:lnTo>
                  <a:pt x="0" y="2679148"/>
                </a:lnTo>
                <a:lnTo>
                  <a:pt x="0" y="0"/>
                </a:lnTo>
                <a:lnTo>
                  <a:pt x="2679147" y="0"/>
                </a:lnTo>
                <a:lnTo>
                  <a:pt x="2679147" y="2679148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-1185673" y="7367122"/>
            <a:ext cx="4950667" cy="4975545"/>
          </a:xfrm>
          <a:prstGeom prst="rect">
            <a:avLst/>
          </a:prstGeom>
        </p:spPr>
      </p:pic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-2688721" y="7355597"/>
            <a:ext cx="5862806" cy="5862806"/>
            <a:chOff x="0" y="0"/>
            <a:chExt cx="1708150" cy="170815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708150" cy="1708150"/>
            </a:xfrm>
            <a:custGeom>
              <a:avLst/>
              <a:gdLst/>
              <a:ahLst/>
              <a:cxnLst/>
              <a:rect r="r" b="b" t="t" l="l"/>
              <a:pathLst>
                <a:path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FDE59">
                <a:alpha val="74902"/>
              </a:srgbClr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9504947" y="8323218"/>
            <a:ext cx="7908259" cy="1360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667"/>
              </a:lnSpc>
            </a:pPr>
            <a:r>
              <a:rPr lang="en-US" sz="3148">
                <a:solidFill>
                  <a:srgbClr val="FFFFFF">
                    <a:alpha val="80000"/>
                  </a:srgbClr>
                </a:solidFill>
                <a:latin typeface="思源宋体-粗体"/>
              </a:rPr>
              <a:t>Animation and Comic </a:t>
            </a:r>
          </a:p>
          <a:p>
            <a:pPr algn="just">
              <a:lnSpc>
                <a:spcPts val="5667"/>
              </a:lnSpc>
            </a:pPr>
            <a:r>
              <a:rPr lang="en-US" sz="3148">
                <a:solidFill>
                  <a:srgbClr val="FFFFFF">
                    <a:alpha val="80000"/>
                  </a:srgbClr>
                </a:solidFill>
                <a:latin typeface="思源宋体-粗体"/>
              </a:rPr>
              <a:t>Association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504947" y="6240694"/>
            <a:ext cx="9520827" cy="182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4400"/>
              </a:lnSpc>
            </a:pPr>
            <a:r>
              <a:rPr lang="en-US" sz="12000">
                <a:solidFill>
                  <a:srgbClr val="FFFFFF"/>
                </a:solidFill>
                <a:ea typeface="思源宋体-超粗体"/>
              </a:rPr>
              <a:t>文興動漫社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30028" y="8426677"/>
            <a:ext cx="1663246" cy="1663246"/>
          </a:xfrm>
          <a:custGeom>
            <a:avLst/>
            <a:gdLst/>
            <a:ahLst/>
            <a:cxnLst/>
            <a:rect r="r" b="b" t="t" l="l"/>
            <a:pathLst>
              <a:path h="1663246" w="1663246">
                <a:moveTo>
                  <a:pt x="0" y="0"/>
                </a:moveTo>
                <a:lnTo>
                  <a:pt x="1663246" y="0"/>
                </a:lnTo>
                <a:lnTo>
                  <a:pt x="1663246" y="1663246"/>
                </a:lnTo>
                <a:lnTo>
                  <a:pt x="0" y="1663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2878186" y="-1122314"/>
            <a:ext cx="12531628" cy="12531628"/>
            <a:chOff x="0" y="0"/>
            <a:chExt cx="1708150" cy="17081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708150" cy="1708150"/>
            </a:xfrm>
            <a:custGeom>
              <a:avLst/>
              <a:gdLst/>
              <a:ahLst/>
              <a:cxnLst/>
              <a:rect r="r" b="b" t="t" l="l"/>
              <a:pathLst>
                <a:path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000000">
                <a:alpha val="4706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1028700"/>
            <a:ext cx="8880294" cy="5896605"/>
          </a:xfrm>
          <a:custGeom>
            <a:avLst/>
            <a:gdLst/>
            <a:ahLst/>
            <a:cxnLst/>
            <a:rect r="r" b="b" t="t" l="l"/>
            <a:pathLst>
              <a:path h="5896605" w="8880294">
                <a:moveTo>
                  <a:pt x="0" y="0"/>
                </a:moveTo>
                <a:lnTo>
                  <a:pt x="8880294" y="0"/>
                </a:lnTo>
                <a:lnTo>
                  <a:pt x="8880294" y="5896605"/>
                </a:lnTo>
                <a:lnTo>
                  <a:pt x="0" y="58966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643" t="0" r="0" b="-2723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257472" y="1756016"/>
            <a:ext cx="6001828" cy="7502284"/>
          </a:xfrm>
          <a:custGeom>
            <a:avLst/>
            <a:gdLst/>
            <a:ahLst/>
            <a:cxnLst/>
            <a:rect r="r" b="b" t="t" l="l"/>
            <a:pathLst>
              <a:path h="7502284" w="6001828">
                <a:moveTo>
                  <a:pt x="0" y="0"/>
                </a:moveTo>
                <a:lnTo>
                  <a:pt x="6001828" y="0"/>
                </a:lnTo>
                <a:lnTo>
                  <a:pt x="6001828" y="7502284"/>
                </a:lnTo>
                <a:lnTo>
                  <a:pt x="0" y="75022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7525" t="-27646" r="-42717" b="-4499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1909815" cy="606215"/>
            <a:chOff x="0" y="0"/>
            <a:chExt cx="821619" cy="26079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21618" cy="260799"/>
            </a:xfrm>
            <a:custGeom>
              <a:avLst/>
              <a:gdLst/>
              <a:ahLst/>
              <a:cxnLst/>
              <a:rect r="r" b="b" t="t" l="l"/>
              <a:pathLst>
                <a:path h="260799" w="821618">
                  <a:moveTo>
                    <a:pt x="0" y="0"/>
                  </a:moveTo>
                  <a:lnTo>
                    <a:pt x="821618" y="0"/>
                  </a:lnTo>
                  <a:lnTo>
                    <a:pt x="821618" y="260799"/>
                  </a:lnTo>
                  <a:lnTo>
                    <a:pt x="0" y="260799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2986761" y="-4310326"/>
            <a:ext cx="10009073" cy="10009073"/>
            <a:chOff x="0" y="0"/>
            <a:chExt cx="1708150" cy="17081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708150" cy="1708150"/>
            </a:xfrm>
            <a:custGeom>
              <a:avLst/>
              <a:gdLst/>
              <a:ahLst/>
              <a:cxnLst/>
              <a:rect r="r" b="b" t="t" l="l"/>
              <a:pathLst>
                <a:path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0663F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6621808" y="5618643"/>
            <a:ext cx="2738978" cy="2738978"/>
          </a:xfrm>
          <a:custGeom>
            <a:avLst/>
            <a:gdLst/>
            <a:ahLst/>
            <a:cxnLst/>
            <a:rect r="r" b="b" t="t" l="l"/>
            <a:pathLst>
              <a:path h="2738978" w="2738978">
                <a:moveTo>
                  <a:pt x="0" y="0"/>
                </a:moveTo>
                <a:lnTo>
                  <a:pt x="2738978" y="0"/>
                </a:lnTo>
                <a:lnTo>
                  <a:pt x="2738978" y="2738977"/>
                </a:lnTo>
                <a:lnTo>
                  <a:pt x="0" y="27389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28700" y="3178702"/>
            <a:ext cx="8219397" cy="6164548"/>
          </a:xfrm>
          <a:custGeom>
            <a:avLst/>
            <a:gdLst/>
            <a:ahLst/>
            <a:cxnLst/>
            <a:rect r="r" b="b" t="t" l="l"/>
            <a:pathLst>
              <a:path h="6164548" w="8219397">
                <a:moveTo>
                  <a:pt x="0" y="0"/>
                </a:moveTo>
                <a:lnTo>
                  <a:pt x="8219397" y="0"/>
                </a:lnTo>
                <a:lnTo>
                  <a:pt x="8219397" y="6164547"/>
                </a:lnTo>
                <a:lnTo>
                  <a:pt x="0" y="616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471483" y="3241507"/>
            <a:ext cx="8135656" cy="6101742"/>
          </a:xfrm>
          <a:custGeom>
            <a:avLst/>
            <a:gdLst/>
            <a:ahLst/>
            <a:cxnLst/>
            <a:rect r="r" b="b" t="t" l="l"/>
            <a:pathLst>
              <a:path h="6101742" w="8135656">
                <a:moveTo>
                  <a:pt x="0" y="0"/>
                </a:moveTo>
                <a:lnTo>
                  <a:pt x="8135656" y="0"/>
                </a:lnTo>
                <a:lnTo>
                  <a:pt x="8135656" y="6101742"/>
                </a:lnTo>
                <a:lnTo>
                  <a:pt x="0" y="61017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1991619"/>
            <a:ext cx="8327883" cy="777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12"/>
              </a:lnSpc>
            </a:pPr>
            <a:r>
              <a:rPr lang="en-US" sz="4778">
                <a:solidFill>
                  <a:srgbClr val="000000"/>
                </a:solidFill>
                <a:ea typeface="Playfair Display Bold"/>
              </a:rPr>
              <a:t>成果展示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1909815" cy="606215"/>
            <a:chOff x="0" y="0"/>
            <a:chExt cx="821619" cy="26079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21618" cy="260799"/>
            </a:xfrm>
            <a:custGeom>
              <a:avLst/>
              <a:gdLst/>
              <a:ahLst/>
              <a:cxnLst/>
              <a:rect r="r" b="b" t="t" l="l"/>
              <a:pathLst>
                <a:path h="260799" w="821618">
                  <a:moveTo>
                    <a:pt x="0" y="0"/>
                  </a:moveTo>
                  <a:lnTo>
                    <a:pt x="821618" y="0"/>
                  </a:lnTo>
                  <a:lnTo>
                    <a:pt x="821618" y="260799"/>
                  </a:lnTo>
                  <a:lnTo>
                    <a:pt x="0" y="260799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2986761" y="-4310326"/>
            <a:ext cx="10009073" cy="10009073"/>
            <a:chOff x="0" y="0"/>
            <a:chExt cx="1708150" cy="17081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708150" cy="1708150"/>
            </a:xfrm>
            <a:custGeom>
              <a:avLst/>
              <a:gdLst/>
              <a:ahLst/>
              <a:cxnLst/>
              <a:rect r="r" b="b" t="t" l="l"/>
              <a:pathLst>
                <a:path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0663F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6621808" y="5618643"/>
            <a:ext cx="2738978" cy="2738978"/>
          </a:xfrm>
          <a:custGeom>
            <a:avLst/>
            <a:gdLst/>
            <a:ahLst/>
            <a:cxnLst/>
            <a:rect r="r" b="b" t="t" l="l"/>
            <a:pathLst>
              <a:path h="2738978" w="2738978">
                <a:moveTo>
                  <a:pt x="0" y="0"/>
                </a:moveTo>
                <a:lnTo>
                  <a:pt x="2738978" y="0"/>
                </a:lnTo>
                <a:lnTo>
                  <a:pt x="2738978" y="2738977"/>
                </a:lnTo>
                <a:lnTo>
                  <a:pt x="0" y="27389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28700" y="3178702"/>
            <a:ext cx="8219397" cy="6164548"/>
          </a:xfrm>
          <a:custGeom>
            <a:avLst/>
            <a:gdLst/>
            <a:ahLst/>
            <a:cxnLst/>
            <a:rect r="r" b="b" t="t" l="l"/>
            <a:pathLst>
              <a:path h="6164548" w="8219397">
                <a:moveTo>
                  <a:pt x="0" y="0"/>
                </a:moveTo>
                <a:lnTo>
                  <a:pt x="8219397" y="0"/>
                </a:lnTo>
                <a:lnTo>
                  <a:pt x="8219397" y="6164547"/>
                </a:lnTo>
                <a:lnTo>
                  <a:pt x="0" y="616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471483" y="3241507"/>
            <a:ext cx="8135656" cy="6101742"/>
          </a:xfrm>
          <a:custGeom>
            <a:avLst/>
            <a:gdLst/>
            <a:ahLst/>
            <a:cxnLst/>
            <a:rect r="r" b="b" t="t" l="l"/>
            <a:pathLst>
              <a:path h="6101742" w="8135656">
                <a:moveTo>
                  <a:pt x="0" y="0"/>
                </a:moveTo>
                <a:lnTo>
                  <a:pt x="8135656" y="0"/>
                </a:lnTo>
                <a:lnTo>
                  <a:pt x="8135656" y="6101742"/>
                </a:lnTo>
                <a:lnTo>
                  <a:pt x="0" y="61017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1991619"/>
            <a:ext cx="8327883" cy="777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12"/>
              </a:lnSpc>
            </a:pPr>
            <a:r>
              <a:rPr lang="en-US" sz="4778">
                <a:solidFill>
                  <a:srgbClr val="000000"/>
                </a:solidFill>
                <a:ea typeface="Playfair Display Bold"/>
              </a:rPr>
              <a:t>成果展示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189092" y="648713"/>
            <a:ext cx="1909815" cy="606215"/>
            <a:chOff x="0" y="0"/>
            <a:chExt cx="821619" cy="26079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21618" cy="260799"/>
            </a:xfrm>
            <a:custGeom>
              <a:avLst/>
              <a:gdLst/>
              <a:ahLst/>
              <a:cxnLst/>
              <a:rect r="r" b="b" t="t" l="l"/>
              <a:pathLst>
                <a:path h="260799" w="821618">
                  <a:moveTo>
                    <a:pt x="0" y="0"/>
                  </a:moveTo>
                  <a:lnTo>
                    <a:pt x="821618" y="0"/>
                  </a:lnTo>
                  <a:lnTo>
                    <a:pt x="821618" y="260799"/>
                  </a:lnTo>
                  <a:lnTo>
                    <a:pt x="0" y="26079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2836781" y="-2393524"/>
            <a:ext cx="7733123" cy="7733123"/>
            <a:chOff x="0" y="0"/>
            <a:chExt cx="1708150" cy="17081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708150" cy="1708150"/>
            </a:xfrm>
            <a:custGeom>
              <a:avLst/>
              <a:gdLst/>
              <a:ahLst/>
              <a:cxnLst/>
              <a:rect r="r" b="b" t="t" l="l"/>
              <a:pathLst>
                <a:path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0663F">
                <a:alpha val="19608"/>
              </a:srgbClr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871955" y="3817124"/>
            <a:ext cx="4859650" cy="6469876"/>
          </a:xfrm>
          <a:custGeom>
            <a:avLst/>
            <a:gdLst/>
            <a:ahLst/>
            <a:cxnLst/>
            <a:rect r="r" b="b" t="t" l="l"/>
            <a:pathLst>
              <a:path h="6469876" w="4859650">
                <a:moveTo>
                  <a:pt x="0" y="0"/>
                </a:moveTo>
                <a:lnTo>
                  <a:pt x="4859650" y="0"/>
                </a:lnTo>
                <a:lnTo>
                  <a:pt x="4859650" y="6469876"/>
                </a:lnTo>
                <a:lnTo>
                  <a:pt x="0" y="64698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447" t="0" r="-90567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731605" y="3817124"/>
            <a:ext cx="4859650" cy="6469876"/>
          </a:xfrm>
          <a:custGeom>
            <a:avLst/>
            <a:gdLst/>
            <a:ahLst/>
            <a:cxnLst/>
            <a:rect r="r" b="b" t="t" l="l"/>
            <a:pathLst>
              <a:path h="6469876" w="4859650">
                <a:moveTo>
                  <a:pt x="0" y="0"/>
                </a:moveTo>
                <a:lnTo>
                  <a:pt x="4859650" y="0"/>
                </a:lnTo>
                <a:lnTo>
                  <a:pt x="4859650" y="6469876"/>
                </a:lnTo>
                <a:lnTo>
                  <a:pt x="0" y="6469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405" t="0" r="-66417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509118" y="2987815"/>
            <a:ext cx="2738978" cy="2738978"/>
          </a:xfrm>
          <a:custGeom>
            <a:avLst/>
            <a:gdLst/>
            <a:ahLst/>
            <a:cxnLst/>
            <a:rect r="r" b="b" t="t" l="l"/>
            <a:pathLst>
              <a:path h="2738978" w="2738978">
                <a:moveTo>
                  <a:pt x="0" y="0"/>
                </a:moveTo>
                <a:lnTo>
                  <a:pt x="2738978" y="0"/>
                </a:lnTo>
                <a:lnTo>
                  <a:pt x="2738978" y="2738977"/>
                </a:lnTo>
                <a:lnTo>
                  <a:pt x="0" y="27389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577867" y="3817124"/>
            <a:ext cx="4859650" cy="6469876"/>
          </a:xfrm>
          <a:custGeom>
            <a:avLst/>
            <a:gdLst/>
            <a:ahLst/>
            <a:cxnLst/>
            <a:rect r="r" b="b" t="t" l="l"/>
            <a:pathLst>
              <a:path h="6469876" w="4859650">
                <a:moveTo>
                  <a:pt x="0" y="0"/>
                </a:moveTo>
                <a:lnTo>
                  <a:pt x="4859651" y="0"/>
                </a:lnTo>
                <a:lnTo>
                  <a:pt x="4859651" y="6469876"/>
                </a:lnTo>
                <a:lnTo>
                  <a:pt x="0" y="64698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9913" t="0" r="-49913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871955" y="3817124"/>
            <a:ext cx="4859650" cy="6469876"/>
            <a:chOff x="0" y="0"/>
            <a:chExt cx="1644684" cy="218964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644684" cy="2189644"/>
            </a:xfrm>
            <a:custGeom>
              <a:avLst/>
              <a:gdLst/>
              <a:ahLst/>
              <a:cxnLst/>
              <a:rect r="r" b="b" t="t" l="l"/>
              <a:pathLst>
                <a:path h="2189644" w="1644684">
                  <a:moveTo>
                    <a:pt x="0" y="0"/>
                  </a:moveTo>
                  <a:lnTo>
                    <a:pt x="1644684" y="0"/>
                  </a:lnTo>
                  <a:lnTo>
                    <a:pt x="1644684" y="2189644"/>
                  </a:lnTo>
                  <a:lnTo>
                    <a:pt x="0" y="2189644"/>
                  </a:lnTo>
                  <a:close/>
                </a:path>
              </a:pathLst>
            </a:custGeom>
            <a:solidFill>
              <a:srgbClr val="000000">
                <a:alpha val="22745"/>
              </a:srgbClr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6714175" y="3817124"/>
            <a:ext cx="4859650" cy="6469876"/>
            <a:chOff x="0" y="0"/>
            <a:chExt cx="1644684" cy="218964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644684" cy="2189644"/>
            </a:xfrm>
            <a:custGeom>
              <a:avLst/>
              <a:gdLst/>
              <a:ahLst/>
              <a:cxnLst/>
              <a:rect r="r" b="b" t="t" l="l"/>
              <a:pathLst>
                <a:path h="2189644" w="1644684">
                  <a:moveTo>
                    <a:pt x="0" y="0"/>
                  </a:moveTo>
                  <a:lnTo>
                    <a:pt x="1644684" y="0"/>
                  </a:lnTo>
                  <a:lnTo>
                    <a:pt x="1644684" y="2189644"/>
                  </a:lnTo>
                  <a:lnTo>
                    <a:pt x="0" y="2189644"/>
                  </a:lnTo>
                  <a:close/>
                </a:path>
              </a:pathLst>
            </a:custGeom>
            <a:solidFill>
              <a:srgbClr val="000000">
                <a:alpha val="19608"/>
              </a:srgbClr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1573825" y="3817124"/>
            <a:ext cx="4859650" cy="6469876"/>
            <a:chOff x="0" y="0"/>
            <a:chExt cx="1644684" cy="218964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644684" cy="2189644"/>
            </a:xfrm>
            <a:custGeom>
              <a:avLst/>
              <a:gdLst/>
              <a:ahLst/>
              <a:cxnLst/>
              <a:rect r="r" b="b" t="t" l="l"/>
              <a:pathLst>
                <a:path h="2189644" w="1644684">
                  <a:moveTo>
                    <a:pt x="0" y="0"/>
                  </a:moveTo>
                  <a:lnTo>
                    <a:pt x="1644684" y="0"/>
                  </a:lnTo>
                  <a:lnTo>
                    <a:pt x="1644684" y="2189644"/>
                  </a:lnTo>
                  <a:lnTo>
                    <a:pt x="0" y="2189644"/>
                  </a:lnTo>
                  <a:close/>
                </a:path>
              </a:pathLst>
            </a:custGeom>
            <a:solidFill>
              <a:srgbClr val="000000">
                <a:alpha val="12941"/>
              </a:srgbClr>
            </a:solid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6731605" y="3817124"/>
            <a:ext cx="4827152" cy="7022581"/>
          </a:xfrm>
          <a:custGeom>
            <a:avLst/>
            <a:gdLst/>
            <a:ahLst/>
            <a:cxnLst/>
            <a:rect r="r" b="b" t="t" l="l"/>
            <a:pathLst>
              <a:path h="7022581" w="4827152">
                <a:moveTo>
                  <a:pt x="0" y="0"/>
                </a:moveTo>
                <a:lnTo>
                  <a:pt x="4827152" y="0"/>
                </a:lnTo>
                <a:lnTo>
                  <a:pt x="4827152" y="7022581"/>
                </a:lnTo>
                <a:lnTo>
                  <a:pt x="0" y="70225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663" t="0" r="0" b="-13939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871955" y="3817124"/>
            <a:ext cx="4842220" cy="7286889"/>
          </a:xfrm>
          <a:custGeom>
            <a:avLst/>
            <a:gdLst/>
            <a:ahLst/>
            <a:cxnLst/>
            <a:rect r="r" b="b" t="t" l="l"/>
            <a:pathLst>
              <a:path h="7286889" w="4842220">
                <a:moveTo>
                  <a:pt x="0" y="0"/>
                </a:moveTo>
                <a:lnTo>
                  <a:pt x="4842220" y="0"/>
                </a:lnTo>
                <a:lnTo>
                  <a:pt x="4842220" y="7286889"/>
                </a:lnTo>
                <a:lnTo>
                  <a:pt x="0" y="72868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398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1573825" y="3817124"/>
            <a:ext cx="4827212" cy="6645585"/>
          </a:xfrm>
          <a:custGeom>
            <a:avLst/>
            <a:gdLst/>
            <a:ahLst/>
            <a:cxnLst/>
            <a:rect r="r" b="b" t="t" l="l"/>
            <a:pathLst>
              <a:path h="6645585" w="4827212">
                <a:moveTo>
                  <a:pt x="0" y="0"/>
                </a:moveTo>
                <a:lnTo>
                  <a:pt x="4827213" y="0"/>
                </a:lnTo>
                <a:lnTo>
                  <a:pt x="4827213" y="6645585"/>
                </a:lnTo>
                <a:lnTo>
                  <a:pt x="0" y="66455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8401" t="0" r="-57522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1871955" y="9111871"/>
            <a:ext cx="14565563" cy="1175129"/>
            <a:chOff x="0" y="0"/>
            <a:chExt cx="3836198" cy="309499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3836198" cy="309499"/>
            </a:xfrm>
            <a:custGeom>
              <a:avLst/>
              <a:gdLst/>
              <a:ahLst/>
              <a:cxnLst/>
              <a:rect r="r" b="b" t="t" l="l"/>
              <a:pathLst>
                <a:path h="309499" w="3836198">
                  <a:moveTo>
                    <a:pt x="0" y="0"/>
                  </a:moveTo>
                  <a:lnTo>
                    <a:pt x="3836198" y="0"/>
                  </a:lnTo>
                  <a:lnTo>
                    <a:pt x="3836198" y="309499"/>
                  </a:lnTo>
                  <a:lnTo>
                    <a:pt x="0" y="309499"/>
                  </a:lnTo>
                  <a:close/>
                </a:path>
              </a:pathLst>
            </a:custGeom>
            <a:solidFill>
              <a:srgbClr val="FFFFFD">
                <a:alpha val="77647"/>
              </a:srgbClr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133350"/>
              <a:ext cx="812800" cy="9461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00"/>
                </a:lnSpc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5575623" y="1599418"/>
            <a:ext cx="7136753" cy="777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12"/>
              </a:lnSpc>
            </a:pPr>
            <a:r>
              <a:rPr lang="en-US" sz="4778">
                <a:solidFill>
                  <a:srgbClr val="FFFFFF"/>
                </a:solidFill>
                <a:ea typeface="Playfair Display Bold"/>
              </a:rPr>
              <a:t>加入動漫社的理由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430866" y="9397833"/>
            <a:ext cx="3741828" cy="5460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2"/>
              </a:lnSpc>
            </a:pPr>
            <a:r>
              <a:rPr lang="en-US" sz="3251">
                <a:solidFill>
                  <a:srgbClr val="000000"/>
                </a:solidFill>
                <a:ea typeface="Playfair Display Bold"/>
              </a:rPr>
              <a:t>喜愛動漫文化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273086" y="9054721"/>
            <a:ext cx="3741828" cy="11175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2"/>
              </a:lnSpc>
            </a:pPr>
            <a:r>
              <a:rPr lang="en-US" sz="3251">
                <a:solidFill>
                  <a:srgbClr val="000000"/>
                </a:solidFill>
                <a:ea typeface="Playfair Display Bold"/>
              </a:rPr>
              <a:t>想接觸不同類型</a:t>
            </a:r>
          </a:p>
          <a:p>
            <a:pPr algn="ctr">
              <a:lnSpc>
                <a:spcPts val="4552"/>
              </a:lnSpc>
            </a:pPr>
            <a:r>
              <a:rPr lang="en-US" sz="3251">
                <a:solidFill>
                  <a:srgbClr val="000000"/>
                </a:solidFill>
                <a:ea typeface="Playfair Display Bold"/>
              </a:rPr>
              <a:t>的作品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153230" y="9340471"/>
            <a:ext cx="3741828" cy="5460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2"/>
              </a:lnSpc>
            </a:pPr>
            <a:r>
              <a:rPr lang="en-US" sz="3251">
                <a:solidFill>
                  <a:srgbClr val="000000"/>
                </a:solidFill>
                <a:ea typeface="Playfair Display Bold"/>
              </a:rPr>
              <a:t>尋找志同道合的夥伴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32180"/>
            <a:ext cx="18288000" cy="10187940"/>
          </a:xfrm>
          <a:custGeom>
            <a:avLst/>
            <a:gdLst/>
            <a:ahLst/>
            <a:cxnLst/>
            <a:rect r="r" b="b" t="t" l="l"/>
            <a:pathLst>
              <a:path h="10187940" w="18288000">
                <a:moveTo>
                  <a:pt x="0" y="0"/>
                </a:moveTo>
                <a:lnTo>
                  <a:pt x="18288000" y="0"/>
                </a:lnTo>
                <a:lnTo>
                  <a:pt x="18288000" y="10187940"/>
                </a:lnTo>
                <a:lnTo>
                  <a:pt x="0" y="101879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32180"/>
            <a:ext cx="18288000" cy="10281980"/>
            <a:chOff x="0" y="0"/>
            <a:chExt cx="3404132" cy="191389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404133" cy="1913890"/>
            </a:xfrm>
            <a:custGeom>
              <a:avLst/>
              <a:gdLst/>
              <a:ahLst/>
              <a:cxnLst/>
              <a:rect r="r" b="b" t="t" l="l"/>
              <a:pathLst>
                <a:path h="1913890" w="3404133">
                  <a:moveTo>
                    <a:pt x="0" y="0"/>
                  </a:moveTo>
                  <a:lnTo>
                    <a:pt x="3404133" y="0"/>
                  </a:lnTo>
                  <a:lnTo>
                    <a:pt x="340413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0000">
                <a:alpha val="74902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494938" y="493354"/>
            <a:ext cx="2679147" cy="2679147"/>
          </a:xfrm>
          <a:custGeom>
            <a:avLst/>
            <a:gdLst/>
            <a:ahLst/>
            <a:cxnLst/>
            <a:rect r="r" b="b" t="t" l="l"/>
            <a:pathLst>
              <a:path h="2679147" w="2679147">
                <a:moveTo>
                  <a:pt x="0" y="0"/>
                </a:moveTo>
                <a:lnTo>
                  <a:pt x="2679147" y="0"/>
                </a:lnTo>
                <a:lnTo>
                  <a:pt x="2679147" y="2679147"/>
                </a:lnTo>
                <a:lnTo>
                  <a:pt x="0" y="26791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0">
            <a:off x="15012619" y="7004326"/>
            <a:ext cx="2679147" cy="2679147"/>
          </a:xfrm>
          <a:custGeom>
            <a:avLst/>
            <a:gdLst/>
            <a:ahLst/>
            <a:cxnLst/>
            <a:rect r="r" b="b" t="t" l="l"/>
            <a:pathLst>
              <a:path h="2679147" w="2679147">
                <a:moveTo>
                  <a:pt x="2679147" y="2679148"/>
                </a:moveTo>
                <a:lnTo>
                  <a:pt x="0" y="2679148"/>
                </a:lnTo>
                <a:lnTo>
                  <a:pt x="0" y="0"/>
                </a:lnTo>
                <a:lnTo>
                  <a:pt x="2679147" y="0"/>
                </a:lnTo>
                <a:lnTo>
                  <a:pt x="2679147" y="2679148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-1185673" y="7367122"/>
            <a:ext cx="4950667" cy="4975545"/>
          </a:xfrm>
          <a:prstGeom prst="rect">
            <a:avLst/>
          </a:prstGeom>
        </p:spPr>
      </p:pic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-2688721" y="7355597"/>
            <a:ext cx="5862806" cy="5862806"/>
            <a:chOff x="0" y="0"/>
            <a:chExt cx="1708150" cy="170815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708150" cy="1708150"/>
            </a:xfrm>
            <a:custGeom>
              <a:avLst/>
              <a:gdLst/>
              <a:ahLst/>
              <a:cxnLst/>
              <a:rect r="r" b="b" t="t" l="l"/>
              <a:pathLst>
                <a:path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FDE59">
                <a:alpha val="74902"/>
              </a:srgbClr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894780" y="1028700"/>
            <a:ext cx="14498439" cy="3657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>
                <a:solidFill>
                  <a:srgbClr val="FFFFFF"/>
                </a:solidFill>
                <a:ea typeface="思源宋体-超粗体"/>
              </a:rPr>
              <a:t>動漫社</a:t>
            </a:r>
          </a:p>
          <a:p>
            <a:pPr algn="ctr">
              <a:lnSpc>
                <a:spcPts val="14400"/>
              </a:lnSpc>
            </a:pPr>
            <a:r>
              <a:rPr lang="en-US" sz="12000">
                <a:solidFill>
                  <a:srgbClr val="FFFFFF"/>
                </a:solidFill>
                <a:ea typeface="思源宋体-超粗体"/>
              </a:rPr>
              <a:t>歡迎你的加入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5486400" y="5314294"/>
            <a:ext cx="7315200" cy="4105656"/>
          </a:xfrm>
          <a:custGeom>
            <a:avLst/>
            <a:gdLst/>
            <a:ahLst/>
            <a:cxnLst/>
            <a:rect r="r" b="b" t="t" l="l"/>
            <a:pathLst>
              <a:path h="4105656" w="7315200">
                <a:moveTo>
                  <a:pt x="0" y="0"/>
                </a:moveTo>
                <a:lnTo>
                  <a:pt x="7315200" y="0"/>
                </a:lnTo>
                <a:lnTo>
                  <a:pt x="7315200" y="4105656"/>
                </a:lnTo>
                <a:lnTo>
                  <a:pt x="0" y="41056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3180305" cy="567711"/>
            <a:chOff x="0" y="0"/>
            <a:chExt cx="1368194" cy="24423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68194" cy="244234"/>
            </a:xfrm>
            <a:custGeom>
              <a:avLst/>
              <a:gdLst/>
              <a:ahLst/>
              <a:cxnLst/>
              <a:rect r="r" b="b" t="t" l="l"/>
              <a:pathLst>
                <a:path h="244234" w="1368194">
                  <a:moveTo>
                    <a:pt x="0" y="0"/>
                  </a:moveTo>
                  <a:lnTo>
                    <a:pt x="1368194" y="0"/>
                  </a:lnTo>
                  <a:lnTo>
                    <a:pt x="1368194" y="244234"/>
                  </a:lnTo>
                  <a:lnTo>
                    <a:pt x="0" y="244234"/>
                  </a:lnTo>
                  <a:close/>
                </a:path>
              </a:pathLst>
            </a:custGeom>
            <a:solidFill>
              <a:srgbClr val="C3C0C3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-161925" y="8239243"/>
            <a:ext cx="10593753" cy="3641603"/>
          </a:xfrm>
          <a:custGeom>
            <a:avLst/>
            <a:gdLst/>
            <a:ahLst/>
            <a:cxnLst/>
            <a:rect r="r" b="b" t="t" l="l"/>
            <a:pathLst>
              <a:path h="3641603" w="10593753">
                <a:moveTo>
                  <a:pt x="0" y="0"/>
                </a:moveTo>
                <a:lnTo>
                  <a:pt x="10593753" y="0"/>
                </a:lnTo>
                <a:lnTo>
                  <a:pt x="10593753" y="3641602"/>
                </a:lnTo>
                <a:lnTo>
                  <a:pt x="0" y="36416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400058" y="0"/>
            <a:ext cx="7887942" cy="10287000"/>
            <a:chOff x="0" y="0"/>
            <a:chExt cx="2877543" cy="375272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877543" cy="3752726"/>
            </a:xfrm>
            <a:custGeom>
              <a:avLst/>
              <a:gdLst/>
              <a:ahLst/>
              <a:cxnLst/>
              <a:rect r="r" b="b" t="t" l="l"/>
              <a:pathLst>
                <a:path h="3752726" w="2877543">
                  <a:moveTo>
                    <a:pt x="0" y="0"/>
                  </a:moveTo>
                  <a:lnTo>
                    <a:pt x="2877543" y="0"/>
                  </a:lnTo>
                  <a:lnTo>
                    <a:pt x="2877543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1B191C"/>
            </a:solid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8202552" y="-2420850"/>
            <a:ext cx="4395012" cy="4395012"/>
            <a:chOff x="0" y="0"/>
            <a:chExt cx="1708150" cy="170815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708150" cy="1708150"/>
            </a:xfrm>
            <a:custGeom>
              <a:avLst/>
              <a:gdLst/>
              <a:ahLst/>
              <a:cxnLst/>
              <a:rect r="r" b="b" t="t" l="l"/>
              <a:pathLst>
                <a:path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5271FF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0593753" y="6749540"/>
            <a:ext cx="3658155" cy="3357373"/>
          </a:xfrm>
          <a:custGeom>
            <a:avLst/>
            <a:gdLst/>
            <a:ahLst/>
            <a:cxnLst/>
            <a:rect r="r" b="b" t="t" l="l"/>
            <a:pathLst>
              <a:path h="3357373" w="3658155">
                <a:moveTo>
                  <a:pt x="0" y="0"/>
                </a:moveTo>
                <a:lnTo>
                  <a:pt x="3658155" y="0"/>
                </a:lnTo>
                <a:lnTo>
                  <a:pt x="3658155" y="3357373"/>
                </a:lnTo>
                <a:lnTo>
                  <a:pt x="0" y="33573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903" t="0" r="-2466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409969" y="6749540"/>
            <a:ext cx="3658155" cy="3357373"/>
          </a:xfrm>
          <a:custGeom>
            <a:avLst/>
            <a:gdLst/>
            <a:ahLst/>
            <a:cxnLst/>
            <a:rect r="r" b="b" t="t" l="l"/>
            <a:pathLst>
              <a:path h="3357373" w="3658155">
                <a:moveTo>
                  <a:pt x="0" y="0"/>
                </a:moveTo>
                <a:lnTo>
                  <a:pt x="3658155" y="0"/>
                </a:lnTo>
                <a:lnTo>
                  <a:pt x="3658155" y="3357373"/>
                </a:lnTo>
                <a:lnTo>
                  <a:pt x="0" y="33573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185" t="0" r="-11185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593753" y="192721"/>
            <a:ext cx="7474371" cy="6369924"/>
          </a:xfrm>
          <a:custGeom>
            <a:avLst/>
            <a:gdLst/>
            <a:ahLst/>
            <a:cxnLst/>
            <a:rect r="r" b="b" t="t" l="l"/>
            <a:pathLst>
              <a:path h="6369924" w="7474371">
                <a:moveTo>
                  <a:pt x="0" y="0"/>
                </a:moveTo>
                <a:lnTo>
                  <a:pt x="7474371" y="0"/>
                </a:lnTo>
                <a:lnTo>
                  <a:pt x="7474371" y="6369924"/>
                </a:lnTo>
                <a:lnTo>
                  <a:pt x="0" y="63699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631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28700" y="8675336"/>
            <a:ext cx="5265571" cy="2863154"/>
          </a:xfrm>
          <a:custGeom>
            <a:avLst/>
            <a:gdLst/>
            <a:ahLst/>
            <a:cxnLst/>
            <a:rect r="r" b="b" t="t" l="l"/>
            <a:pathLst>
              <a:path h="2863154" w="5265571">
                <a:moveTo>
                  <a:pt x="0" y="0"/>
                </a:moveTo>
                <a:lnTo>
                  <a:pt x="5265571" y="0"/>
                </a:lnTo>
                <a:lnTo>
                  <a:pt x="5265571" y="2863155"/>
                </a:lnTo>
                <a:lnTo>
                  <a:pt x="0" y="28631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28700" y="2116741"/>
            <a:ext cx="7987094" cy="900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280"/>
              </a:lnSpc>
            </a:pPr>
            <a:r>
              <a:rPr lang="en-US" sz="5600">
                <a:solidFill>
                  <a:srgbClr val="000000"/>
                </a:solidFill>
                <a:ea typeface="Playfair Display Bold"/>
              </a:rPr>
              <a:t>動漫社簡介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3244333"/>
            <a:ext cx="7987094" cy="442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60"/>
              </a:lnSpc>
            </a:pPr>
            <a:r>
              <a:rPr lang="en-US" sz="2200">
                <a:solidFill>
                  <a:srgbClr val="000000">
                    <a:alpha val="80000"/>
                  </a:srgbClr>
                </a:solidFill>
                <a:ea typeface="Raleway"/>
              </a:rPr>
              <a:t>由一群熱愛動漫文化的同學所組成，</a:t>
            </a:r>
          </a:p>
          <a:p>
            <a:pPr>
              <a:lnSpc>
                <a:spcPts val="3960"/>
              </a:lnSpc>
            </a:pPr>
            <a:r>
              <a:rPr lang="en-US" sz="2200">
                <a:solidFill>
                  <a:srgbClr val="000000">
                    <a:alpha val="80000"/>
                  </a:srgbClr>
                </a:solidFill>
                <a:ea typeface="Raleway"/>
              </a:rPr>
              <a:t>在社團課程期間自由的交流喜好的動漫作品，</a:t>
            </a:r>
          </a:p>
          <a:p>
            <a:pPr>
              <a:lnSpc>
                <a:spcPts val="3960"/>
              </a:lnSpc>
            </a:pPr>
            <a:r>
              <a:rPr lang="en-US" sz="2200">
                <a:solidFill>
                  <a:srgbClr val="000000">
                    <a:alpha val="80000"/>
                  </a:srgbClr>
                </a:solidFill>
                <a:ea typeface="Raleway"/>
              </a:rPr>
              <a:t>也有社長、社員精心準備、真心推薦的動漫介紹時間，</a:t>
            </a:r>
          </a:p>
          <a:p>
            <a:pPr>
              <a:lnSpc>
                <a:spcPts val="3960"/>
              </a:lnSpc>
            </a:pPr>
            <a:r>
              <a:rPr lang="en-US" sz="2200">
                <a:solidFill>
                  <a:srgbClr val="000000">
                    <a:alpha val="80000"/>
                  </a:srgbClr>
                </a:solidFill>
                <a:ea typeface="Raleway"/>
              </a:rPr>
              <a:t>老師也會補充漫畫作者、動畫公司的小知識，</a:t>
            </a:r>
          </a:p>
          <a:p>
            <a:pPr>
              <a:lnSpc>
                <a:spcPts val="3960"/>
              </a:lnSpc>
            </a:pPr>
            <a:r>
              <a:rPr lang="en-US" sz="2200">
                <a:solidFill>
                  <a:srgbClr val="000000">
                    <a:alpha val="80000"/>
                  </a:srgbClr>
                </a:solidFill>
                <a:ea typeface="Raleway"/>
              </a:rPr>
              <a:t>在看精彩的作品之外，了解動漫文化的產業、時代浪潮，</a:t>
            </a:r>
          </a:p>
          <a:p>
            <a:pPr>
              <a:lnSpc>
                <a:spcPts val="3960"/>
              </a:lnSpc>
            </a:pPr>
            <a:r>
              <a:rPr lang="en-US" sz="2200">
                <a:solidFill>
                  <a:srgbClr val="000000">
                    <a:alpha val="80000"/>
                  </a:srgbClr>
                </a:solidFill>
                <a:ea typeface="Raleway"/>
              </a:rPr>
              <a:t>增加了深度與廣度。</a:t>
            </a:r>
          </a:p>
          <a:p>
            <a:pPr>
              <a:lnSpc>
                <a:spcPts val="3960"/>
              </a:lnSpc>
            </a:pPr>
          </a:p>
          <a:p>
            <a:pPr>
              <a:lnSpc>
                <a:spcPts val="3960"/>
              </a:lnSpc>
            </a:pPr>
            <a:r>
              <a:rPr lang="en-US" sz="2200">
                <a:solidFill>
                  <a:srgbClr val="000000">
                    <a:alpha val="80000"/>
                  </a:srgbClr>
                </a:solidFill>
                <a:ea typeface="Raleway"/>
              </a:rPr>
              <a:t>在這裏，你會結識嗜好相同的夥伴、或是品味風格迥異的人，</a:t>
            </a:r>
          </a:p>
          <a:p>
            <a:pPr>
              <a:lnSpc>
                <a:spcPts val="3960"/>
              </a:lnSpc>
            </a:pPr>
            <a:r>
              <a:rPr lang="en-US" sz="2200">
                <a:solidFill>
                  <a:srgbClr val="000000">
                    <a:alpha val="80000"/>
                  </a:srgbClr>
                </a:solidFill>
                <a:ea typeface="Raleway"/>
              </a:rPr>
              <a:t>那都無妨，大家熱愛動漫文化的心都是一樣的！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3647127" y="4782224"/>
            <a:ext cx="9554074" cy="9554074"/>
            <a:chOff x="0" y="0"/>
            <a:chExt cx="1708150" cy="17081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08150" cy="1708150"/>
            </a:xfrm>
            <a:custGeom>
              <a:avLst/>
              <a:gdLst/>
              <a:ahLst/>
              <a:cxnLst/>
              <a:rect r="r" b="b" t="t" l="l"/>
              <a:pathLst>
                <a:path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8984867" y="2445969"/>
            <a:ext cx="2827571" cy="2827571"/>
          </a:xfrm>
          <a:prstGeom prst="rect">
            <a:avLst/>
          </a:prstGeom>
        </p:spPr>
      </p:pic>
      <p:sp>
        <p:nvSpPr>
          <p:cNvPr name="Freeform 5" id="5"/>
          <p:cNvSpPr/>
          <p:nvPr/>
        </p:nvSpPr>
        <p:spPr>
          <a:xfrm flipH="false" flipV="false" rot="-30000">
            <a:off x="1005802" y="3818831"/>
            <a:ext cx="9448181" cy="5370691"/>
          </a:xfrm>
          <a:custGeom>
            <a:avLst/>
            <a:gdLst/>
            <a:ahLst/>
            <a:cxnLst/>
            <a:rect r="r" b="b" t="t" l="l"/>
            <a:pathLst>
              <a:path h="5370691" w="9448181">
                <a:moveTo>
                  <a:pt x="46154" y="0"/>
                </a:moveTo>
                <a:lnTo>
                  <a:pt x="9448182" y="82050"/>
                </a:lnTo>
                <a:lnTo>
                  <a:pt x="9402028" y="5370691"/>
                </a:lnTo>
                <a:lnTo>
                  <a:pt x="0" y="5288640"/>
                </a:lnTo>
                <a:lnTo>
                  <a:pt x="46154" y="0"/>
                </a:lnTo>
                <a:close/>
              </a:path>
            </a:pathLst>
          </a:custGeom>
          <a:blipFill>
            <a:blip r:embed="rId3"/>
            <a:stretch>
              <a:fillRect l="-712" t="-43357" r="-7968" b="-36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5400000">
            <a:off x="9944783" y="1802489"/>
            <a:ext cx="14629033" cy="5028730"/>
          </a:xfrm>
          <a:custGeom>
            <a:avLst/>
            <a:gdLst/>
            <a:ahLst/>
            <a:cxnLst/>
            <a:rect r="r" b="b" t="t" l="l"/>
            <a:pathLst>
              <a:path h="5028730" w="14629033">
                <a:moveTo>
                  <a:pt x="14629034" y="0"/>
                </a:moveTo>
                <a:lnTo>
                  <a:pt x="0" y="0"/>
                </a:lnTo>
                <a:lnTo>
                  <a:pt x="0" y="5028730"/>
                </a:lnTo>
                <a:lnTo>
                  <a:pt x="14629034" y="5028730"/>
                </a:lnTo>
                <a:lnTo>
                  <a:pt x="1462903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1930868" y="3855844"/>
            <a:ext cx="2087708" cy="461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59"/>
              </a:lnSpc>
            </a:pPr>
            <a:r>
              <a:rPr lang="en-US" sz="2199">
                <a:solidFill>
                  <a:srgbClr val="000000"/>
                </a:solidFill>
                <a:ea typeface="Raleway Bold"/>
              </a:rPr>
              <a:t>提案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930868" y="5647827"/>
            <a:ext cx="2539310" cy="421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42"/>
              </a:lnSpc>
            </a:pPr>
            <a:r>
              <a:rPr lang="en-US" sz="1967">
                <a:solidFill>
                  <a:srgbClr val="000000"/>
                </a:solidFill>
                <a:ea typeface="Raleway Bold"/>
              </a:rPr>
              <a:t>討論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930868" y="7393356"/>
            <a:ext cx="2288754" cy="421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42"/>
              </a:lnSpc>
            </a:pPr>
            <a:r>
              <a:rPr lang="en-US" sz="1967">
                <a:solidFill>
                  <a:srgbClr val="000000"/>
                </a:solidFill>
                <a:ea typeface="Raleway Bold"/>
              </a:rPr>
              <a:t>投票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930868" y="4406529"/>
            <a:ext cx="5328432" cy="895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2000">
                <a:solidFill>
                  <a:srgbClr val="000000">
                    <a:alpha val="80000"/>
                  </a:srgbClr>
                </a:solidFill>
                <a:ea typeface="Raleway"/>
              </a:rPr>
              <a:t>由高中部、國中部社員提案，</a:t>
            </a:r>
          </a:p>
          <a:p>
            <a:pPr>
              <a:lnSpc>
                <a:spcPts val="3600"/>
              </a:lnSpc>
            </a:pPr>
            <a:r>
              <a:rPr lang="en-US" sz="2000">
                <a:solidFill>
                  <a:srgbClr val="000000">
                    <a:alpha val="80000"/>
                  </a:srgbClr>
                </a:solidFill>
                <a:ea typeface="Raleway"/>
              </a:rPr>
              <a:t>提案者可簡介該作品的看點、推坑原因。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2116741"/>
            <a:ext cx="7987094" cy="900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280"/>
              </a:lnSpc>
            </a:pPr>
            <a:r>
              <a:rPr lang="en-US" sz="5600">
                <a:solidFill>
                  <a:srgbClr val="000000"/>
                </a:solidFill>
                <a:ea typeface="Playfair Display Bold"/>
              </a:rPr>
              <a:t>動畫票選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930868" y="6155107"/>
            <a:ext cx="5328432" cy="895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2000">
                <a:solidFill>
                  <a:srgbClr val="000000">
                    <a:alpha val="80000"/>
                  </a:srgbClr>
                </a:solidFill>
                <a:ea typeface="Raleway"/>
              </a:rPr>
              <a:t>社員討論，可自由發表意見，</a:t>
            </a:r>
          </a:p>
          <a:p>
            <a:pPr>
              <a:lnSpc>
                <a:spcPts val="3600"/>
              </a:lnSpc>
            </a:pPr>
            <a:r>
              <a:rPr lang="en-US" sz="2000">
                <a:solidFill>
                  <a:srgbClr val="000000">
                    <a:alpha val="80000"/>
                  </a:srgbClr>
                </a:solidFill>
                <a:ea typeface="Raleway"/>
              </a:rPr>
              <a:t>為自己喜愛的作品發聲。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930868" y="7900636"/>
            <a:ext cx="5328432" cy="895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2000">
                <a:solidFill>
                  <a:srgbClr val="000000">
                    <a:alpha val="80000"/>
                  </a:srgbClr>
                </a:solidFill>
                <a:ea typeface="Raleway"/>
              </a:rPr>
              <a:t>每學期選出至少6部作品，</a:t>
            </a:r>
          </a:p>
          <a:p>
            <a:pPr>
              <a:lnSpc>
                <a:spcPts val="3600"/>
              </a:lnSpc>
            </a:pPr>
            <a:r>
              <a:rPr lang="en-US" sz="2000">
                <a:solidFill>
                  <a:srgbClr val="000000">
                    <a:alpha val="80000"/>
                  </a:srgbClr>
                </a:solidFill>
                <a:ea typeface="Raleway"/>
              </a:rPr>
              <a:t>並透過合法觀賞平台欣賞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028700" y="1028700"/>
            <a:ext cx="3180305" cy="567711"/>
            <a:chOff x="0" y="0"/>
            <a:chExt cx="1368194" cy="24423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368194" cy="244234"/>
            </a:xfrm>
            <a:custGeom>
              <a:avLst/>
              <a:gdLst/>
              <a:ahLst/>
              <a:cxnLst/>
              <a:rect r="r" b="b" t="t" l="l"/>
              <a:pathLst>
                <a:path h="244234" w="1368194">
                  <a:moveTo>
                    <a:pt x="0" y="0"/>
                  </a:moveTo>
                  <a:lnTo>
                    <a:pt x="1368194" y="0"/>
                  </a:lnTo>
                  <a:lnTo>
                    <a:pt x="1368194" y="244234"/>
                  </a:lnTo>
                  <a:lnTo>
                    <a:pt x="0" y="244234"/>
                  </a:lnTo>
                  <a:close/>
                </a:path>
              </a:pathLst>
            </a:custGeom>
            <a:solidFill>
              <a:srgbClr val="C3C0C3"/>
            </a:solid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0472865" y="1106396"/>
            <a:ext cx="2679147" cy="2679147"/>
          </a:xfrm>
          <a:custGeom>
            <a:avLst/>
            <a:gdLst/>
            <a:ahLst/>
            <a:cxnLst/>
            <a:rect r="r" b="b" t="t" l="l"/>
            <a:pathLst>
              <a:path h="2679147" w="2679147">
                <a:moveTo>
                  <a:pt x="0" y="0"/>
                </a:moveTo>
                <a:lnTo>
                  <a:pt x="2679147" y="0"/>
                </a:lnTo>
                <a:lnTo>
                  <a:pt x="2679147" y="2679147"/>
                </a:lnTo>
                <a:lnTo>
                  <a:pt x="0" y="2679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72000">
            <a:off x="-85225" y="945006"/>
            <a:ext cx="8441144" cy="8396988"/>
          </a:xfrm>
          <a:custGeom>
            <a:avLst/>
            <a:gdLst/>
            <a:ahLst/>
            <a:cxnLst/>
            <a:rect r="r" b="b" t="t" l="l"/>
            <a:pathLst>
              <a:path h="8396988" w="8441144">
                <a:moveTo>
                  <a:pt x="0" y="173208"/>
                </a:moveTo>
                <a:lnTo>
                  <a:pt x="8268881" y="0"/>
                </a:lnTo>
                <a:lnTo>
                  <a:pt x="8441144" y="8223780"/>
                </a:lnTo>
                <a:lnTo>
                  <a:pt x="172264" y="8396988"/>
                </a:lnTo>
                <a:lnTo>
                  <a:pt x="0" y="173208"/>
                </a:lnTo>
                <a:close/>
              </a:path>
            </a:pathLst>
          </a:custGeom>
          <a:blipFill>
            <a:blip r:embed="rId2"/>
            <a:stretch>
              <a:fillRect l="-21513" t="-6" r="-25343" b="-1071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1541855"/>
            <a:ext cx="1332307" cy="1332307"/>
            <a:chOff x="0" y="0"/>
            <a:chExt cx="635000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9144000" y="3604944"/>
            <a:ext cx="10961924" cy="8079852"/>
          </a:xfrm>
          <a:custGeom>
            <a:avLst/>
            <a:gdLst/>
            <a:ahLst/>
            <a:cxnLst/>
            <a:rect r="r" b="b" t="t" l="l"/>
            <a:pathLst>
              <a:path h="8079852" w="10961924">
                <a:moveTo>
                  <a:pt x="0" y="0"/>
                </a:moveTo>
                <a:lnTo>
                  <a:pt x="10961924" y="0"/>
                </a:lnTo>
                <a:lnTo>
                  <a:pt x="10961924" y="8079852"/>
                </a:lnTo>
                <a:lnTo>
                  <a:pt x="0" y="80798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106144" y="3831438"/>
            <a:ext cx="6887545" cy="4623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2000">
                <a:solidFill>
                  <a:srgbClr val="000000">
                    <a:alpha val="80000"/>
                  </a:srgbClr>
                </a:solidFill>
                <a:ea typeface="Raleway"/>
              </a:rPr>
              <a:t>除了欣賞作品之外，社團最可貴的是人際的養成。</a:t>
            </a:r>
          </a:p>
          <a:p>
            <a:pPr>
              <a:lnSpc>
                <a:spcPts val="3600"/>
              </a:lnSpc>
            </a:pPr>
          </a:p>
          <a:p>
            <a:pPr>
              <a:lnSpc>
                <a:spcPts val="3600"/>
              </a:lnSpc>
            </a:pPr>
            <a:r>
              <a:rPr lang="en-US" sz="2000">
                <a:solidFill>
                  <a:srgbClr val="000000">
                    <a:alpha val="80000"/>
                  </a:srgbClr>
                </a:solidFill>
                <a:ea typeface="Raleway"/>
              </a:rPr>
              <a:t>安排一次的社團課時間，</a:t>
            </a:r>
          </a:p>
          <a:p>
            <a:pPr>
              <a:lnSpc>
                <a:spcPts val="3600"/>
              </a:lnSpc>
            </a:pPr>
            <a:r>
              <a:rPr lang="en-US" sz="2000">
                <a:solidFill>
                  <a:srgbClr val="000000">
                    <a:alpha val="80000"/>
                  </a:srgbClr>
                </a:solidFill>
                <a:ea typeface="Raleway"/>
              </a:rPr>
              <a:t>讓大家能夠自由交流漫畫、動畫原作輕小說、同人作品等，</a:t>
            </a:r>
          </a:p>
          <a:p>
            <a:pPr>
              <a:lnSpc>
                <a:spcPts val="3600"/>
              </a:lnSpc>
            </a:pPr>
            <a:r>
              <a:rPr lang="en-US" sz="2000">
                <a:solidFill>
                  <a:srgbClr val="000000">
                    <a:alpha val="80000"/>
                  </a:srgbClr>
                </a:solidFill>
                <a:ea typeface="Raleway"/>
              </a:rPr>
              <a:t>盡情與他人分享、相互推坑、交換心得。</a:t>
            </a:r>
          </a:p>
          <a:p>
            <a:pPr>
              <a:lnSpc>
                <a:spcPts val="3600"/>
              </a:lnSpc>
            </a:pPr>
          </a:p>
          <a:p>
            <a:pPr>
              <a:lnSpc>
                <a:spcPts val="3600"/>
              </a:lnSpc>
            </a:pPr>
            <a:r>
              <a:rPr lang="en-US" sz="2000">
                <a:solidFill>
                  <a:srgbClr val="000000">
                    <a:alpha val="80000"/>
                  </a:srgbClr>
                </a:solidFill>
                <a:ea typeface="Raleway"/>
              </a:rPr>
              <a:t>認識志同道合的新朋友，</a:t>
            </a:r>
          </a:p>
          <a:p>
            <a:pPr>
              <a:lnSpc>
                <a:spcPts val="3600"/>
              </a:lnSpc>
            </a:pPr>
            <a:r>
              <a:rPr lang="en-US" sz="2000">
                <a:solidFill>
                  <a:srgbClr val="000000">
                    <a:alpha val="80000"/>
                  </a:srgbClr>
                </a:solidFill>
                <a:ea typeface="Raleway"/>
              </a:rPr>
              <a:t>是學生社團生活中不可或缺的一環，</a:t>
            </a:r>
          </a:p>
          <a:p>
            <a:pPr>
              <a:lnSpc>
                <a:spcPts val="3600"/>
              </a:lnSpc>
            </a:pPr>
          </a:p>
          <a:p>
            <a:pPr>
              <a:lnSpc>
                <a:spcPts val="4319"/>
              </a:lnSpc>
            </a:pPr>
            <a:r>
              <a:rPr lang="en-US" sz="2399">
                <a:solidFill>
                  <a:srgbClr val="000000">
                    <a:alpha val="80000"/>
                  </a:srgbClr>
                </a:solidFill>
                <a:ea typeface="Raleway Bold"/>
              </a:rPr>
              <a:t>在這裡大家都是自由的！</a:t>
            </a:r>
          </a:p>
        </p:txBody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-2222960" y="7302187"/>
            <a:ext cx="5714390" cy="5714390"/>
            <a:chOff x="0" y="0"/>
            <a:chExt cx="1708150" cy="170815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708150" cy="1708150"/>
            </a:xfrm>
            <a:custGeom>
              <a:avLst/>
              <a:gdLst/>
              <a:ahLst/>
              <a:cxnLst/>
              <a:rect r="r" b="b" t="t" l="l"/>
              <a:pathLst>
                <a:path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5170FF">
                    <a:alpha val="100000"/>
                  </a:srgbClr>
                </a:gs>
                <a:gs pos="100000">
                  <a:srgbClr val="FF66C4">
                    <a:alpha val="100000"/>
                  </a:srgbClr>
                </a:gs>
              </a:gsLst>
              <a:lin ang="0"/>
            </a:gra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6203584" y="8439899"/>
            <a:ext cx="2738978" cy="2738978"/>
          </a:xfrm>
          <a:custGeom>
            <a:avLst/>
            <a:gdLst/>
            <a:ahLst/>
            <a:cxnLst/>
            <a:rect r="r" b="b" t="t" l="l"/>
            <a:pathLst>
              <a:path h="2738978" w="2738978">
                <a:moveTo>
                  <a:pt x="0" y="0"/>
                </a:moveTo>
                <a:lnTo>
                  <a:pt x="2738977" y="0"/>
                </a:lnTo>
                <a:lnTo>
                  <a:pt x="2738977" y="2738977"/>
                </a:lnTo>
                <a:lnTo>
                  <a:pt x="0" y="27389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290776" y="6849842"/>
            <a:ext cx="2219975" cy="1590057"/>
          </a:xfrm>
          <a:custGeom>
            <a:avLst/>
            <a:gdLst/>
            <a:ahLst/>
            <a:cxnLst/>
            <a:rect r="r" b="b" t="t" l="l"/>
            <a:pathLst>
              <a:path h="1590057" w="2219975">
                <a:moveTo>
                  <a:pt x="0" y="0"/>
                </a:moveTo>
                <a:lnTo>
                  <a:pt x="2219975" y="0"/>
                </a:lnTo>
                <a:lnTo>
                  <a:pt x="2219975" y="1590057"/>
                </a:lnTo>
                <a:lnTo>
                  <a:pt x="0" y="15900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225227" y="7722810"/>
            <a:ext cx="2351073" cy="2086578"/>
          </a:xfrm>
          <a:custGeom>
            <a:avLst/>
            <a:gdLst/>
            <a:ahLst/>
            <a:cxnLst/>
            <a:rect r="r" b="b" t="t" l="l"/>
            <a:pathLst>
              <a:path h="2086578" w="2351073">
                <a:moveTo>
                  <a:pt x="0" y="0"/>
                </a:moveTo>
                <a:lnTo>
                  <a:pt x="2351073" y="0"/>
                </a:lnTo>
                <a:lnTo>
                  <a:pt x="2351073" y="2086577"/>
                </a:lnTo>
                <a:lnTo>
                  <a:pt x="0" y="20865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-5400000">
            <a:off x="7936146" y="6580865"/>
            <a:ext cx="3180305" cy="567711"/>
            <a:chOff x="0" y="0"/>
            <a:chExt cx="1368194" cy="24423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368194" cy="244234"/>
            </a:xfrm>
            <a:custGeom>
              <a:avLst/>
              <a:gdLst/>
              <a:ahLst/>
              <a:cxnLst/>
              <a:rect r="r" b="b" t="t" l="l"/>
              <a:pathLst>
                <a:path h="244234" w="1368194">
                  <a:moveTo>
                    <a:pt x="0" y="0"/>
                  </a:moveTo>
                  <a:lnTo>
                    <a:pt x="1368194" y="0"/>
                  </a:lnTo>
                  <a:lnTo>
                    <a:pt x="1368194" y="244234"/>
                  </a:lnTo>
                  <a:lnTo>
                    <a:pt x="0" y="244234"/>
                  </a:lnTo>
                  <a:close/>
                </a:path>
              </a:pathLst>
            </a:custGeom>
            <a:solidFill>
              <a:srgbClr val="C3C0C3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9922699" y="2344320"/>
            <a:ext cx="5961093" cy="777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12"/>
              </a:lnSpc>
            </a:pPr>
            <a:r>
              <a:rPr lang="en-US" sz="4778">
                <a:solidFill>
                  <a:srgbClr val="000000"/>
                </a:solidFill>
                <a:ea typeface="Playfair Display Bold"/>
              </a:rPr>
              <a:t>同好交流週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-10800000">
            <a:off x="-2353734" y="3845148"/>
            <a:ext cx="13897237" cy="4777175"/>
          </a:xfrm>
          <a:custGeom>
            <a:avLst/>
            <a:gdLst/>
            <a:ahLst/>
            <a:cxnLst/>
            <a:rect r="r" b="b" t="t" l="l"/>
            <a:pathLst>
              <a:path h="4777175" w="13897237">
                <a:moveTo>
                  <a:pt x="13897237" y="0"/>
                </a:moveTo>
                <a:lnTo>
                  <a:pt x="0" y="0"/>
                </a:lnTo>
                <a:lnTo>
                  <a:pt x="0" y="4777176"/>
                </a:lnTo>
                <a:lnTo>
                  <a:pt x="13897237" y="4777176"/>
                </a:lnTo>
                <a:lnTo>
                  <a:pt x="1389723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804525" y="-338781"/>
            <a:ext cx="2738978" cy="2738978"/>
          </a:xfrm>
          <a:custGeom>
            <a:avLst/>
            <a:gdLst/>
            <a:ahLst/>
            <a:cxnLst/>
            <a:rect r="r" b="b" t="t" l="l"/>
            <a:pathLst>
              <a:path h="2738978" w="2738978">
                <a:moveTo>
                  <a:pt x="0" y="0"/>
                </a:moveTo>
                <a:lnTo>
                  <a:pt x="2738978" y="0"/>
                </a:lnTo>
                <a:lnTo>
                  <a:pt x="2738978" y="2738978"/>
                </a:lnTo>
                <a:lnTo>
                  <a:pt x="0" y="27389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8168090" y="7384151"/>
            <a:ext cx="6750827" cy="6750827"/>
            <a:chOff x="0" y="0"/>
            <a:chExt cx="1708150" cy="17081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708150" cy="1708150"/>
            </a:xfrm>
            <a:custGeom>
              <a:avLst/>
              <a:gdLst/>
              <a:ahLst/>
              <a:cxnLst/>
              <a:rect r="r" b="b" t="t" l="l"/>
              <a:pathLst>
                <a:path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8C52FF">
                    <a:alpha val="100000"/>
                  </a:srgbClr>
                </a:gs>
                <a:gs pos="100000">
                  <a:srgbClr val="00BF63">
                    <a:alpha val="100000"/>
                  </a:srgbClr>
                </a:gs>
              </a:gsLst>
              <a:lin ang="0"/>
            </a:gra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9669435" y="727601"/>
            <a:ext cx="8618565" cy="8734188"/>
          </a:xfrm>
          <a:custGeom>
            <a:avLst/>
            <a:gdLst/>
            <a:ahLst/>
            <a:cxnLst/>
            <a:rect r="r" b="b" t="t" l="l"/>
            <a:pathLst>
              <a:path h="8734188" w="8618565">
                <a:moveTo>
                  <a:pt x="0" y="0"/>
                </a:moveTo>
                <a:lnTo>
                  <a:pt x="8618565" y="0"/>
                </a:lnTo>
                <a:lnTo>
                  <a:pt x="8618565" y="8734188"/>
                </a:lnTo>
                <a:lnTo>
                  <a:pt x="0" y="87341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1642" t="-11150" r="-18902" b="-263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3074701"/>
            <a:ext cx="6887545" cy="2266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2000">
                <a:solidFill>
                  <a:srgbClr val="000000">
                    <a:alpha val="80000"/>
                  </a:srgbClr>
                </a:solidFill>
                <a:ea typeface="Raleway Bold"/>
              </a:rPr>
              <a:t>從選出來的動畫，進行喜愛角色的仿畫，</a:t>
            </a:r>
          </a:p>
          <a:p>
            <a:pPr>
              <a:lnSpc>
                <a:spcPts val="3600"/>
              </a:lnSpc>
            </a:pPr>
            <a:r>
              <a:rPr lang="en-US" sz="2000">
                <a:solidFill>
                  <a:srgbClr val="000000">
                    <a:alpha val="80000"/>
                  </a:srgbClr>
                </a:solidFill>
                <a:ea typeface="Raleway Bold"/>
              </a:rPr>
              <a:t>除了喜愛的角色之外，</a:t>
            </a:r>
          </a:p>
          <a:p>
            <a:pPr>
              <a:lnSpc>
                <a:spcPts val="3600"/>
              </a:lnSpc>
            </a:pPr>
            <a:r>
              <a:rPr lang="en-US" sz="2000">
                <a:solidFill>
                  <a:srgbClr val="000000">
                    <a:alpha val="80000"/>
                  </a:srgbClr>
                </a:solidFill>
                <a:ea typeface="Raleway Bold"/>
              </a:rPr>
              <a:t>也能了解漫畫家的工作、以及繪製的難度，</a:t>
            </a:r>
          </a:p>
          <a:p>
            <a:pPr>
              <a:lnSpc>
                <a:spcPts val="3600"/>
              </a:lnSpc>
            </a:pPr>
            <a:r>
              <a:rPr lang="en-US" sz="2000">
                <a:solidFill>
                  <a:srgbClr val="000000">
                    <a:alpha val="80000"/>
                  </a:srgbClr>
                </a:solidFill>
                <a:ea typeface="Raleway Bold"/>
              </a:rPr>
              <a:t>相信大家對作品的敬意都會油然而生。</a:t>
            </a:r>
          </a:p>
          <a:p>
            <a:pPr>
              <a:lnSpc>
                <a:spcPts val="3600"/>
              </a:lnSpc>
            </a:pP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800602" y="5326751"/>
            <a:ext cx="4483438" cy="4114800"/>
          </a:xfrm>
          <a:custGeom>
            <a:avLst/>
            <a:gdLst/>
            <a:ahLst/>
            <a:cxnLst/>
            <a:rect r="r" b="b" t="t" l="l"/>
            <a:pathLst>
              <a:path h="4114800" w="4483438">
                <a:moveTo>
                  <a:pt x="0" y="0"/>
                </a:moveTo>
                <a:lnTo>
                  <a:pt x="4483438" y="0"/>
                </a:lnTo>
                <a:lnTo>
                  <a:pt x="44834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8073" t="-24221" r="-27662" b="-11216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1982868"/>
            <a:ext cx="5961093" cy="777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12"/>
              </a:lnSpc>
            </a:pPr>
            <a:r>
              <a:rPr lang="en-US" sz="4778">
                <a:solidFill>
                  <a:srgbClr val="000000"/>
                </a:solidFill>
                <a:ea typeface="Playfair Display Bold"/>
              </a:rPr>
              <a:t>仿畫練習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028700" y="1028700"/>
            <a:ext cx="3180305" cy="567711"/>
            <a:chOff x="0" y="0"/>
            <a:chExt cx="1368194" cy="24423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368194" cy="244234"/>
            </a:xfrm>
            <a:custGeom>
              <a:avLst/>
              <a:gdLst/>
              <a:ahLst/>
              <a:cxnLst/>
              <a:rect r="r" b="b" t="t" l="l"/>
              <a:pathLst>
                <a:path h="244234" w="1368194">
                  <a:moveTo>
                    <a:pt x="0" y="0"/>
                  </a:moveTo>
                  <a:lnTo>
                    <a:pt x="1368194" y="0"/>
                  </a:lnTo>
                  <a:lnTo>
                    <a:pt x="1368194" y="244234"/>
                  </a:lnTo>
                  <a:lnTo>
                    <a:pt x="0" y="244234"/>
                  </a:lnTo>
                  <a:close/>
                </a:path>
              </a:pathLst>
            </a:custGeom>
            <a:solidFill>
              <a:srgbClr val="C3C0C3"/>
            </a:solid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189092" y="1028700"/>
            <a:ext cx="1909815" cy="606215"/>
            <a:chOff x="0" y="0"/>
            <a:chExt cx="821619" cy="26079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21618" cy="260799"/>
            </a:xfrm>
            <a:custGeom>
              <a:avLst/>
              <a:gdLst/>
              <a:ahLst/>
              <a:cxnLst/>
              <a:rect r="r" b="b" t="t" l="l"/>
              <a:pathLst>
                <a:path h="260799" w="821618">
                  <a:moveTo>
                    <a:pt x="0" y="0"/>
                  </a:moveTo>
                  <a:lnTo>
                    <a:pt x="821618" y="0"/>
                  </a:lnTo>
                  <a:lnTo>
                    <a:pt x="821618" y="260799"/>
                  </a:lnTo>
                  <a:lnTo>
                    <a:pt x="0" y="260799"/>
                  </a:lnTo>
                  <a:close/>
                </a:path>
              </a:pathLst>
            </a:custGeom>
            <a:solidFill>
              <a:srgbClr val="FFDE59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0459046" y="7637466"/>
            <a:ext cx="1663246" cy="1663246"/>
          </a:xfrm>
          <a:custGeom>
            <a:avLst/>
            <a:gdLst/>
            <a:ahLst/>
            <a:cxnLst/>
            <a:rect r="r" b="b" t="t" l="l"/>
            <a:pathLst>
              <a:path h="1663246" w="1663246">
                <a:moveTo>
                  <a:pt x="0" y="0"/>
                </a:moveTo>
                <a:lnTo>
                  <a:pt x="1663246" y="0"/>
                </a:lnTo>
                <a:lnTo>
                  <a:pt x="1663246" y="1663246"/>
                </a:lnTo>
                <a:lnTo>
                  <a:pt x="0" y="1663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2888922" y="4976640"/>
            <a:ext cx="12531628" cy="12531628"/>
            <a:chOff x="0" y="0"/>
            <a:chExt cx="1708150" cy="170815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08150" cy="1708150"/>
            </a:xfrm>
            <a:custGeom>
              <a:avLst/>
              <a:gdLst/>
              <a:ahLst/>
              <a:cxnLst/>
              <a:rect r="r" b="b" t="t" l="l"/>
              <a:pathLst>
                <a:path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000000">
                <a:alpha val="4706"/>
              </a:srgbClr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2642318" y="3604392"/>
            <a:ext cx="8648350" cy="4864697"/>
          </a:xfrm>
          <a:custGeom>
            <a:avLst/>
            <a:gdLst/>
            <a:ahLst/>
            <a:cxnLst/>
            <a:rect r="r" b="b" t="t" l="l"/>
            <a:pathLst>
              <a:path h="4864697" w="8648350">
                <a:moveTo>
                  <a:pt x="0" y="0"/>
                </a:moveTo>
                <a:lnTo>
                  <a:pt x="8648351" y="0"/>
                </a:lnTo>
                <a:lnTo>
                  <a:pt x="8648351" y="4864697"/>
                </a:lnTo>
                <a:lnTo>
                  <a:pt x="0" y="48646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434" t="-26408" r="-9759" b="-25849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403805" y="3604392"/>
            <a:ext cx="4855495" cy="6069369"/>
          </a:xfrm>
          <a:custGeom>
            <a:avLst/>
            <a:gdLst/>
            <a:ahLst/>
            <a:cxnLst/>
            <a:rect r="r" b="b" t="t" l="l"/>
            <a:pathLst>
              <a:path h="6069369" w="4855495">
                <a:moveTo>
                  <a:pt x="0" y="0"/>
                </a:moveTo>
                <a:lnTo>
                  <a:pt x="4855495" y="0"/>
                </a:lnTo>
                <a:lnTo>
                  <a:pt x="4855495" y="6069369"/>
                </a:lnTo>
                <a:lnTo>
                  <a:pt x="0" y="60693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9630" t="-7287" r="-56419" b="-10342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179599" y="1982573"/>
            <a:ext cx="9950274" cy="777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12"/>
              </a:lnSpc>
            </a:pPr>
            <a:r>
              <a:rPr lang="en-US" sz="4778">
                <a:solidFill>
                  <a:srgbClr val="000000"/>
                </a:solidFill>
                <a:ea typeface="Playfair Display Bold"/>
              </a:rPr>
              <a:t>社團活動照片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810695" y="2772768"/>
            <a:ext cx="1663246" cy="1663246"/>
          </a:xfrm>
          <a:custGeom>
            <a:avLst/>
            <a:gdLst/>
            <a:ahLst/>
            <a:cxnLst/>
            <a:rect r="r" b="b" t="t" l="l"/>
            <a:pathLst>
              <a:path h="1663246" w="1663246">
                <a:moveTo>
                  <a:pt x="0" y="0"/>
                </a:moveTo>
                <a:lnTo>
                  <a:pt x="1663247" y="0"/>
                </a:lnTo>
                <a:lnTo>
                  <a:pt x="1663247" y="1663247"/>
                </a:lnTo>
                <a:lnTo>
                  <a:pt x="0" y="16632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7101153" y="2371708"/>
            <a:ext cx="12531628" cy="12531628"/>
            <a:chOff x="0" y="0"/>
            <a:chExt cx="1708150" cy="17081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708150" cy="1708150"/>
            </a:xfrm>
            <a:custGeom>
              <a:avLst/>
              <a:gdLst/>
              <a:ahLst/>
              <a:cxnLst/>
              <a:rect r="r" b="b" t="t" l="l"/>
              <a:pathLst>
                <a:path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000000">
                <a:alpha val="4706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8699741" y="666956"/>
            <a:ext cx="7315871" cy="5486903"/>
          </a:xfrm>
          <a:custGeom>
            <a:avLst/>
            <a:gdLst/>
            <a:ahLst/>
            <a:cxnLst/>
            <a:rect r="r" b="b" t="t" l="l"/>
            <a:pathLst>
              <a:path h="5486903" w="7315871">
                <a:moveTo>
                  <a:pt x="0" y="0"/>
                </a:moveTo>
                <a:lnTo>
                  <a:pt x="7315871" y="0"/>
                </a:lnTo>
                <a:lnTo>
                  <a:pt x="7315871" y="5486903"/>
                </a:lnTo>
                <a:lnTo>
                  <a:pt x="0" y="54869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642318" y="3410407"/>
            <a:ext cx="5123153" cy="6403941"/>
          </a:xfrm>
          <a:custGeom>
            <a:avLst/>
            <a:gdLst/>
            <a:ahLst/>
            <a:cxnLst/>
            <a:rect r="r" b="b" t="t" l="l"/>
            <a:pathLst>
              <a:path h="6403941" w="5123153">
                <a:moveTo>
                  <a:pt x="0" y="0"/>
                </a:moveTo>
                <a:lnTo>
                  <a:pt x="5123154" y="0"/>
                </a:lnTo>
                <a:lnTo>
                  <a:pt x="5123154" y="6403942"/>
                </a:lnTo>
                <a:lnTo>
                  <a:pt x="0" y="64039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6419" t="-14546" r="-53575" b="-1145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459219" y="2825538"/>
            <a:ext cx="1663246" cy="1663246"/>
          </a:xfrm>
          <a:custGeom>
            <a:avLst/>
            <a:gdLst/>
            <a:ahLst/>
            <a:cxnLst/>
            <a:rect r="r" b="b" t="t" l="l"/>
            <a:pathLst>
              <a:path h="1663246" w="1663246">
                <a:moveTo>
                  <a:pt x="0" y="0"/>
                </a:moveTo>
                <a:lnTo>
                  <a:pt x="1663247" y="0"/>
                </a:lnTo>
                <a:lnTo>
                  <a:pt x="1663247" y="1663246"/>
                </a:lnTo>
                <a:lnTo>
                  <a:pt x="0" y="1663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262666" y="-2416887"/>
            <a:ext cx="12531628" cy="12531628"/>
            <a:chOff x="0" y="0"/>
            <a:chExt cx="1708150" cy="17081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708150" cy="1708150"/>
            </a:xfrm>
            <a:custGeom>
              <a:avLst/>
              <a:gdLst/>
              <a:ahLst/>
              <a:cxnLst/>
              <a:rect r="r" b="b" t="t" l="l"/>
              <a:pathLst>
                <a:path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000000">
                <a:alpha val="4706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9943429" y="3657161"/>
            <a:ext cx="7315871" cy="5486903"/>
          </a:xfrm>
          <a:custGeom>
            <a:avLst/>
            <a:gdLst/>
            <a:ahLst/>
            <a:cxnLst/>
            <a:rect r="r" b="b" t="t" l="l"/>
            <a:pathLst>
              <a:path h="5486903" w="7315871">
                <a:moveTo>
                  <a:pt x="0" y="0"/>
                </a:moveTo>
                <a:lnTo>
                  <a:pt x="7315871" y="0"/>
                </a:lnTo>
                <a:lnTo>
                  <a:pt x="7315871" y="5486903"/>
                </a:lnTo>
                <a:lnTo>
                  <a:pt x="0" y="54869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16973" y="1972339"/>
            <a:ext cx="7456589" cy="5592442"/>
          </a:xfrm>
          <a:custGeom>
            <a:avLst/>
            <a:gdLst/>
            <a:ahLst/>
            <a:cxnLst/>
            <a:rect r="r" b="b" t="t" l="l"/>
            <a:pathLst>
              <a:path h="5592442" w="7456589">
                <a:moveTo>
                  <a:pt x="0" y="0"/>
                </a:moveTo>
                <a:lnTo>
                  <a:pt x="7456589" y="0"/>
                </a:lnTo>
                <a:lnTo>
                  <a:pt x="7456589" y="5592441"/>
                </a:lnTo>
                <a:lnTo>
                  <a:pt x="0" y="55924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7077" y="5704094"/>
            <a:ext cx="1663246" cy="1663246"/>
          </a:xfrm>
          <a:custGeom>
            <a:avLst/>
            <a:gdLst/>
            <a:ahLst/>
            <a:cxnLst/>
            <a:rect r="r" b="b" t="t" l="l"/>
            <a:pathLst>
              <a:path h="1663246" w="1663246">
                <a:moveTo>
                  <a:pt x="0" y="0"/>
                </a:moveTo>
                <a:lnTo>
                  <a:pt x="1663246" y="0"/>
                </a:lnTo>
                <a:lnTo>
                  <a:pt x="1663246" y="1663247"/>
                </a:lnTo>
                <a:lnTo>
                  <a:pt x="0" y="16632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4700045" y="-3767172"/>
            <a:ext cx="12531628" cy="12531628"/>
            <a:chOff x="0" y="0"/>
            <a:chExt cx="1708150" cy="17081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708150" cy="1708150"/>
            </a:xfrm>
            <a:custGeom>
              <a:avLst/>
              <a:gdLst/>
              <a:ahLst/>
              <a:cxnLst/>
              <a:rect r="r" b="b" t="t" l="l"/>
              <a:pathLst>
                <a:path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000000">
                <a:alpha val="4706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1028700"/>
            <a:ext cx="7342690" cy="5507017"/>
          </a:xfrm>
          <a:custGeom>
            <a:avLst/>
            <a:gdLst/>
            <a:ahLst/>
            <a:cxnLst/>
            <a:rect r="r" b="b" t="t" l="l"/>
            <a:pathLst>
              <a:path h="5507017" w="7342690">
                <a:moveTo>
                  <a:pt x="0" y="0"/>
                </a:moveTo>
                <a:lnTo>
                  <a:pt x="7342690" y="0"/>
                </a:lnTo>
                <a:lnTo>
                  <a:pt x="7342690" y="5507017"/>
                </a:lnTo>
                <a:lnTo>
                  <a:pt x="0" y="55070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936712" y="3016359"/>
            <a:ext cx="8322588" cy="6241941"/>
          </a:xfrm>
          <a:custGeom>
            <a:avLst/>
            <a:gdLst/>
            <a:ahLst/>
            <a:cxnLst/>
            <a:rect r="r" b="b" t="t" l="l"/>
            <a:pathLst>
              <a:path h="6241941" w="8322588">
                <a:moveTo>
                  <a:pt x="0" y="0"/>
                </a:moveTo>
                <a:lnTo>
                  <a:pt x="8322588" y="0"/>
                </a:lnTo>
                <a:lnTo>
                  <a:pt x="8322588" y="6241941"/>
                </a:lnTo>
                <a:lnTo>
                  <a:pt x="0" y="62419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DAFk9e8X5uA</dc:identifier>
  <dcterms:modified xsi:type="dcterms:W3CDTF">2011-08-01T06:04:30Z</dcterms:modified>
  <cp:revision>1</cp:revision>
  <dc:title>Animation and Comic Association</dc:title>
</cp:coreProperties>
</file>