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PT Sans Narrow"/>
      <p:regular r:id="rId16"/>
      <p:bold r:id="rId17"/>
    </p:embeddedFont>
    <p:embeddedFont>
      <p:font typeface="Open Sans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penSans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OpenSans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PTSansNarrow-bold.fntdata"/><Relationship Id="rId16" Type="http://schemas.openxmlformats.org/officeDocument/2006/relationships/font" Target="fonts/PTSansNarrow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OpenSans-bold.fntdata"/><Relationship Id="rId6" Type="http://schemas.openxmlformats.org/officeDocument/2006/relationships/slide" Target="slides/slide1.xml"/><Relationship Id="rId18" Type="http://schemas.openxmlformats.org/officeDocument/2006/relationships/font" Target="fonts/OpenSans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7347cc1835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7347cc1835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a3b3a2d298672c7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a3b3a2d298672c7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530af48030a09754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530af48030a09754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4aa6ff6876d21e8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4aa6ff6876d21e8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6d5b049d5c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6d5b049d5c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6d5b049d5c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6d5b049d5c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82574e157b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82574e157b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82574e157b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82574e157b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7347cc183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7347cc183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1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Relationship Id="rId4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Relationship Id="rId4" Type="http://schemas.openxmlformats.org/officeDocument/2006/relationships/image" Target="../media/image1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1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10000"/>
              <a:t>動畫欣賞社</a:t>
            </a:r>
            <a:endParaRPr b="0" sz="10000"/>
          </a:p>
        </p:txBody>
      </p:sp>
      <p:sp>
        <p:nvSpPr>
          <p:cNvPr id="67" name="Google Shape;67;p13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社團成果簡報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0850" y="1104975"/>
            <a:ext cx="4740398" cy="379247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2"/>
          <p:cNvSpPr txBox="1"/>
          <p:nvPr/>
        </p:nvSpPr>
        <p:spPr>
          <a:xfrm>
            <a:off x="1018800" y="70750"/>
            <a:ext cx="7796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150">
                <a:latin typeface="Georgia"/>
                <a:ea typeface="Georgia"/>
                <a:cs typeface="Georgia"/>
                <a:sym typeface="Georgia"/>
              </a:rPr>
              <a:t>               </a:t>
            </a:r>
            <a:r>
              <a:rPr lang="zh-TW" sz="5350">
                <a:solidFill>
                  <a:srgbClr val="6FA8DC"/>
                </a:solidFill>
                <a:latin typeface="Georgia"/>
                <a:ea typeface="Georgia"/>
                <a:cs typeface="Georgia"/>
                <a:sym typeface="Georgia"/>
              </a:rPr>
              <a:t>樂高玩電影</a:t>
            </a:r>
            <a:endParaRPr sz="5350">
              <a:solidFill>
                <a:srgbClr val="6FA8DC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3" name="Google Shape;13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50" y="1266425"/>
            <a:ext cx="4125525" cy="363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/>
        </p:nvSpPr>
        <p:spPr>
          <a:xfrm>
            <a:off x="1692975" y="0"/>
            <a:ext cx="7398000" cy="13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7200">
                <a:solidFill>
                  <a:srgbClr val="1155CC"/>
                </a:solidFill>
                <a:latin typeface="Open Sans"/>
                <a:ea typeface="Open Sans"/>
                <a:cs typeface="Open Sans"/>
                <a:sym typeface="Open Sans"/>
              </a:rPr>
              <a:t>玩具總動員4</a:t>
            </a:r>
            <a:endParaRPr b="1" sz="7200">
              <a:solidFill>
                <a:srgbClr val="1155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775" y="1328625"/>
            <a:ext cx="2882550" cy="381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2425" y="1328625"/>
            <a:ext cx="4589998" cy="381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/>
        </p:nvSpPr>
        <p:spPr>
          <a:xfrm>
            <a:off x="914400" y="2144202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" name="Google Shape;80;p15"/>
          <p:cNvPicPr preferRelativeResize="0"/>
          <p:nvPr/>
        </p:nvPicPr>
        <p:blipFill/>
        <p:spPr>
          <a:xfrm>
            <a:off x="0" y="0"/>
            <a:ext cx="92964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/>
        </p:nvSpPr>
        <p:spPr>
          <a:xfrm>
            <a:off x="3500000" y="0"/>
            <a:ext cx="2712900" cy="14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7200">
                <a:solidFill>
                  <a:srgbClr val="93C47D"/>
                </a:solidFill>
                <a:latin typeface="Open Sans"/>
                <a:ea typeface="Open Sans"/>
                <a:cs typeface="Open Sans"/>
                <a:sym typeface="Open Sans"/>
              </a:rPr>
              <a:t>龍貓</a:t>
            </a:r>
            <a:endParaRPr b="1" sz="7200">
              <a:solidFill>
                <a:srgbClr val="93C47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025" y="1229975"/>
            <a:ext cx="2902250" cy="391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9775" y="1286875"/>
            <a:ext cx="5078101" cy="3799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6"/>
          <p:cNvPicPr preferRelativeResize="0"/>
          <p:nvPr/>
        </p:nvPicPr>
        <p:blipFill/>
        <p:spPr>
          <a:xfrm>
            <a:off x="-416480" y="0"/>
            <a:ext cx="1010090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2434075" y="0"/>
            <a:ext cx="4399800" cy="12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7200">
                <a:solidFill>
                  <a:srgbClr val="8E7CC3"/>
                </a:solidFill>
                <a:latin typeface="Open Sans"/>
                <a:ea typeface="Open Sans"/>
                <a:cs typeface="Open Sans"/>
                <a:sym typeface="Open Sans"/>
              </a:rPr>
              <a:t>小美人魚</a:t>
            </a:r>
            <a:endParaRPr b="1" sz="7200">
              <a:solidFill>
                <a:srgbClr val="8E7CC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875" y="1229100"/>
            <a:ext cx="2891000" cy="3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0050" y="1560875"/>
            <a:ext cx="4513823" cy="338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/>
          <p:nvPr/>
        </p:nvSpPr>
        <p:spPr>
          <a:xfrm>
            <a:off x="817450" y="0"/>
            <a:ext cx="7927500" cy="12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60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攻殼機動隊  新劇場版</a:t>
            </a:r>
            <a:endParaRPr b="1" sz="60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7875" y="1140775"/>
            <a:ext cx="3089175" cy="389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9450" y="1435800"/>
            <a:ext cx="4842149" cy="3395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/>
          <p:nvPr/>
        </p:nvSpPr>
        <p:spPr>
          <a:xfrm>
            <a:off x="1045250" y="0"/>
            <a:ext cx="74409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7200">
                <a:solidFill>
                  <a:srgbClr val="E06666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里約大冒險</a:t>
            </a:r>
            <a:endParaRPr b="1" sz="7200">
              <a:solidFill>
                <a:srgbClr val="E06666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200">
              <a:solidFill>
                <a:srgbClr val="E0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225" y="1219150"/>
            <a:ext cx="2965673" cy="392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7948" y="1391400"/>
            <a:ext cx="5002798" cy="3752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/>
          <p:nvPr/>
        </p:nvSpPr>
        <p:spPr>
          <a:xfrm>
            <a:off x="1817775" y="0"/>
            <a:ext cx="7147200" cy="15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7200">
                <a:solidFill>
                  <a:srgbClr val="A64D79"/>
                </a:solidFill>
                <a:latin typeface="Open Sans"/>
                <a:ea typeface="Open Sans"/>
                <a:cs typeface="Open Sans"/>
                <a:sym typeface="Open Sans"/>
              </a:rPr>
              <a:t>夏日大作戰</a:t>
            </a:r>
            <a:endParaRPr b="1" sz="7200">
              <a:solidFill>
                <a:srgbClr val="A64D7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525" y="1237375"/>
            <a:ext cx="2977076" cy="382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4975" y="1426776"/>
            <a:ext cx="5265600" cy="311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/>
        </p:nvSpPr>
        <p:spPr>
          <a:xfrm>
            <a:off x="2119050" y="0"/>
            <a:ext cx="4905900" cy="17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7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神偷奶爸</a:t>
            </a:r>
            <a:endParaRPr b="1" sz="7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8" name="Google Shape;1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175" y="1462675"/>
            <a:ext cx="2708525" cy="356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5900" y="1446737"/>
            <a:ext cx="4802125" cy="360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/>
          <p:nvPr/>
        </p:nvSpPr>
        <p:spPr>
          <a:xfrm>
            <a:off x="395875" y="94525"/>
            <a:ext cx="8276400" cy="17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800">
                <a:solidFill>
                  <a:srgbClr val="222222"/>
                </a:solidFill>
                <a:highlight>
                  <a:srgbClr val="FFFFFF"/>
                </a:highlight>
              </a:rPr>
              <a:t>哆啦A夢：大雄的魔界大冒險</a:t>
            </a:r>
            <a:endParaRPr sz="48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225" y="1102375"/>
            <a:ext cx="3367626" cy="379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6250" y="1137795"/>
            <a:ext cx="5137750" cy="3853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