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65" r:id="rId5"/>
    <p:sldId id="260" r:id="rId6"/>
    <p:sldId id="266" r:id="rId7"/>
    <p:sldId id="267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99"/>
    <a:srgbClr val="6600FF"/>
    <a:srgbClr val="006600"/>
    <a:srgbClr val="03B57A"/>
    <a:srgbClr val="DD4F37"/>
    <a:srgbClr val="C6FEEB"/>
    <a:srgbClr val="9EFC8E"/>
    <a:srgbClr val="A8FC9A"/>
    <a:srgbClr val="22CA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947" autoAdjust="0"/>
  </p:normalViewPr>
  <p:slideViewPr>
    <p:cSldViewPr>
      <p:cViewPr>
        <p:scale>
          <a:sx n="77" d="100"/>
          <a:sy n="77" d="100"/>
        </p:scale>
        <p:origin x="-1278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6" d="100"/>
        <a:sy n="1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62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8119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5E1-3AF1-43D1-89C1-1AF3ED11F878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759D3-B92F-4BE5-BE49-ED8937E3BC1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67352" y="5661248"/>
            <a:ext cx="6982544" cy="766936"/>
          </a:xfrm>
        </p:spPr>
        <p:txBody>
          <a:bodyPr anchor="ctr">
            <a:normAutofit/>
          </a:bodyPr>
          <a:lstStyle/>
          <a:p>
            <a:pPr algn="r"/>
            <a:r>
              <a:rPr lang="zh-TW" altLang="en-US" sz="2800" b="1" dirty="0">
                <a:solidFill>
                  <a:schemeClr val="tx1"/>
                </a:solidFill>
              </a:rPr>
              <a:t>指導老師：</a:t>
            </a:r>
            <a:r>
              <a:rPr lang="zh-TW" altLang="en-US" sz="28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劉妙娟老師</a:t>
            </a:r>
          </a:p>
          <a:p>
            <a:pPr algn="r"/>
            <a:endParaRPr lang="zh-TW" altLang="zh-TW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669887" y="4724176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r"/>
            <a:r>
              <a:rPr lang="zh-TW" altLang="en-US" sz="48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 "/>
                <a:ea typeface="標楷體" pitchFamily="65" charset="-120"/>
              </a:rPr>
              <a:t>書香志工服務社</a:t>
            </a:r>
            <a:endParaRPr lang="zh-TW" altLang="en-US" sz="48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rial "/>
              <a:ea typeface="標楷體" pitchFamily="65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1" y="764704"/>
            <a:ext cx="4094863" cy="3558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雲朵形圖說文字 6"/>
          <p:cNvSpPr/>
          <p:nvPr/>
        </p:nvSpPr>
        <p:spPr>
          <a:xfrm rot="1184710">
            <a:off x="5730580" y="139766"/>
            <a:ext cx="3050363" cy="2043743"/>
          </a:xfrm>
          <a:prstGeom prst="cloudCallo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6156175" y="530472"/>
            <a:ext cx="26056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400" b="1" dirty="0"/>
              <a:t>讀書就像悠游在大海裡，舒服自在</a:t>
            </a:r>
            <a:r>
              <a:rPr lang="zh-TW" altLang="zh-TW" sz="2400" b="1" dirty="0" smtClean="0"/>
              <a:t>，</a:t>
            </a:r>
            <a:r>
              <a:rPr lang="zh-TW" altLang="en-US" sz="2400" b="1" dirty="0" smtClean="0"/>
              <a:t>豐富人生。</a:t>
            </a:r>
            <a:endParaRPr lang="zh-TW" altLang="zh-TW" sz="2400" b="1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80" advTm="2000">
        <p:split orient="vert"/>
      </p:transition>
    </mc:Choice>
    <mc:Fallback xmlns="">
      <p:transition advTm="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8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7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tmFilter="0, 0; 0.125,0.2665; 0.25,0.4; 0.375,0.465; 0.5,0.5;  0.625,0.535; 0.75,0.6; 0.875,0.7335; 1,1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" tmFilter="0, 0; 0.125,0.2665; 0.25,0.4; 0.375,0.465; 0.5,0.5;  0.625,0.535; 0.75,0.6; 0.875,0.7335; 1,1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" tmFilter="0, 0; 0.125,0.2665; 0.25,0.4; 0.375,0.465; 0.5,0.5;  0.625,0.535; 0.75,0.6; 0.875,0.7335; 1,1">
                                          <p:stCondLst>
                                            <p:cond delay="24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1">
                                          <p:stCondLst>
                                            <p:cond delay="9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2" decel="50000">
                                          <p:stCondLst>
                                            <p:cond delay="10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">
                                          <p:stCondLst>
                                            <p:cond delay="19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2" decel="50000">
                                          <p:stCondLst>
                                            <p:cond delay="20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1">
                                          <p:stCondLst>
                                            <p:cond delay="2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2" decel="50000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2" decel="50000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8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7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tmFilter="0, 0; 0.125,0.2665; 0.25,0.4; 0.375,0.465; 0.5,0.5;  0.625,0.535; 0.75,0.6; 0.875,0.7335; 1,1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tmFilter="0, 0; 0.125,0.2665; 0.25,0.4; 0.375,0.465; 0.5,0.5;  0.625,0.535; 0.75,0.6; 0.875,0.7335; 1,1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" tmFilter="0, 0; 0.125,0.2665; 0.25,0.4; 0.375,0.465; 0.5,0.5;  0.625,0.535; 0.75,0.6; 0.875,0.7335; 1,1">
                                          <p:stCondLst>
                                            <p:cond delay="24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4">
                                          <p:stCondLst>
                                            <p:cond delay="9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25" decel="50000">
                                          <p:stCondLst>
                                            <p:cond delay="10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4">
                                          <p:stCondLst>
                                            <p:cond delay="19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25" decel="50000">
                                          <p:stCondLst>
                                            <p:cond delay="20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4">
                                          <p:stCondLst>
                                            <p:cond delay="2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25" decel="50000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4">
                                          <p:stCondLst>
                                            <p:cond delay="27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25" decel="50000">
                                          <p:stCondLst>
                                            <p:cond delay="2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7" grpId="0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 rot="238459">
            <a:off x="6945838" y="1940701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2">
                    <a:lumMod val="10000"/>
                  </a:schemeClr>
                </a:solidFill>
              </a:rPr>
              <a:t>老師耐心指導！</a:t>
            </a:r>
            <a:endParaRPr lang="zh-TW" altLang="en-US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98" t="21573" r="1808" b="26442"/>
          <a:stretch/>
        </p:blipFill>
        <p:spPr>
          <a:xfrm>
            <a:off x="6156176" y="3033266"/>
            <a:ext cx="2828604" cy="3565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204" y="1124744"/>
            <a:ext cx="3092238" cy="3212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2" t="32591" r="40167" b="22765"/>
          <a:stretch/>
        </p:blipFill>
        <p:spPr>
          <a:xfrm>
            <a:off x="275343" y="3260272"/>
            <a:ext cx="3202048" cy="30616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矩形 10"/>
          <p:cNvSpPr/>
          <p:nvPr/>
        </p:nvSpPr>
        <p:spPr>
          <a:xfrm>
            <a:off x="284618" y="1689464"/>
            <a:ext cx="34163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TW" altLang="en-US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同學們認真</a:t>
            </a:r>
            <a:r>
              <a:rPr lang="zh-TW" altLang="en-U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努力</a:t>
            </a:r>
            <a:r>
              <a:rPr lang="en-US" altLang="zh-TW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n-US" altLang="zh-TW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zh-TW" altLang="en-U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掃</a:t>
            </a:r>
            <a:r>
              <a:rPr lang="zh-TW" altLang="en-US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著</a:t>
            </a:r>
            <a:r>
              <a:rPr lang="zh-TW" altLang="en-U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條碼～</a:t>
            </a:r>
            <a:endParaRPr lang="zh-TW" altLang="en-US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3400302" y="4814029"/>
            <a:ext cx="3045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7030A0"/>
                </a:solidFill>
              </a:rPr>
              <a:t>事事用心完成任務！</a:t>
            </a:r>
            <a:endParaRPr lang="zh-TW" altLang="en-US" sz="2400" b="1" dirty="0">
              <a:solidFill>
                <a:srgbClr val="7030A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411760" y="116632"/>
            <a:ext cx="64171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"/>
                <a:ea typeface="標楷體" pitchFamily="65" charset="-120"/>
              </a:rPr>
              <a:t>書香志工</a:t>
            </a:r>
            <a:r>
              <a:rPr lang="zh-TW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"/>
                <a:ea typeface="標楷體" pitchFamily="65" charset="-120"/>
              </a:rPr>
              <a:t>服務社日常</a:t>
            </a:r>
            <a:endParaRPr lang="zh-TW" altLang="en-U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844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流程圖: 循序存取儲存裝置 8"/>
          <p:cNvSpPr/>
          <p:nvPr/>
        </p:nvSpPr>
        <p:spPr>
          <a:xfrm>
            <a:off x="4139952" y="4833336"/>
            <a:ext cx="1947527" cy="1620000"/>
          </a:xfrm>
          <a:prstGeom prst="flowChartMagneticTap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圓角矩形圖說文字 1"/>
          <p:cNvSpPr/>
          <p:nvPr/>
        </p:nvSpPr>
        <p:spPr>
          <a:xfrm>
            <a:off x="6365864" y="1490097"/>
            <a:ext cx="2583169" cy="1218823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6287522" y="1667619"/>
            <a:ext cx="2739855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zh-TW" altLang="en-US" sz="2400" b="1" dirty="0">
                <a:ln w="50800"/>
                <a:solidFill>
                  <a:srgbClr val="7030A0"/>
                </a:solidFill>
                <a:latin typeface="新細明體" pitchFamily="18" charset="-120"/>
                <a:ea typeface="新細明體" pitchFamily="18" charset="-120"/>
              </a:rPr>
              <a:t>同學</a:t>
            </a:r>
            <a:r>
              <a:rPr lang="zh-TW" altLang="en-US" sz="2400" b="1" dirty="0" smtClean="0">
                <a:ln w="50800"/>
                <a:solidFill>
                  <a:srgbClr val="7030A0"/>
                </a:solidFill>
                <a:latin typeface="新細明體" pitchFamily="18" charset="-120"/>
                <a:ea typeface="新細明體" pitchFamily="18" charset="-120"/>
              </a:rPr>
              <a:t>們</a:t>
            </a:r>
            <a:r>
              <a:rPr lang="zh-TW" altLang="en-US" sz="2400" b="1" dirty="0">
                <a:ln w="50800"/>
                <a:solidFill>
                  <a:srgbClr val="7030A0"/>
                </a:solidFill>
                <a:latin typeface="新細明體" pitchFamily="18" charset="-120"/>
                <a:ea typeface="新細明體" pitchFamily="18" charset="-120"/>
              </a:rPr>
              <a:t>仔細</a:t>
            </a:r>
            <a:r>
              <a:rPr lang="zh-TW" altLang="en-US" sz="2400" b="1" dirty="0" smtClean="0">
                <a:ln w="50800"/>
                <a:solidFill>
                  <a:srgbClr val="7030A0"/>
                </a:solidFill>
                <a:latin typeface="新細明體" pitchFamily="18" charset="-120"/>
                <a:ea typeface="新細明體" pitchFamily="18" charset="-120"/>
              </a:rPr>
              <a:t>將書籍</a:t>
            </a:r>
            <a:endParaRPr lang="en-US" altLang="zh-TW" sz="2400" b="1" dirty="0" smtClean="0">
              <a:ln w="50800"/>
              <a:solidFill>
                <a:srgbClr val="7030A0"/>
              </a:solidFill>
              <a:latin typeface="新細明體" pitchFamily="18" charset="-120"/>
              <a:ea typeface="新細明體" pitchFamily="18" charset="-120"/>
            </a:endParaRPr>
          </a:p>
          <a:p>
            <a:pPr algn="ctr"/>
            <a:r>
              <a:rPr lang="zh-TW" altLang="en-US" sz="2400" b="1" dirty="0" smtClean="0">
                <a:ln w="50800"/>
                <a:solidFill>
                  <a:srgbClr val="7030A0"/>
                </a:solidFill>
                <a:latin typeface="新細明體" pitchFamily="18" charset="-120"/>
                <a:ea typeface="新細明體" pitchFamily="18" charset="-120"/>
              </a:rPr>
              <a:t>盤點</a:t>
            </a:r>
            <a:r>
              <a:rPr lang="zh-TW" altLang="en-US" sz="2400" b="1" dirty="0">
                <a:ln w="50800"/>
                <a:solidFill>
                  <a:srgbClr val="7030A0"/>
                </a:solidFill>
                <a:latin typeface="新細明體" pitchFamily="18" charset="-120"/>
                <a:ea typeface="新細明體" pitchFamily="18" charset="-120"/>
              </a:rPr>
              <a:t>上架</a:t>
            </a:r>
          </a:p>
          <a:p>
            <a:endParaRPr lang="zh-TW" altLang="en-U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11760" y="116632"/>
            <a:ext cx="64171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"/>
                <a:ea typeface="標楷體" pitchFamily="65" charset="-120"/>
              </a:rPr>
              <a:t>書香志工</a:t>
            </a:r>
            <a:r>
              <a:rPr lang="zh-TW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"/>
                <a:ea typeface="標楷體" pitchFamily="65" charset="-120"/>
              </a:rPr>
              <a:t>服務社日常</a:t>
            </a:r>
            <a:endParaRPr lang="zh-TW" altLang="en-U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74" r="10752" b="3590"/>
          <a:stretch/>
        </p:blipFill>
        <p:spPr>
          <a:xfrm>
            <a:off x="6156176" y="2998949"/>
            <a:ext cx="2777233" cy="35240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140968"/>
            <a:ext cx="2084921" cy="324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6752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22" y="1196752"/>
            <a:ext cx="2160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文字方塊 9"/>
          <p:cNvSpPr txBox="1"/>
          <p:nvPr/>
        </p:nvSpPr>
        <p:spPr>
          <a:xfrm>
            <a:off x="4283968" y="5301208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>
                <a:solidFill>
                  <a:srgbClr val="006600"/>
                </a:solidFill>
              </a:rPr>
              <a:t>同學們井然</a:t>
            </a:r>
            <a:r>
              <a:rPr lang="zh-TW" altLang="en-US" sz="2000" b="1" dirty="0" smtClean="0">
                <a:solidFill>
                  <a:srgbClr val="006600"/>
                </a:solidFill>
              </a:rPr>
              <a:t>有</a:t>
            </a:r>
            <a:endParaRPr lang="en-US" altLang="zh-TW" sz="2000" b="1" dirty="0" smtClean="0">
              <a:solidFill>
                <a:srgbClr val="006600"/>
              </a:solidFill>
            </a:endParaRPr>
          </a:p>
          <a:p>
            <a:r>
              <a:rPr lang="zh-TW" altLang="en-US" sz="2000" b="1" dirty="0" smtClean="0">
                <a:solidFill>
                  <a:srgbClr val="006600"/>
                </a:solidFill>
              </a:rPr>
              <a:t>序的把書放好</a:t>
            </a:r>
            <a:r>
              <a:rPr lang="en-US" altLang="zh-TW" sz="2000" b="1" dirty="0" smtClean="0">
                <a:solidFill>
                  <a:srgbClr val="006600"/>
                </a:solidFill>
              </a:rPr>
              <a:t>~</a:t>
            </a:r>
            <a:endParaRPr lang="zh-TW" altLang="en-US" sz="2000" b="1" dirty="0">
              <a:solidFill>
                <a:srgbClr val="006600"/>
              </a:solidFill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9573" y="5655151"/>
            <a:ext cx="1108972" cy="1170582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213577"/>
            <a:ext cx="1606349" cy="169523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67744" y="2060848"/>
            <a:ext cx="4680000" cy="1260000"/>
          </a:xfrm>
          <a:prstGeom prst="rect">
            <a:avLst/>
          </a:prstGeom>
          <a:solidFill>
            <a:srgbClr val="C6FE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標題 2"/>
          <p:cNvSpPr txBox="1">
            <a:spLocks/>
          </p:cNvSpPr>
          <p:nvPr/>
        </p:nvSpPr>
        <p:spPr>
          <a:xfrm>
            <a:off x="2364525" y="2219811"/>
            <a:ext cx="4690864" cy="830997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400" b="1" dirty="0"/>
              <a:t>有老師耐心、親切指導，我們愈來愈進步了</a:t>
            </a:r>
            <a:r>
              <a:rPr lang="zh-TW" altLang="en-US" sz="2400" b="1" dirty="0" smtClean="0"/>
              <a:t>喲！</a:t>
            </a:r>
            <a:endParaRPr lang="en-US" altLang="zh-TW" sz="2400" b="1" dirty="0" smtClean="0"/>
          </a:p>
        </p:txBody>
      </p:sp>
      <p:sp>
        <p:nvSpPr>
          <p:cNvPr id="4" name="矩形 3"/>
          <p:cNvSpPr/>
          <p:nvPr/>
        </p:nvSpPr>
        <p:spPr>
          <a:xfrm>
            <a:off x="2411760" y="116632"/>
            <a:ext cx="64171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"/>
                <a:ea typeface="標楷體" pitchFamily="65" charset="-120"/>
              </a:rPr>
              <a:t>書香志工</a:t>
            </a:r>
            <a:r>
              <a:rPr lang="zh-TW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"/>
                <a:ea typeface="標楷體" pitchFamily="65" charset="-120"/>
              </a:rPr>
              <a:t>服務社日常</a:t>
            </a:r>
            <a:endParaRPr lang="zh-TW" altLang="en-U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D:\1091106可用照片\IMG_11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65075" y="-13685838"/>
            <a:ext cx="1620000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14" y="1596239"/>
            <a:ext cx="2025000" cy="27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796" y="3805880"/>
            <a:ext cx="2160000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790741"/>
            <a:ext cx="2160000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681" y="1700808"/>
            <a:ext cx="2025000" cy="27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720" y="4797152"/>
            <a:ext cx="1744898" cy="1621365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98517"/>
            <a:ext cx="2021143" cy="162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251810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" t="10667" r="19991" b="-1493"/>
          <a:stretch/>
        </p:blipFill>
        <p:spPr>
          <a:xfrm>
            <a:off x="6701063" y="1196752"/>
            <a:ext cx="1876298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0" t="18669"/>
          <a:stretch/>
        </p:blipFill>
        <p:spPr>
          <a:xfrm>
            <a:off x="205885" y="1196752"/>
            <a:ext cx="3102319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17" r="8238"/>
          <a:stretch/>
        </p:blipFill>
        <p:spPr>
          <a:xfrm>
            <a:off x="3741839" y="1196752"/>
            <a:ext cx="2154805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1" name="群組 10"/>
          <p:cNvGrpSpPr/>
          <p:nvPr/>
        </p:nvGrpSpPr>
        <p:grpSpPr>
          <a:xfrm>
            <a:off x="3491880" y="4293095"/>
            <a:ext cx="5112568" cy="2807903"/>
            <a:chOff x="6634831" y="3289734"/>
            <a:chExt cx="7721637" cy="4104456"/>
          </a:xfrm>
        </p:grpSpPr>
        <p:sp>
          <p:nvSpPr>
            <p:cNvPr id="9" name="等腰三角形 8"/>
            <p:cNvSpPr/>
            <p:nvPr/>
          </p:nvSpPr>
          <p:spPr>
            <a:xfrm rot="5400000">
              <a:off x="7521875" y="2479644"/>
              <a:ext cx="3950547" cy="5724636"/>
            </a:xfrm>
            <a:prstGeom prst="triangle">
              <a:avLst/>
            </a:prstGeom>
            <a:solidFill>
              <a:srgbClr val="DD4F37"/>
            </a:solidFill>
            <a:scene3d>
              <a:camera prst="perspectiveContrastingRightFacing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rgbClr val="C6FEEB"/>
                </a:solidFill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6200000">
              <a:off x="8492126" y="1529848"/>
              <a:ext cx="4104456" cy="7624228"/>
            </a:xfrm>
            <a:prstGeom prst="triangle">
              <a:avLst/>
            </a:prstGeom>
            <a:solidFill>
              <a:srgbClr val="002060"/>
            </a:solidFill>
            <a:scene3d>
              <a:camera prst="perspectiveHeroicExtremeRightFacing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rgbClr val="C6FEEB"/>
                </a:solidFill>
              </a:endParaRPr>
            </a:p>
          </p:txBody>
        </p:sp>
      </p:grp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3741839" y="5215216"/>
            <a:ext cx="4680520" cy="102209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zh-TW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不經一</a:t>
            </a:r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翻</a:t>
            </a:r>
            <a:r>
              <a:rPr lang="zh-TW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寒</a:t>
            </a:r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徹骨，</a:t>
            </a:r>
            <a:r>
              <a:rPr lang="zh-TW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怎得梅花撲鼻香</a:t>
            </a:r>
            <a:r>
              <a:rPr lang="en-US" altLang="zh-TW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—</a:t>
            </a:r>
            <a:r>
              <a:rPr lang="zh-TW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</a:rPr>
              <a:t>黃櫱禪師</a:t>
            </a: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213220"/>
            <a:ext cx="1849208" cy="2520000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2456373" y="188640"/>
            <a:ext cx="63914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"/>
                <a:ea typeface="標楷體" pitchFamily="65" charset="-120"/>
              </a:rPr>
              <a:t>書香志工</a:t>
            </a:r>
            <a:r>
              <a:rPr lang="zh-TW" altLang="en-US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"/>
                <a:ea typeface="標楷體" pitchFamily="65" charset="-120"/>
              </a:rPr>
              <a:t>服務社名言區：</a:t>
            </a:r>
            <a:endParaRPr lang="zh-TW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615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9" tmFilter="0, 0; 0.125,0.2665; 0.25,0.4; 0.375,0.465; 0.5,0.5;  0.625,0.535; 0.75,0.6; 0.875,0.7335; 1,1">
                                          <p:stCondLst>
                                            <p:cond delay="12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5" tmFilter="0, 0; 0.125,0.2665; 0.25,0.4; 0.375,0.465; 0.5,0.5;  0.625,0.535; 0.75,0.6; 0.875,0.7335; 1,1">
                                          <p:stCondLst>
                                            <p:cond delay="25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" tmFilter="0, 0; 0.125,0.2665; 0.25,0.4; 0.375,0.465; 0.5,0.5;  0.625,0.535; 0.75,0.6; 0.875,0.7335; 1,1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">
                                          <p:stCondLst>
                                            <p:cond delay="12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2" decel="50000">
                                          <p:stCondLst>
                                            <p:cond delay="1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">
                                          <p:stCondLst>
                                            <p:cond delay="2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2" decel="50000">
                                          <p:stCondLst>
                                            <p:cond delay="2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2" decel="50000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">
                                          <p:stCondLst>
                                            <p:cond delay="3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2" decel="50000">
                                          <p:stCondLst>
                                            <p:cond delay="35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8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9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9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9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9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9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9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9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9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9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9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9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9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9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9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56373" y="188640"/>
            <a:ext cx="63914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"/>
                <a:ea typeface="標楷體" pitchFamily="65" charset="-120"/>
              </a:rPr>
              <a:t>書香志工</a:t>
            </a:r>
            <a:r>
              <a:rPr lang="zh-TW" altLang="en-US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"/>
                <a:ea typeface="標楷體" pitchFamily="65" charset="-120"/>
              </a:rPr>
              <a:t>服務社名言區：</a:t>
            </a:r>
            <a:endParaRPr lang="zh-TW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2486630" y="4955748"/>
            <a:ext cx="6477858" cy="1867178"/>
            <a:chOff x="2555776" y="2132855"/>
            <a:chExt cx="6477858" cy="1867178"/>
          </a:xfrm>
        </p:grpSpPr>
        <p:grpSp>
          <p:nvGrpSpPr>
            <p:cNvPr id="7" name="群組 6"/>
            <p:cNvGrpSpPr/>
            <p:nvPr/>
          </p:nvGrpSpPr>
          <p:grpSpPr>
            <a:xfrm>
              <a:off x="2555776" y="2132855"/>
              <a:ext cx="6408294" cy="1867178"/>
              <a:chOff x="2439572" y="2204864"/>
              <a:chExt cx="6408294" cy="1867178"/>
            </a:xfrm>
          </p:grpSpPr>
          <p:sp>
            <p:nvSpPr>
              <p:cNvPr id="6" name="等腰三角形 5"/>
              <p:cNvSpPr/>
              <p:nvPr/>
            </p:nvSpPr>
            <p:spPr>
              <a:xfrm rot="8071229">
                <a:off x="2020743" y="2700730"/>
                <a:ext cx="1790141" cy="952484"/>
              </a:xfrm>
              <a:prstGeom prst="triangle">
                <a:avLst/>
              </a:prstGeom>
              <a:solidFill>
                <a:srgbClr val="22CA0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3203848" y="2204864"/>
                <a:ext cx="5644018" cy="1296144"/>
              </a:xfrm>
              <a:prstGeom prst="rect">
                <a:avLst/>
              </a:prstGeom>
              <a:solidFill>
                <a:srgbClr val="9EFC8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8" name="矩形 7"/>
            <p:cNvSpPr/>
            <p:nvPr/>
          </p:nvSpPr>
          <p:spPr>
            <a:xfrm>
              <a:off x="3123450" y="2273095"/>
              <a:ext cx="5910184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3200" b="1" dirty="0"/>
                <a:t>「懷疑是智慧的源頭。</a:t>
              </a:r>
              <a:r>
                <a:rPr lang="zh-TW" altLang="en-US" sz="3200" b="1" dirty="0" smtClean="0"/>
                <a:t>」</a:t>
              </a:r>
              <a:endParaRPr lang="en-US" altLang="zh-TW" sz="3200" b="1" dirty="0" smtClean="0"/>
            </a:p>
            <a:p>
              <a:r>
                <a:rPr lang="zh-TW" altLang="en-US" sz="2800" b="1" dirty="0"/>
                <a:t> </a:t>
              </a:r>
              <a:r>
                <a:rPr lang="zh-TW" altLang="en-US" sz="2800" b="1" dirty="0" smtClean="0"/>
                <a:t>                                                 </a:t>
              </a:r>
              <a:r>
                <a:rPr lang="en-US" altLang="zh-TW" sz="2800" b="1" dirty="0" smtClean="0"/>
                <a:t>—</a:t>
              </a:r>
              <a:r>
                <a:rPr lang="zh-TW" altLang="en-US" sz="2800" b="1" dirty="0"/>
                <a:t>笛卡兒</a:t>
              </a:r>
            </a:p>
          </p:txBody>
        </p:sp>
      </p:grpSp>
      <p:pic>
        <p:nvPicPr>
          <p:cNvPr id="10" name="圖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12776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412776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412776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4198">
            <a:off x="-17294" y="783123"/>
            <a:ext cx="1534802" cy="801075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29" y="4523674"/>
            <a:ext cx="1766987" cy="1440000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08035">
            <a:off x="8206719" y="889711"/>
            <a:ext cx="842838" cy="8558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0633788"/>
      </p:ext>
    </p:extLst>
  </p:cSld>
  <p:clrMapOvr>
    <a:masterClrMapping/>
  </p:clrMapOvr>
  <p:transition advTm="9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56373" y="188640"/>
            <a:ext cx="63914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"/>
                <a:ea typeface="標楷體" pitchFamily="65" charset="-120"/>
              </a:rPr>
              <a:t>書香志工</a:t>
            </a:r>
            <a:r>
              <a:rPr lang="zh-TW" altLang="en-US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"/>
                <a:ea typeface="標楷體" pitchFamily="65" charset="-120"/>
              </a:rPr>
              <a:t>服務社名言區：</a:t>
            </a:r>
            <a:endParaRPr lang="zh-TW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6"/>
          <a:stretch/>
        </p:blipFill>
        <p:spPr>
          <a:xfrm>
            <a:off x="5447521" y="1124744"/>
            <a:ext cx="30525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31" name="群組 30"/>
          <p:cNvGrpSpPr/>
          <p:nvPr/>
        </p:nvGrpSpPr>
        <p:grpSpPr>
          <a:xfrm>
            <a:off x="127215" y="3933056"/>
            <a:ext cx="6175750" cy="2800718"/>
            <a:chOff x="1743970" y="3429000"/>
            <a:chExt cx="6994322" cy="3403451"/>
          </a:xfrm>
        </p:grpSpPr>
        <p:grpSp>
          <p:nvGrpSpPr>
            <p:cNvPr id="29" name="群組 28"/>
            <p:cNvGrpSpPr/>
            <p:nvPr/>
          </p:nvGrpSpPr>
          <p:grpSpPr>
            <a:xfrm>
              <a:off x="1743970" y="3429000"/>
              <a:ext cx="6994322" cy="3403451"/>
              <a:chOff x="3525635" y="4234124"/>
              <a:chExt cx="4521227" cy="2200038"/>
            </a:xfrm>
          </p:grpSpPr>
          <p:sp>
            <p:nvSpPr>
              <p:cNvPr id="8" name="橢圓 7"/>
              <p:cNvSpPr/>
              <p:nvPr/>
            </p:nvSpPr>
            <p:spPr>
              <a:xfrm>
                <a:off x="3707904" y="4234124"/>
                <a:ext cx="4050450" cy="1800200"/>
              </a:xfrm>
              <a:prstGeom prst="ellipse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3" name="橢圓 12"/>
              <p:cNvSpPr/>
              <p:nvPr/>
            </p:nvSpPr>
            <p:spPr>
              <a:xfrm>
                <a:off x="3525635" y="5055268"/>
                <a:ext cx="987900" cy="979369"/>
              </a:xfrm>
              <a:prstGeom prst="ellipse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7" name="橢圓 16"/>
              <p:cNvSpPr/>
              <p:nvPr/>
            </p:nvSpPr>
            <p:spPr>
              <a:xfrm>
                <a:off x="4984186" y="5228912"/>
                <a:ext cx="1040340" cy="1031356"/>
              </a:xfrm>
              <a:prstGeom prst="ellipse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2" name="橢圓 11"/>
              <p:cNvSpPr/>
              <p:nvPr/>
            </p:nvSpPr>
            <p:spPr>
              <a:xfrm>
                <a:off x="4315177" y="5500868"/>
                <a:ext cx="766015" cy="759400"/>
              </a:xfrm>
              <a:prstGeom prst="ellipse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5" name="橢圓 24"/>
              <p:cNvSpPr/>
              <p:nvPr/>
            </p:nvSpPr>
            <p:spPr>
              <a:xfrm>
                <a:off x="6012160" y="5308376"/>
                <a:ext cx="987900" cy="979369"/>
              </a:xfrm>
              <a:prstGeom prst="ellipse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6" name="橢圓 25"/>
              <p:cNvSpPr/>
              <p:nvPr/>
            </p:nvSpPr>
            <p:spPr>
              <a:xfrm>
                <a:off x="7156706" y="5103717"/>
                <a:ext cx="890156" cy="882470"/>
              </a:xfrm>
              <a:prstGeom prst="ellipse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8" name="橢圓 17"/>
              <p:cNvSpPr/>
              <p:nvPr/>
            </p:nvSpPr>
            <p:spPr>
              <a:xfrm>
                <a:off x="5740994" y="5807623"/>
                <a:ext cx="567063" cy="562166"/>
              </a:xfrm>
              <a:prstGeom prst="ellipse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6" name="橢圓 15"/>
              <p:cNvSpPr/>
              <p:nvPr/>
            </p:nvSpPr>
            <p:spPr>
              <a:xfrm>
                <a:off x="4838079" y="5888349"/>
                <a:ext cx="486225" cy="482026"/>
              </a:xfrm>
              <a:prstGeom prst="ellipse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4" name="橢圓 23"/>
              <p:cNvSpPr/>
              <p:nvPr/>
            </p:nvSpPr>
            <p:spPr>
              <a:xfrm>
                <a:off x="6847923" y="5610975"/>
                <a:ext cx="766015" cy="759400"/>
              </a:xfrm>
              <a:prstGeom prst="ellipse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7" name="橢圓 26"/>
              <p:cNvSpPr/>
              <p:nvPr/>
            </p:nvSpPr>
            <p:spPr>
              <a:xfrm>
                <a:off x="4072064" y="5793311"/>
                <a:ext cx="486225" cy="482026"/>
              </a:xfrm>
              <a:prstGeom prst="ellipse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8" name="橢圓 27"/>
              <p:cNvSpPr/>
              <p:nvPr/>
            </p:nvSpPr>
            <p:spPr>
              <a:xfrm>
                <a:off x="6670481" y="5952136"/>
                <a:ext cx="486225" cy="482026"/>
              </a:xfrm>
              <a:prstGeom prst="ellipse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30" name="文字方塊 29"/>
            <p:cNvSpPr txBox="1"/>
            <p:nvPr/>
          </p:nvSpPr>
          <p:spPr>
            <a:xfrm>
              <a:off x="2700275" y="4268055"/>
              <a:ext cx="5025719" cy="561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>
                  <a:latin typeface="+mj-lt"/>
                  <a:ea typeface="+mj-ea"/>
                  <a:cs typeface="+mj-cs"/>
                </a:rPr>
                <a:t>讀書破萬卷，下筆如有神</a:t>
              </a:r>
              <a:r>
                <a:rPr lang="en-US" altLang="zh-CN" sz="2400" b="1" dirty="0" smtClean="0">
                  <a:latin typeface="+mj-lt"/>
                  <a:ea typeface="+mj-ea"/>
                  <a:cs typeface="+mj-cs"/>
                </a:rPr>
                <a:t>—</a:t>
              </a:r>
              <a:r>
                <a:rPr lang="zh-TW" altLang="en-US" sz="2400" b="1" dirty="0" smtClean="0">
                  <a:latin typeface="+mj-lt"/>
                  <a:ea typeface="+mj-ea"/>
                  <a:cs typeface="+mj-cs"/>
                </a:rPr>
                <a:t>杜甫</a:t>
              </a:r>
              <a:endParaRPr lang="zh-TW" altLang="en-US" sz="2400" b="1" dirty="0">
                <a:latin typeface="+mj-lt"/>
                <a:ea typeface="+mj-ea"/>
                <a:cs typeface="+mj-cs"/>
              </a:endParaRPr>
            </a:p>
          </p:txBody>
        </p:sp>
      </p:grpSp>
      <p:pic>
        <p:nvPicPr>
          <p:cNvPr id="32" name="圖片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30" b="16685"/>
          <a:stretch/>
        </p:blipFill>
        <p:spPr>
          <a:xfrm>
            <a:off x="1158158" y="1124744"/>
            <a:ext cx="3699627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圖片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3222">
            <a:off x="7845160" y="4268019"/>
            <a:ext cx="1142857" cy="1752381"/>
          </a:xfrm>
          <a:prstGeom prst="rect">
            <a:avLst/>
          </a:prstGeom>
        </p:spPr>
      </p:pic>
      <p:pic>
        <p:nvPicPr>
          <p:cNvPr id="35" name="圖片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637" y="4048701"/>
            <a:ext cx="1066667" cy="1828571"/>
          </a:xfrm>
          <a:prstGeom prst="rect">
            <a:avLst/>
          </a:prstGeom>
        </p:spPr>
      </p:pic>
      <p:pic>
        <p:nvPicPr>
          <p:cNvPr id="33" name="圖片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827274"/>
            <a:ext cx="1547787" cy="28376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6057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Tm="9404">
        <p14:flash/>
      </p:transition>
    </mc:Choice>
    <mc:Fallback xmlns="">
      <p:transition advTm="94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92208"/>
            <a:ext cx="3840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192208"/>
            <a:ext cx="2160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0" name="群組 9"/>
          <p:cNvGrpSpPr/>
          <p:nvPr/>
        </p:nvGrpSpPr>
        <p:grpSpPr>
          <a:xfrm>
            <a:off x="2484702" y="4479970"/>
            <a:ext cx="6561157" cy="1950609"/>
            <a:chOff x="827584" y="1196752"/>
            <a:chExt cx="8001317" cy="2378763"/>
          </a:xfrm>
        </p:grpSpPr>
        <p:sp>
          <p:nvSpPr>
            <p:cNvPr id="8" name="流程圖: 資料 7"/>
            <p:cNvSpPr/>
            <p:nvPr/>
          </p:nvSpPr>
          <p:spPr>
            <a:xfrm>
              <a:off x="3068261" y="1412776"/>
              <a:ext cx="5760640" cy="2162739"/>
            </a:xfrm>
            <a:prstGeom prst="flowChartInputOutput">
              <a:avLst/>
            </a:prstGeom>
            <a:solidFill>
              <a:srgbClr val="0070C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平行四邊形 8"/>
            <p:cNvSpPr/>
            <p:nvPr/>
          </p:nvSpPr>
          <p:spPr>
            <a:xfrm>
              <a:off x="827584" y="1196752"/>
              <a:ext cx="7776864" cy="2232248"/>
            </a:xfrm>
            <a:prstGeom prst="parallelogram">
              <a:avLst/>
            </a:prstGeom>
            <a:solidFill>
              <a:schemeClr val="tx2">
                <a:lumMod val="50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  <a:scene3d>
              <a:camera prst="perspectiveContrastingRightFacing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91880" y="5013176"/>
            <a:ext cx="4824537" cy="1008112"/>
          </a:xfrm>
        </p:spPr>
        <p:txBody>
          <a:bodyPr>
            <a:noAutofit/>
          </a:bodyPr>
          <a:lstStyle/>
          <a:p>
            <a:pPr algn="l"/>
            <a:r>
              <a:rPr lang="zh-TW" alt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告訴你使我達到目標的奧秘吧，我唯一的力量就是我的堅持精神。 </a:t>
            </a:r>
            <a:r>
              <a:rPr lang="en-US" altLang="zh-TW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n-US" altLang="zh-TW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zh-TW" alt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zh-TW" alt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                            </a:t>
            </a:r>
            <a:r>
              <a:rPr lang="en-US" altLang="zh-TW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—</a:t>
            </a:r>
            <a:r>
              <a:rPr lang="zh-TW" alt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巴</a:t>
            </a:r>
            <a:r>
              <a:rPr lang="zh-TW" alt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斯德</a:t>
            </a: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58706">
            <a:off x="526144" y="5062010"/>
            <a:ext cx="1176436" cy="1589067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8569">
            <a:off x="1360609" y="4689132"/>
            <a:ext cx="1373564" cy="1869286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2555776" y="188640"/>
            <a:ext cx="63914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"/>
                <a:ea typeface="標楷體" pitchFamily="65" charset="-120"/>
              </a:rPr>
              <a:t>書香志工</a:t>
            </a:r>
            <a:r>
              <a:rPr lang="zh-TW" altLang="en-US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"/>
                <a:ea typeface="標楷體" pitchFamily="65" charset="-120"/>
              </a:rPr>
              <a:t>服務社名言區：</a:t>
            </a:r>
            <a:endParaRPr lang="zh-TW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017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Tm="8000">
        <p:checker/>
      </p:transition>
    </mc:Choice>
    <mc:Fallback xmlns="">
      <p:transition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9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9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9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9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9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9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9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9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9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9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9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9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9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9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9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9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9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14654"/>
            <a:ext cx="7056784" cy="52925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矩形 4"/>
          <p:cNvSpPr/>
          <p:nvPr/>
        </p:nvSpPr>
        <p:spPr>
          <a:xfrm>
            <a:off x="-180528" y="5877271"/>
            <a:ext cx="1015312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歡迎來到書香志工服務社！</a:t>
            </a:r>
            <a:endParaRPr lang="zh-TW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678" y="4302390"/>
            <a:ext cx="857818" cy="1679894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77072"/>
            <a:ext cx="857818" cy="1679894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520410"/>
            <a:ext cx="857817" cy="1985688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1340768"/>
            <a:ext cx="857817" cy="19856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126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8000">
        <p14:flash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2|1.4|1.5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2|1.1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|1.1|0.7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7|0.7|0.5|1|0.9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3|2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5|0.9|2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2|1.1|0.9|1.1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0.6|0.7|0.6|0.7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174</Words>
  <Application>Microsoft Office PowerPoint</Application>
  <PresentationFormat>如螢幕大小 (4:3)</PresentationFormat>
  <Paragraphs>24</Paragraphs>
  <Slides>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0" baseType="lpstr">
      <vt:lpstr>Тема Office</vt:lpstr>
      <vt:lpstr>PowerPoint 簡報</vt:lpstr>
      <vt:lpstr>PowerPoint 簡報</vt:lpstr>
      <vt:lpstr>PowerPoint 簡報</vt:lpstr>
      <vt:lpstr>PowerPoint 簡報</vt:lpstr>
      <vt:lpstr>不經一翻寒徹骨，怎得梅花撲鼻香—黃櫱禪師</vt:lpstr>
      <vt:lpstr>PowerPoint 簡報</vt:lpstr>
      <vt:lpstr>PowerPoint 簡報</vt:lpstr>
      <vt:lpstr>告訴你使我達到目標的奧秘吧，我唯一的力量就是我的堅持精神。                                                    —巴斯德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1</dc:creator>
  <cp:lastModifiedBy>User</cp:lastModifiedBy>
  <cp:revision>77</cp:revision>
  <dcterms:created xsi:type="dcterms:W3CDTF">2013-08-06T07:54:43Z</dcterms:created>
  <dcterms:modified xsi:type="dcterms:W3CDTF">2021-05-10T07:09:00Z</dcterms:modified>
</cp:coreProperties>
</file>