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68" r:id="rId2"/>
    <p:sldId id="265" r:id="rId3"/>
    <p:sldId id="270" r:id="rId4"/>
    <p:sldId id="267" r:id="rId5"/>
    <p:sldId id="269" r:id="rId6"/>
    <p:sldId id="264" r:id="rId7"/>
    <p:sldId id="271" r:id="rId8"/>
    <p:sldId id="266" r:id="rId9"/>
    <p:sldId id="263" r:id="rId10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721" autoAdjust="0"/>
  </p:normalViewPr>
  <p:slideViewPr>
    <p:cSldViewPr>
      <p:cViewPr>
        <p:scale>
          <a:sx n="80" d="100"/>
          <a:sy n="80" d="100"/>
        </p:scale>
        <p:origin x="-864" y="22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205168-A6A9-4286-919F-DFADD93AD98D}" type="datetimeFigureOut">
              <a:rPr lang="zh-TW" altLang="en-US" smtClean="0"/>
              <a:t>2020/4/23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59B013-C00F-474F-BE84-17F1D4A3225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27703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F6345-E4DF-43E6-95DC-C63E822F936C}" type="datetimeFigureOut">
              <a:rPr lang="zh-TW" altLang="en-US" smtClean="0"/>
              <a:t>2020/4/23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D194F8-CEAB-44D7-A1A5-06355660F7C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65398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advClick="0" advTm="9000">
        <p14:prism isInverted="1"/>
      </p:transition>
    </mc:Choice>
    <mc:Fallback xmlns="">
      <p:transition spd="med" advClick="0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F6345-E4DF-43E6-95DC-C63E822F936C}" type="datetimeFigureOut">
              <a:rPr lang="zh-TW" altLang="en-US" smtClean="0"/>
              <a:t>2020/4/23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D194F8-CEAB-44D7-A1A5-06355660F7C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70051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advClick="0" advTm="9000">
        <p14:prism isInverted="1"/>
      </p:transition>
    </mc:Choice>
    <mc:Fallback xmlns="">
      <p:transition spd="med" advClick="0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F6345-E4DF-43E6-95DC-C63E822F936C}" type="datetimeFigureOut">
              <a:rPr lang="zh-TW" altLang="en-US" smtClean="0"/>
              <a:t>2020/4/23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D194F8-CEAB-44D7-A1A5-06355660F7C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64281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advClick="0" advTm="9000">
        <p14:prism isInverted="1"/>
      </p:transition>
    </mc:Choice>
    <mc:Fallback xmlns="">
      <p:transition spd="med" advClick="0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F6345-E4DF-43E6-95DC-C63E822F936C}" type="datetimeFigureOut">
              <a:rPr lang="zh-TW" altLang="en-US" smtClean="0"/>
              <a:t>2020/4/23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D194F8-CEAB-44D7-A1A5-06355660F7C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06924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advClick="0" advTm="9000">
        <p14:prism isInverted="1"/>
      </p:transition>
    </mc:Choice>
    <mc:Fallback xmlns="">
      <p:transition spd="med" advClick="0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F6345-E4DF-43E6-95DC-C63E822F936C}" type="datetimeFigureOut">
              <a:rPr lang="zh-TW" altLang="en-US" smtClean="0"/>
              <a:t>2020/4/23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D194F8-CEAB-44D7-A1A5-06355660F7C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04144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advClick="0" advTm="9000">
        <p14:prism isInverted="1"/>
      </p:transition>
    </mc:Choice>
    <mc:Fallback xmlns="">
      <p:transition spd="med" advClick="0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F6345-E4DF-43E6-95DC-C63E822F936C}" type="datetimeFigureOut">
              <a:rPr lang="zh-TW" altLang="en-US" smtClean="0"/>
              <a:t>2020/4/23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D194F8-CEAB-44D7-A1A5-06355660F7C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18981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advClick="0" advTm="9000">
        <p14:prism isInverted="1"/>
      </p:transition>
    </mc:Choice>
    <mc:Fallback xmlns="">
      <p:transition spd="med" advClick="0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F6345-E4DF-43E6-95DC-C63E822F936C}" type="datetimeFigureOut">
              <a:rPr lang="zh-TW" altLang="en-US" smtClean="0"/>
              <a:t>2020/4/23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D194F8-CEAB-44D7-A1A5-06355660F7C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09268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advClick="0" advTm="9000">
        <p14:prism isInverted="1"/>
      </p:transition>
    </mc:Choice>
    <mc:Fallback xmlns="">
      <p:transition spd="med" advClick="0" advTm="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F6345-E4DF-43E6-95DC-C63E822F936C}" type="datetimeFigureOut">
              <a:rPr lang="zh-TW" altLang="en-US" smtClean="0"/>
              <a:t>2020/4/23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D194F8-CEAB-44D7-A1A5-06355660F7C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73406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advClick="0" advTm="9000">
        <p14:prism isInverted="1"/>
      </p:transition>
    </mc:Choice>
    <mc:Fallback xmlns="">
      <p:transition spd="med" advClick="0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F6345-E4DF-43E6-95DC-C63E822F936C}" type="datetimeFigureOut">
              <a:rPr lang="zh-TW" altLang="en-US" smtClean="0"/>
              <a:t>2020/4/23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D194F8-CEAB-44D7-A1A5-06355660F7C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80177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advClick="0" advTm="9000">
        <p14:prism isInverted="1"/>
      </p:transition>
    </mc:Choice>
    <mc:Fallback xmlns="">
      <p:transition spd="med" advClick="0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F6345-E4DF-43E6-95DC-C63E822F936C}" type="datetimeFigureOut">
              <a:rPr lang="zh-TW" altLang="en-US" smtClean="0"/>
              <a:t>2020/4/23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D194F8-CEAB-44D7-A1A5-06355660F7C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27787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advClick="0" advTm="9000">
        <p14:prism isInverted="1"/>
      </p:transition>
    </mc:Choice>
    <mc:Fallback xmlns="">
      <p:transition spd="med" advClick="0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F6345-E4DF-43E6-95DC-C63E822F936C}" type="datetimeFigureOut">
              <a:rPr lang="zh-TW" altLang="en-US" smtClean="0"/>
              <a:t>2020/4/23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D194F8-CEAB-44D7-A1A5-06355660F7C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22527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advClick="0" advTm="9000">
        <p14:prism isInverted="1"/>
      </p:transition>
    </mc:Choice>
    <mc:Fallback xmlns="">
      <p:transition spd="med" advClick="0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AF6345-E4DF-43E6-95DC-C63E822F936C}" type="datetimeFigureOut">
              <a:rPr lang="zh-TW" altLang="en-US" smtClean="0"/>
              <a:t>2020/4/23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D194F8-CEAB-44D7-A1A5-06355660F7C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233470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advClick="0" advTm="9000">
        <p14:prism isInverted="1"/>
      </p:transition>
    </mc:Choice>
    <mc:Fallback xmlns="">
      <p:transition spd="med" advClick="0" advTm="9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15.jpeg"/><Relationship Id="rId7" Type="http://schemas.openxmlformats.org/officeDocument/2006/relationships/image" Target="../media/image17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16.jpeg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g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文字方塊 2"/>
          <p:cNvSpPr txBox="1"/>
          <p:nvPr/>
        </p:nvSpPr>
        <p:spPr>
          <a:xfrm>
            <a:off x="1043608" y="4393178"/>
            <a:ext cx="7488832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r>
              <a:rPr lang="en-US" altLang="zh-TW" sz="4800" b="1" dirty="0" smtClean="0">
                <a:ln>
                  <a:prstDash val="solid"/>
                </a:ln>
                <a:solidFill>
                  <a:srgbClr val="00206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Arial "/>
                <a:ea typeface="標楷體" pitchFamily="65" charset="-120"/>
              </a:rPr>
              <a:t>108</a:t>
            </a:r>
            <a:r>
              <a:rPr lang="zh-TW" altLang="en-US" sz="4800" b="1" dirty="0" smtClean="0">
                <a:ln>
                  <a:prstDash val="solid"/>
                </a:ln>
                <a:solidFill>
                  <a:srgbClr val="00206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Arial "/>
                <a:ea typeface="標楷體" pitchFamily="65" charset="-120"/>
              </a:rPr>
              <a:t> 學年書香志工服務社</a:t>
            </a:r>
            <a:endParaRPr lang="zh-TW" altLang="en-US" sz="4800" b="1" dirty="0">
              <a:ln>
                <a:prstDash val="solid"/>
              </a:ln>
              <a:solidFill>
                <a:srgbClr val="002060"/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Arial "/>
              <a:ea typeface="標楷體" pitchFamily="65" charset="-120"/>
            </a:endParaRP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452" y="1149600"/>
            <a:ext cx="2664296" cy="328498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文字方塊 3"/>
          <p:cNvSpPr txBox="1"/>
          <p:nvPr/>
        </p:nvSpPr>
        <p:spPr>
          <a:xfrm>
            <a:off x="2483768" y="5584503"/>
            <a:ext cx="39298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b="1" dirty="0" smtClean="0"/>
              <a:t>指導老師：</a:t>
            </a:r>
            <a:r>
              <a:rPr lang="zh-TW" altLang="en-US" sz="2800" b="1" u="heavy" dirty="0" smtClean="0">
                <a:uFill>
                  <a:solidFill>
                    <a:srgbClr val="FF0000"/>
                  </a:solidFill>
                </a:uFill>
              </a:rPr>
              <a:t>劉妙娟老師</a:t>
            </a:r>
            <a:endParaRPr lang="zh-TW" altLang="en-US" sz="2800" b="1" u="heavy" dirty="0">
              <a:uFill>
                <a:solidFill>
                  <a:srgbClr val="FF0000"/>
                </a:solidFill>
              </a:uFill>
            </a:endParaRPr>
          </a:p>
        </p:txBody>
      </p:sp>
      <p:sp>
        <p:nvSpPr>
          <p:cNvPr id="6" name="圓角矩形圖說文字 5"/>
          <p:cNvSpPr/>
          <p:nvPr/>
        </p:nvSpPr>
        <p:spPr>
          <a:xfrm rot="3198305" flipH="1">
            <a:off x="5327920" y="531998"/>
            <a:ext cx="2216856" cy="1561277"/>
          </a:xfrm>
          <a:prstGeom prst="wedgeRoundRectCallou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2400" b="1" dirty="0"/>
              <a:t>與經典同行，打好人生底色；同名著為伴，塑造美好心靈。</a:t>
            </a:r>
          </a:p>
        </p:txBody>
      </p:sp>
    </p:spTree>
    <p:extLst>
      <p:ext uri="{BB962C8B-B14F-4D97-AF65-F5344CB8AC3E}">
        <p14:creationId xmlns:p14="http://schemas.microsoft.com/office/powerpoint/2010/main" val="4073166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advClick="0" advTm="9000">
        <p14:prism isInverted="1"/>
      </p:transition>
    </mc:Choice>
    <mc:Fallback xmlns="">
      <p:transition spd="med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2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2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250"/>
                            </p:stCondLst>
                            <p:childTnLst>
                              <p:par>
                                <p:cTn id="25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 build="allAtOnce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976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圖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1415" y="2420888"/>
            <a:ext cx="5745106" cy="403244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3" name="文字方塊 2"/>
          <p:cNvSpPr txBox="1"/>
          <p:nvPr/>
        </p:nvSpPr>
        <p:spPr>
          <a:xfrm rot="411055">
            <a:off x="1355602" y="1590795"/>
            <a:ext cx="579265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400" b="1" dirty="0">
                <a:solidFill>
                  <a:srgbClr val="0070C0"/>
                </a:solidFill>
              </a:rPr>
              <a:t>▼同學</a:t>
            </a:r>
            <a:r>
              <a:rPr lang="zh-TW" altLang="en-US" sz="3400" b="1" dirty="0" smtClean="0">
                <a:solidFill>
                  <a:srgbClr val="0070C0"/>
                </a:solidFill>
              </a:rPr>
              <a:t>們認真掃描</a:t>
            </a:r>
            <a:r>
              <a:rPr lang="zh-TW" altLang="en-US" sz="3400" b="1" dirty="0">
                <a:solidFill>
                  <a:srgbClr val="0070C0"/>
                </a:solidFill>
              </a:rPr>
              <a:t>條碼中▼</a:t>
            </a:r>
          </a:p>
        </p:txBody>
      </p:sp>
    </p:spTree>
    <p:extLst>
      <p:ext uri="{BB962C8B-B14F-4D97-AF65-F5344CB8AC3E}">
        <p14:creationId xmlns:p14="http://schemas.microsoft.com/office/powerpoint/2010/main" val="4280677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advClick="0" advTm="9000">
        <p14:prism isInverted="1"/>
      </p:transition>
    </mc:Choice>
    <mc:Fallback xmlns="">
      <p:transition spd="med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圖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4" y="2522899"/>
            <a:ext cx="3057804" cy="4077072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39552" y="2492896"/>
            <a:ext cx="3102809" cy="4137079"/>
          </a:xfrm>
          <a:prstGeom prst="rect">
            <a:avLst/>
          </a:prstGeom>
        </p:spPr>
      </p:pic>
      <p:sp>
        <p:nvSpPr>
          <p:cNvPr id="4" name="文字方塊 3"/>
          <p:cNvSpPr txBox="1"/>
          <p:nvPr/>
        </p:nvSpPr>
        <p:spPr>
          <a:xfrm>
            <a:off x="1691680" y="1264862"/>
            <a:ext cx="54366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800" dirty="0" smtClean="0">
                <a:solidFill>
                  <a:srgbClr val="FF0000"/>
                </a:solidFill>
              </a:rPr>
              <a:t>☑</a:t>
            </a:r>
            <a:r>
              <a:rPr lang="zh-TW" altLang="en-US" sz="4800" u="sng" dirty="0" smtClean="0">
                <a:solidFill>
                  <a:srgbClr val="002060"/>
                </a:solidFill>
              </a:rPr>
              <a:t>同學們認真上架</a:t>
            </a:r>
            <a:endParaRPr lang="zh-TW" altLang="en-US" sz="4800" u="sng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8670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advClick="0" advTm="9000">
        <p14:prism isInverted="1"/>
      </p:transition>
    </mc:Choice>
    <mc:Fallback xmlns="">
      <p:transition spd="med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50"/>
                            </p:stCondLst>
                            <p:childTnLst>
                              <p:par>
                                <p:cTn id="12" presetID="13" presetClass="entr" presetSubtype="32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" dur="2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750"/>
                            </p:stCondLst>
                            <p:childTnLst>
                              <p:par>
                                <p:cTn id="16" presetID="53" presetClass="entr" presetSubtype="528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398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圖片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072"/>
          <a:stretch/>
        </p:blipFill>
        <p:spPr>
          <a:xfrm>
            <a:off x="395536" y="2780928"/>
            <a:ext cx="3024336" cy="3626312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011" b="4334"/>
          <a:stretch/>
        </p:blipFill>
        <p:spPr>
          <a:xfrm flipH="1">
            <a:off x="3770178" y="1196752"/>
            <a:ext cx="3397593" cy="3168352"/>
          </a:xfrm>
          <a:prstGeom prst="rect">
            <a:avLst/>
          </a:prstGeom>
        </p:spPr>
      </p:pic>
      <p:sp>
        <p:nvSpPr>
          <p:cNvPr id="7" name="文字方塊 6"/>
          <p:cNvSpPr txBox="1"/>
          <p:nvPr/>
        </p:nvSpPr>
        <p:spPr>
          <a:xfrm>
            <a:off x="4333800" y="5083799"/>
            <a:ext cx="309235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reflection blurRad="12700" stA="28000" endPos="45000" dist="1000" dir="5400000" sy="-100000" algn="bl" rotWithShape="0"/>
                </a:effectLst>
                <a:latin typeface="新細明體" pitchFamily="18" charset="-120"/>
                <a:ea typeface="新細明體" pitchFamily="18" charset="-120"/>
              </a:rPr>
              <a:t>書香飄萬</a:t>
            </a:r>
            <a:r>
              <a:rPr lang="zh-TW" altLang="en-US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reflection blurRad="12700" stA="28000" endPos="45000" dist="1000" dir="5400000" sy="-100000" algn="bl" rotWithShape="0"/>
                </a:effectLst>
                <a:latin typeface="新細明體" pitchFamily="18" charset="-120"/>
                <a:ea typeface="新細明體" pitchFamily="18" charset="-120"/>
              </a:rPr>
              <a:t>家</a:t>
            </a:r>
            <a:endParaRPr lang="en-US" altLang="zh-TW" sz="40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reflection blurRad="12700" stA="28000" endPos="45000" dist="1000" dir="5400000" sy="-100000" algn="bl" rotWithShape="0"/>
              </a:effectLst>
              <a:latin typeface="新細明體" pitchFamily="18" charset="-120"/>
              <a:ea typeface="新細明體" pitchFamily="18" charset="-120"/>
            </a:endParaRPr>
          </a:p>
          <a:p>
            <a:r>
              <a:rPr lang="zh-TW" altLang="en-US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reflection blurRad="12700" stA="28000" endPos="45000" dist="1000" dir="5400000" sy="-100000" algn="bl" rotWithShape="0"/>
                </a:effectLst>
                <a:latin typeface="新細明體" pitchFamily="18" charset="-120"/>
                <a:ea typeface="新細明體" pitchFamily="18" charset="-120"/>
              </a:rPr>
              <a:t>陶冶</a:t>
            </a:r>
            <a:r>
              <a:rPr lang="zh-TW" altLang="en-US" sz="4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reflection blurRad="12700" stA="28000" endPos="45000" dist="1000" dir="5400000" sy="-100000" algn="bl" rotWithShape="0"/>
                </a:effectLst>
                <a:latin typeface="新細明體" pitchFamily="18" charset="-120"/>
                <a:ea typeface="新細明體" pitchFamily="18" charset="-120"/>
              </a:rPr>
              <a:t>你我</a:t>
            </a:r>
            <a:r>
              <a:rPr lang="zh-TW" altLang="en-US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reflection blurRad="12700" stA="28000" endPos="45000" dist="1000" dir="5400000" sy="-100000" algn="bl" rotWithShape="0"/>
                </a:effectLst>
                <a:latin typeface="新細明體" pitchFamily="18" charset="-120"/>
                <a:ea typeface="新細明體" pitchFamily="18" charset="-120"/>
              </a:rPr>
              <a:t>他</a:t>
            </a:r>
            <a:endParaRPr lang="zh-TW" altLang="en-US" sz="4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reflection blurRad="12700" stA="28000" endPos="45000" dist="1000" dir="5400000" sy="-100000" algn="bl" rotWithShape="0"/>
              </a:effectLst>
              <a:latin typeface="新細明體" pitchFamily="18" charset="-120"/>
              <a:ea typeface="新細明體" pitchFamily="18" charset="-120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1717848" y="404664"/>
            <a:ext cx="57083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reflection blurRad="12700" stA="28000" endPos="45000" dist="1000" dir="5400000" sy="-100000" algn="bl" rotWithShape="0"/>
                </a:effectLst>
                <a:latin typeface="新細明體" pitchFamily="18" charset="-120"/>
                <a:ea typeface="新細明體" pitchFamily="18" charset="-120"/>
              </a:rPr>
              <a:t>同學們認真將書籍盤點上架</a:t>
            </a:r>
            <a:endParaRPr lang="zh-TW" altLang="en-US" sz="3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reflection blurRad="12700" stA="28000" endPos="45000" dist="1000" dir="5400000" sy="-100000" algn="bl" rotWithShape="0"/>
              </a:effectLst>
              <a:latin typeface="新細明體" pitchFamily="18" charset="-120"/>
              <a:ea typeface="新細明體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177403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advClick="0" advTm="10000">
        <p14:prism isInverted="1"/>
      </p:transition>
    </mc:Choice>
    <mc:Fallback xmlns="">
      <p:transition spd="med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120000">
                                      <p:cBhvr>
                                        <p:cTn id="6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5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5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25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2880320"/>
            <a:ext cx="3003798" cy="3977680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273" r="15455" b="27792"/>
          <a:stretch/>
        </p:blipFill>
        <p:spPr>
          <a:xfrm>
            <a:off x="1125666" y="4223862"/>
            <a:ext cx="2798262" cy="2645976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9732" y="332656"/>
            <a:ext cx="2268252" cy="3024336"/>
          </a:xfrm>
          <a:prstGeom prst="rect">
            <a:avLst/>
          </a:prstGeom>
        </p:spPr>
      </p:pic>
      <p:sp>
        <p:nvSpPr>
          <p:cNvPr id="8" name="文字方塊 7"/>
          <p:cNvSpPr txBox="1"/>
          <p:nvPr/>
        </p:nvSpPr>
        <p:spPr>
          <a:xfrm>
            <a:off x="4433152" y="2015355"/>
            <a:ext cx="28031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b="1" dirty="0">
                <a:solidFill>
                  <a:srgbClr val="002060"/>
                </a:solidFill>
              </a:rPr>
              <a:t>☜有</a:t>
            </a:r>
            <a:r>
              <a:rPr lang="zh-TW" altLang="en-US" sz="2400" b="1" dirty="0" smtClean="0">
                <a:solidFill>
                  <a:srgbClr val="002060"/>
                </a:solidFill>
              </a:rPr>
              <a:t>老師耐心教導，</a:t>
            </a:r>
            <a:endParaRPr lang="en-US" altLang="zh-TW" sz="2400" b="1" dirty="0" smtClean="0">
              <a:solidFill>
                <a:srgbClr val="002060"/>
              </a:solidFill>
            </a:endParaRPr>
          </a:p>
          <a:p>
            <a:r>
              <a:rPr lang="zh-TW" altLang="en-US" sz="2400" b="1" dirty="0" smtClean="0">
                <a:solidFill>
                  <a:srgbClr val="002060"/>
                </a:solidFill>
              </a:rPr>
              <a:t>越來越上手了。</a:t>
            </a:r>
            <a:endParaRPr lang="en-US" altLang="zh-TW" sz="2400" b="1" dirty="0" smtClean="0">
              <a:solidFill>
                <a:srgbClr val="002060"/>
              </a:solidFill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215516" y="3356992"/>
            <a:ext cx="26282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盤點是我的工作，</a:t>
            </a:r>
            <a:endParaRPr lang="en-US" altLang="zh-TW" sz="2400" b="1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zh-TW" altLang="en-US" sz="24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努力做到</a:t>
            </a:r>
            <a:r>
              <a:rPr lang="zh-TW" altLang="en-US" sz="2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最好！</a:t>
            </a:r>
            <a:endParaRPr lang="zh-TW" altLang="en-US" sz="24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87855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advClick="0" advTm="9000">
        <p14:prism isInverted="1"/>
      </p:transition>
    </mc:Choice>
    <mc:Fallback xmlns="">
      <p:transition spd="med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7" presetClass="entr" presetSubtype="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1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圖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99030"/>
            <a:ext cx="4211960" cy="3158970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2968" y="332656"/>
            <a:ext cx="4422841" cy="3240360"/>
          </a:xfrm>
          <a:prstGeom prst="rect">
            <a:avLst/>
          </a:prstGeom>
        </p:spPr>
      </p:pic>
      <p:sp>
        <p:nvSpPr>
          <p:cNvPr id="4" name="文字方塊 3"/>
          <p:cNvSpPr txBox="1"/>
          <p:nvPr/>
        </p:nvSpPr>
        <p:spPr>
          <a:xfrm>
            <a:off x="5220072" y="3699030"/>
            <a:ext cx="1046440" cy="2952328"/>
          </a:xfrm>
          <a:prstGeom prst="rect">
            <a:avLst/>
          </a:prstGeom>
          <a:noFill/>
          <a:effectLst>
            <a:reflection blurRad="6350" stA="50000" endA="300" endPos="38500" dist="50800" dir="5400000" sy="-100000" algn="bl" rotWithShape="0"/>
          </a:effectLst>
        </p:spPr>
        <p:txBody>
          <a:bodyPr vert="eaVert" wrap="square" rtlCol="0">
            <a:spAutoFit/>
          </a:bodyPr>
          <a:lstStyle/>
          <a:p>
            <a:r>
              <a:rPr lang="zh-TW" altLang="en-US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光陰給我們經驗</a:t>
            </a:r>
            <a:r>
              <a:rPr lang="zh-TW" altLang="en-US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，</a:t>
            </a:r>
            <a:endParaRPr lang="en-US" altLang="zh-TW" sz="28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70C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r>
              <a:rPr lang="zh-TW" altLang="en-US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書籍給</a:t>
            </a:r>
            <a:r>
              <a:rPr lang="zh-TW" altLang="en-US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我們知識。</a:t>
            </a:r>
          </a:p>
        </p:txBody>
      </p:sp>
    </p:spTree>
    <p:extLst>
      <p:ext uri="{BB962C8B-B14F-4D97-AF65-F5344CB8AC3E}">
        <p14:creationId xmlns:p14="http://schemas.microsoft.com/office/powerpoint/2010/main" val="417587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advClick="0" advTm="9000">
        <p14:prism isInverted="1"/>
      </p:transition>
    </mc:Choice>
    <mc:Fallback xmlns="">
      <p:transition spd="med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25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75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72" y="3175"/>
            <a:ext cx="2571750" cy="3429000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1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3140968"/>
            <a:ext cx="2808312" cy="3744416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980728"/>
            <a:ext cx="2808312" cy="3638620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3395587" y="4971671"/>
            <a:ext cx="45607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b="1" dirty="0" smtClean="0"/>
              <a:t>世界上最近的距離，不是</a:t>
            </a:r>
            <a:r>
              <a:rPr lang="zh-TW" altLang="en-US" sz="2400" b="1" dirty="0" smtClean="0">
                <a:solidFill>
                  <a:srgbClr val="C00000"/>
                </a:solidFill>
              </a:rPr>
              <a:t>我和你</a:t>
            </a:r>
            <a:endParaRPr lang="zh-TW" altLang="en-US" sz="2400" b="1" dirty="0">
              <a:solidFill>
                <a:srgbClr val="C00000"/>
              </a:solidFill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6138161" y="5477162"/>
            <a:ext cx="18182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而是</a:t>
            </a:r>
            <a:r>
              <a:rPr lang="zh-TW" altLang="en-US" sz="2400" b="1" dirty="0" smtClean="0">
                <a:solidFill>
                  <a:srgbClr val="FF0000"/>
                </a:solidFill>
              </a:rPr>
              <a:t>我與書</a:t>
            </a:r>
            <a:endParaRPr lang="zh-TW" altLang="en-US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844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advClick="0" advTm="9000">
        <p14:prism isInverted="1"/>
      </p:transition>
    </mc:Choice>
    <mc:Fallback xmlns="">
      <p:transition spd="med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8" presetClass="entr" presetSubtype="32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圖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355976" y="2905373"/>
            <a:ext cx="2780801" cy="3547963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569"/>
          <a:stretch/>
        </p:blipFill>
        <p:spPr>
          <a:xfrm>
            <a:off x="827584" y="2833365"/>
            <a:ext cx="3312368" cy="3619972"/>
          </a:xfrm>
          <a:prstGeom prst="rect">
            <a:avLst/>
          </a:prstGeom>
        </p:spPr>
      </p:pic>
      <p:sp>
        <p:nvSpPr>
          <p:cNvPr id="5" name="文字方塊 4"/>
          <p:cNvSpPr txBox="1"/>
          <p:nvPr/>
        </p:nvSpPr>
        <p:spPr>
          <a:xfrm>
            <a:off x="1331640" y="1352962"/>
            <a:ext cx="49685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愛一本書，戀一座城</a:t>
            </a:r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5">
            <a:clrChange>
              <a:clrFrom>
                <a:srgbClr val="EBEBEB"/>
              </a:clrFrom>
              <a:clrTo>
                <a:srgbClr val="EBEBEB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1410" y="1556792"/>
            <a:ext cx="1122959" cy="1122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3316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advClick="0" advTm="9000">
        <p14:prism isInverted="1"/>
      </p:transition>
    </mc:Choice>
    <mc:Fallback xmlns="">
      <p:transition spd="med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2" presetClass="emph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Rot by="120000">
                                      <p:cBhvr>
                                        <p:cTn id="1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500"/>
                            </p:stCondLst>
                            <p:childTnLst>
                              <p:par>
                                <p:cTn id="23" presetID="6" presetClass="entr" presetSubtype="32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2000" contrast="-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5418" b="21642"/>
          <a:stretch/>
        </p:blipFill>
        <p:spPr>
          <a:xfrm>
            <a:off x="0" y="0"/>
            <a:ext cx="9143999" cy="424847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文字方塊 3"/>
          <p:cNvSpPr txBox="1"/>
          <p:nvPr/>
        </p:nvSpPr>
        <p:spPr>
          <a:xfrm>
            <a:off x="1259632" y="4437112"/>
            <a:ext cx="6552728" cy="769441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  <a:reflection blurRad="6350" stA="50000" endA="300" endPos="55500" dist="50800" dir="5400000" sy="-100000" algn="bl" rotWithShape="0"/>
          </a:effectLst>
        </p:spPr>
        <p:txBody>
          <a:bodyPr wrap="square" rtlCol="0">
            <a:spAutoFit/>
          </a:bodyPr>
          <a:lstStyle/>
          <a:p>
            <a:r>
              <a:rPr lang="zh-TW" altLang="en-US" sz="4400" b="1" u="heavy" dirty="0" smtClean="0">
                <a:solidFill>
                  <a:srgbClr val="FF0000"/>
                </a:solidFill>
                <a:uFill>
                  <a:solidFill>
                    <a:srgbClr val="7030A0"/>
                  </a:solidFill>
                </a:uFill>
              </a:rPr>
              <a:t>歡迎加入書香志工服務社</a:t>
            </a:r>
            <a:endParaRPr lang="zh-TW" altLang="en-US" sz="4400" b="1" u="heavy" dirty="0">
              <a:solidFill>
                <a:srgbClr val="FF0000"/>
              </a:solidFill>
              <a:uFill>
                <a:solidFill>
                  <a:srgbClr val="7030A0"/>
                </a:solidFill>
              </a:uFill>
            </a:endParaRPr>
          </a:p>
        </p:txBody>
      </p:sp>
    </p:spTree>
    <p:extLst>
      <p:ext uri="{BB962C8B-B14F-4D97-AF65-F5344CB8AC3E}">
        <p14:creationId xmlns:p14="http://schemas.microsoft.com/office/powerpoint/2010/main" val="1333327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advClick="0" advTm="9000">
        <p14:prism isInverted="1"/>
      </p:transition>
    </mc:Choice>
    <mc:Fallback xmlns="">
      <p:transition spd="med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grpId="1" nodeType="afterEffect">
                                  <p:stCondLst>
                                    <p:cond delay="1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265</TotalTime>
  <Words>118</Words>
  <Application>Microsoft Office PowerPoint</Application>
  <PresentationFormat>如螢幕大小 (4:3)</PresentationFormat>
  <Paragraphs>18</Paragraphs>
  <Slides>9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9</vt:i4>
      </vt:variant>
    </vt:vector>
  </HeadingPairs>
  <TitlesOfParts>
    <vt:vector size="10" baseType="lpstr">
      <vt:lpstr>Office 佈景主題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A101A</dc:creator>
  <cp:lastModifiedBy>User</cp:lastModifiedBy>
  <cp:revision>69</cp:revision>
  <dcterms:created xsi:type="dcterms:W3CDTF">2020-03-13T06:50:01Z</dcterms:created>
  <dcterms:modified xsi:type="dcterms:W3CDTF">2020-04-23T06:39:40Z</dcterms:modified>
</cp:coreProperties>
</file>