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77" r:id="rId4"/>
    <p:sldId id="257" r:id="rId5"/>
    <p:sldId id="267" r:id="rId6"/>
    <p:sldId id="268" r:id="rId7"/>
    <p:sldId id="259" r:id="rId8"/>
    <p:sldId id="269" r:id="rId9"/>
    <p:sldId id="260" r:id="rId10"/>
    <p:sldId id="261" r:id="rId11"/>
    <p:sldId id="270" r:id="rId12"/>
    <p:sldId id="271" r:id="rId13"/>
    <p:sldId id="262" r:id="rId14"/>
    <p:sldId id="272" r:id="rId15"/>
    <p:sldId id="273" r:id="rId16"/>
    <p:sldId id="263" r:id="rId17"/>
    <p:sldId id="275" r:id="rId18"/>
    <p:sldId id="276" r:id="rId19"/>
    <p:sldId id="265" r:id="rId20"/>
    <p:sldId id="264" r:id="rId21"/>
    <p:sldId id="274" r:id="rId22"/>
    <p:sldId id="266" r:id="rId23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1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FEDA2-F4A0-4CCB-B340-56B3C4582D6F}" type="datetimeFigureOut">
              <a:rPr lang="zh-TW" altLang="en-US" smtClean="0"/>
              <a:pPr/>
              <a:t>2016/5/18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353BB-DD3C-473F-9EBC-0EAE753B987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  <p:transition>
    <p:checke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FEDA2-F4A0-4CCB-B340-56B3C4582D6F}" type="datetimeFigureOut">
              <a:rPr lang="zh-TW" altLang="en-US" smtClean="0"/>
              <a:pPr/>
              <a:t>2016/5/18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353BB-DD3C-473F-9EBC-0EAE753B987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  <p:transition>
    <p:checke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FEDA2-F4A0-4CCB-B340-56B3C4582D6F}" type="datetimeFigureOut">
              <a:rPr lang="zh-TW" altLang="en-US" smtClean="0"/>
              <a:pPr/>
              <a:t>2016/5/18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353BB-DD3C-473F-9EBC-0EAE753B987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  <p:transition>
    <p:checke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FEDA2-F4A0-4CCB-B340-56B3C4582D6F}" type="datetimeFigureOut">
              <a:rPr lang="zh-TW" altLang="en-US" smtClean="0"/>
              <a:pPr/>
              <a:t>2016/5/18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353BB-DD3C-473F-9EBC-0EAE753B987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  <p:transition>
    <p:checke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FEDA2-F4A0-4CCB-B340-56B3C4582D6F}" type="datetimeFigureOut">
              <a:rPr lang="zh-TW" altLang="en-US" smtClean="0"/>
              <a:pPr/>
              <a:t>2016/5/18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353BB-DD3C-473F-9EBC-0EAE753B987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  <p:transition>
    <p:checke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FEDA2-F4A0-4CCB-B340-56B3C4582D6F}" type="datetimeFigureOut">
              <a:rPr lang="zh-TW" altLang="en-US" smtClean="0"/>
              <a:pPr/>
              <a:t>2016/5/18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353BB-DD3C-473F-9EBC-0EAE753B987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  <p:transition>
    <p:checke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FEDA2-F4A0-4CCB-B340-56B3C4582D6F}" type="datetimeFigureOut">
              <a:rPr lang="zh-TW" altLang="en-US" smtClean="0"/>
              <a:pPr/>
              <a:t>2016/5/18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353BB-DD3C-473F-9EBC-0EAE753B987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  <p:transition>
    <p:checke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FEDA2-F4A0-4CCB-B340-56B3C4582D6F}" type="datetimeFigureOut">
              <a:rPr lang="zh-TW" altLang="en-US" smtClean="0"/>
              <a:pPr/>
              <a:t>2016/5/18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353BB-DD3C-473F-9EBC-0EAE753B987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  <p:transition>
    <p:checke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FEDA2-F4A0-4CCB-B340-56B3C4582D6F}" type="datetimeFigureOut">
              <a:rPr lang="zh-TW" altLang="en-US" smtClean="0"/>
              <a:pPr/>
              <a:t>2016/5/18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353BB-DD3C-473F-9EBC-0EAE753B987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  <p:transition>
    <p:checke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FEDA2-F4A0-4CCB-B340-56B3C4582D6F}" type="datetimeFigureOut">
              <a:rPr lang="zh-TW" altLang="en-US" smtClean="0"/>
              <a:pPr/>
              <a:t>2016/5/18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353BB-DD3C-473F-9EBC-0EAE753B987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  <p:transition>
    <p:checke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FEDA2-F4A0-4CCB-B340-56B3C4582D6F}" type="datetimeFigureOut">
              <a:rPr lang="zh-TW" altLang="en-US" smtClean="0"/>
              <a:pPr/>
              <a:t>2016/5/18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353BB-DD3C-473F-9EBC-0EAE753B987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  <p:transition>
    <p:checke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AFEDA2-F4A0-4CCB-B340-56B3C4582D6F}" type="datetimeFigureOut">
              <a:rPr lang="zh-TW" altLang="en-US" smtClean="0"/>
              <a:pPr/>
              <a:t>2016/5/18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2353BB-DD3C-473F-9EBC-0EAE753B987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checker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1" Type="http://schemas.openxmlformats.org/officeDocument/2006/relationships/audio" Target="file:///D:\Music\Fall%20Out%20Boy-Centuries.mp3" TargetMode="Externa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all Out Boy-Centuries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179512" y="6309320"/>
            <a:ext cx="304800" cy="304800"/>
          </a:xfrm>
          <a:prstGeom prst="rect">
            <a:avLst/>
          </a:prstGeom>
        </p:spPr>
      </p:pic>
      <p:pic>
        <p:nvPicPr>
          <p:cNvPr id="4" name="圖片 3" descr="12325639_10204734875650103_2069867008_o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4056" y="1340768"/>
            <a:ext cx="8172400" cy="4637480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2989543" y="-27384"/>
            <a:ext cx="3382657" cy="1323439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80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王漢宗顏楷體繁" pitchFamily="2" charset="-120"/>
                <a:ea typeface="王漢宗顏楷體繁" pitchFamily="2" charset="-120"/>
              </a:rPr>
              <a:t>桌球社</a:t>
            </a:r>
            <a:endParaRPr lang="zh-TW" altLang="en-US" sz="80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王漢宗顏楷體繁" pitchFamily="2" charset="-120"/>
              <a:ea typeface="王漢宗顏楷體繁" pitchFamily="2" charset="-120"/>
            </a:endParaRPr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22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5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王漢宗顏楷體繁" pitchFamily="2" charset="-120"/>
                <a:ea typeface="王漢宗顏楷體繁" pitchFamily="2" charset="-120"/>
                <a:cs typeface="+mj-cs"/>
              </a:rPr>
              <a:t>社團介紹</a:t>
            </a:r>
          </a:p>
        </p:txBody>
      </p:sp>
      <p:sp>
        <p:nvSpPr>
          <p:cNvPr id="5" name="文字方塊 4"/>
          <p:cNvSpPr txBox="1"/>
          <p:nvPr/>
        </p:nvSpPr>
        <p:spPr>
          <a:xfrm>
            <a:off x="864096" y="1844824"/>
            <a:ext cx="8244408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400" dirty="0" smtClean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人數</a:t>
            </a:r>
            <a:r>
              <a:rPr lang="en-US" altLang="zh-TW" sz="4400" dirty="0" smtClean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:50</a:t>
            </a:r>
            <a:r>
              <a:rPr lang="zh-TW" altLang="en-US" sz="4400" dirty="0" smtClean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人</a:t>
            </a:r>
            <a:r>
              <a:rPr lang="en-US" altLang="zh-TW" sz="4400" dirty="0" smtClean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(</a:t>
            </a:r>
            <a:r>
              <a:rPr lang="zh-TW" altLang="en-US" sz="4400" dirty="0" smtClean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國、高中皆可</a:t>
            </a:r>
            <a:r>
              <a:rPr lang="en-US" altLang="zh-TW" sz="4400" dirty="0" smtClean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)</a:t>
            </a:r>
          </a:p>
          <a:p>
            <a:endParaRPr lang="en-US" altLang="zh-TW" sz="4400" dirty="0" smtClean="0">
              <a:solidFill>
                <a:schemeClr val="bg1"/>
              </a:solidFill>
              <a:latin typeface="華康細圓體" pitchFamily="49" charset="-120"/>
              <a:ea typeface="華康細圓體" pitchFamily="49" charset="-120"/>
            </a:endParaRPr>
          </a:p>
          <a:p>
            <a:r>
              <a:rPr lang="zh-TW" altLang="en-US" sz="4400" dirty="0" smtClean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時間</a:t>
            </a:r>
            <a:r>
              <a:rPr lang="en-US" altLang="zh-TW" sz="4400" dirty="0" smtClean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:</a:t>
            </a:r>
            <a:r>
              <a:rPr lang="zh-TW" altLang="en-US" sz="4400" dirty="0" smtClean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禮拜三第</a:t>
            </a:r>
            <a:r>
              <a:rPr lang="en-US" altLang="zh-TW" sz="4400" dirty="0" smtClean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6</a:t>
            </a:r>
            <a:r>
              <a:rPr lang="zh-TW" altLang="en-US" sz="4400" dirty="0" smtClean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、</a:t>
            </a:r>
            <a:r>
              <a:rPr lang="en-US" altLang="zh-TW" sz="4400" dirty="0" smtClean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7</a:t>
            </a:r>
            <a:r>
              <a:rPr lang="zh-TW" altLang="en-US" sz="4400" dirty="0" smtClean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節</a:t>
            </a:r>
            <a:endParaRPr lang="en-US" altLang="zh-TW" sz="4400" dirty="0" smtClean="0">
              <a:solidFill>
                <a:schemeClr val="bg1"/>
              </a:solidFill>
              <a:latin typeface="華康細圓體" pitchFamily="49" charset="-120"/>
              <a:ea typeface="華康細圓體" pitchFamily="49" charset="-120"/>
            </a:endParaRPr>
          </a:p>
          <a:p>
            <a:endParaRPr lang="en-US" altLang="zh-TW" sz="4400" dirty="0" smtClean="0">
              <a:solidFill>
                <a:schemeClr val="bg1"/>
              </a:solidFill>
              <a:latin typeface="華康細圓體" pitchFamily="49" charset="-120"/>
              <a:ea typeface="華康細圓體" pitchFamily="49" charset="-120"/>
            </a:endParaRPr>
          </a:p>
          <a:p>
            <a:r>
              <a:rPr lang="zh-TW" altLang="en-US" sz="4400" dirty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地</a:t>
            </a:r>
            <a:r>
              <a:rPr lang="zh-TW" altLang="en-US" sz="4400" dirty="0" smtClean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點</a:t>
            </a:r>
            <a:r>
              <a:rPr lang="en-US" altLang="zh-TW" sz="4400" dirty="0" smtClean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:</a:t>
            </a:r>
            <a:r>
              <a:rPr lang="zh-TW" altLang="en-US" sz="4400" dirty="0" smtClean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桌球教室</a:t>
            </a:r>
            <a:endParaRPr lang="en-US" altLang="zh-TW" sz="4400" dirty="0" smtClean="0">
              <a:solidFill>
                <a:schemeClr val="bg1"/>
              </a:solidFill>
              <a:latin typeface="華康細圓體" pitchFamily="49" charset="-120"/>
              <a:ea typeface="華康細圓體" pitchFamily="49" charset="-120"/>
            </a:endParaRPr>
          </a:p>
          <a:p>
            <a:endParaRPr lang="zh-TW" altLang="en-US" sz="5400" dirty="0">
              <a:solidFill>
                <a:schemeClr val="bg1"/>
              </a:solidFill>
              <a:latin typeface="華康細圓體" pitchFamily="49" charset="-120"/>
              <a:ea typeface="華康細圓體" pitchFamily="49" charset="-120"/>
            </a:endParaRPr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 descr="13228115_10204734877570151_10767116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79712" y="1988840"/>
            <a:ext cx="5724128" cy="3219822"/>
          </a:xfrm>
          <a:prstGeom prst="rect">
            <a:avLst/>
          </a:prstGeom>
        </p:spPr>
      </p:pic>
      <p:sp>
        <p:nvSpPr>
          <p:cNvPr id="5" name="標題 1"/>
          <p:cNvSpPr txBox="1">
            <a:spLocks/>
          </p:cNvSpPr>
          <p:nvPr/>
        </p:nvSpPr>
        <p:spPr>
          <a:xfrm>
            <a:off x="518864" y="-18256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5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王漢宗顏楷體繁" pitchFamily="2" charset="-120"/>
                <a:ea typeface="王漢宗顏楷體繁" pitchFamily="2" charset="-120"/>
                <a:cs typeface="+mj-cs"/>
              </a:rPr>
              <a:t>幹部介紹</a:t>
            </a:r>
          </a:p>
        </p:txBody>
      </p:sp>
      <p:sp>
        <p:nvSpPr>
          <p:cNvPr id="6" name="文字方塊 5"/>
          <p:cNvSpPr txBox="1"/>
          <p:nvPr/>
        </p:nvSpPr>
        <p:spPr>
          <a:xfrm>
            <a:off x="1763688" y="1052736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dirty="0" smtClean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國中部</a:t>
            </a:r>
            <a:endParaRPr lang="zh-TW" altLang="en-US" sz="2400" dirty="0">
              <a:solidFill>
                <a:schemeClr val="bg1"/>
              </a:solidFill>
              <a:latin typeface="華康細圓體" pitchFamily="49" charset="-120"/>
              <a:ea typeface="華康細圓體" pitchFamily="49" charset="-120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179512" y="2204864"/>
            <a:ext cx="2160240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dirty="0" smtClean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社長</a:t>
            </a:r>
            <a:r>
              <a:rPr lang="en-US" altLang="zh-TW" sz="2000" dirty="0" smtClean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:</a:t>
            </a:r>
          </a:p>
          <a:p>
            <a:r>
              <a:rPr lang="zh-TW" altLang="en-US" sz="2800" dirty="0" smtClean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二美</a:t>
            </a:r>
            <a:r>
              <a:rPr lang="zh-TW" altLang="en-US" sz="3200" dirty="0" smtClean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江楚維</a:t>
            </a:r>
            <a:endParaRPr lang="en-US" altLang="zh-TW" sz="3200" dirty="0" smtClean="0">
              <a:solidFill>
                <a:schemeClr val="bg1"/>
              </a:solidFill>
              <a:latin typeface="華康細圓體" pitchFamily="49" charset="-120"/>
              <a:ea typeface="華康細圓體" pitchFamily="49" charset="-120"/>
            </a:endParaRPr>
          </a:p>
          <a:p>
            <a:endParaRPr lang="en-US" altLang="zh-TW" sz="2000" dirty="0" smtClean="0">
              <a:solidFill>
                <a:schemeClr val="bg1"/>
              </a:solidFill>
              <a:latin typeface="華康細圓體" pitchFamily="49" charset="-120"/>
              <a:ea typeface="華康細圓體" pitchFamily="49" charset="-120"/>
            </a:endParaRPr>
          </a:p>
          <a:p>
            <a:r>
              <a:rPr lang="zh-TW" altLang="en-US" sz="2000" dirty="0" smtClean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工作內容</a:t>
            </a:r>
            <a:r>
              <a:rPr lang="en-US" altLang="zh-TW" sz="2000" dirty="0" smtClean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:</a:t>
            </a:r>
          </a:p>
          <a:p>
            <a:r>
              <a:rPr lang="zh-TW" altLang="en-US" sz="2400" dirty="0" smtClean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負責拿點名本、課後恢復場地、檢查設備</a:t>
            </a:r>
            <a:endParaRPr lang="zh-TW" altLang="en-US" sz="2400" dirty="0">
              <a:solidFill>
                <a:schemeClr val="bg1"/>
              </a:solidFill>
              <a:latin typeface="華康細圓體" pitchFamily="49" charset="-120"/>
              <a:ea typeface="華康細圓體" pitchFamily="49" charset="-120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6983760" y="2348880"/>
            <a:ext cx="216024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dirty="0" smtClean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公關</a:t>
            </a:r>
            <a:r>
              <a:rPr lang="en-US" altLang="zh-TW" sz="2000" dirty="0" smtClean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:</a:t>
            </a:r>
          </a:p>
          <a:p>
            <a:r>
              <a:rPr lang="zh-TW" altLang="en-US" sz="2800" dirty="0" smtClean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二誠</a:t>
            </a:r>
            <a:r>
              <a:rPr lang="zh-TW" altLang="en-US" sz="3200" dirty="0" smtClean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許茗瑜</a:t>
            </a:r>
            <a:endParaRPr lang="en-US" altLang="zh-TW" sz="3200" dirty="0" smtClean="0">
              <a:solidFill>
                <a:schemeClr val="bg1"/>
              </a:solidFill>
              <a:latin typeface="華康細圓體" pitchFamily="49" charset="-120"/>
              <a:ea typeface="華康細圓體" pitchFamily="49" charset="-120"/>
            </a:endParaRPr>
          </a:p>
          <a:p>
            <a:endParaRPr lang="en-US" altLang="zh-TW" sz="2000" dirty="0" smtClean="0">
              <a:solidFill>
                <a:schemeClr val="bg1"/>
              </a:solidFill>
              <a:latin typeface="華康細圓體" pitchFamily="49" charset="-120"/>
              <a:ea typeface="華康細圓體" pitchFamily="49" charset="-120"/>
            </a:endParaRPr>
          </a:p>
          <a:p>
            <a:r>
              <a:rPr lang="zh-TW" altLang="en-US" sz="2000" dirty="0" smtClean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工作內容</a:t>
            </a:r>
            <a:r>
              <a:rPr lang="en-US" altLang="zh-TW" sz="2000" dirty="0" smtClean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:</a:t>
            </a:r>
          </a:p>
          <a:p>
            <a:r>
              <a:rPr lang="zh-TW" altLang="en-US" sz="2400" dirty="0" smtClean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社課拍照、活動成果製作</a:t>
            </a:r>
          </a:p>
          <a:p>
            <a:endParaRPr lang="zh-TW" altLang="en-US" sz="3600" dirty="0">
              <a:solidFill>
                <a:schemeClr val="bg1"/>
              </a:solidFill>
              <a:latin typeface="華康細圓體" pitchFamily="49" charset="-120"/>
              <a:ea typeface="華康細圓體" pitchFamily="49" charset="-120"/>
            </a:endParaRPr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標題 1"/>
          <p:cNvSpPr txBox="1">
            <a:spLocks/>
          </p:cNvSpPr>
          <p:nvPr/>
        </p:nvSpPr>
        <p:spPr>
          <a:xfrm>
            <a:off x="518864" y="-18256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5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王漢宗顏楷體繁" pitchFamily="2" charset="-120"/>
                <a:ea typeface="王漢宗顏楷體繁" pitchFamily="2" charset="-120"/>
                <a:cs typeface="+mj-cs"/>
              </a:rPr>
              <a:t>幹部介紹</a:t>
            </a:r>
          </a:p>
        </p:txBody>
      </p:sp>
      <p:sp>
        <p:nvSpPr>
          <p:cNvPr id="10" name="文字方塊 9"/>
          <p:cNvSpPr txBox="1"/>
          <p:nvPr/>
        </p:nvSpPr>
        <p:spPr>
          <a:xfrm>
            <a:off x="755576" y="980728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dirty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高</a:t>
            </a:r>
            <a:r>
              <a:rPr lang="zh-TW" altLang="en-US" sz="2400" dirty="0" smtClean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中部</a:t>
            </a:r>
            <a:endParaRPr lang="zh-TW" altLang="en-US" sz="2400" dirty="0">
              <a:solidFill>
                <a:schemeClr val="bg1"/>
              </a:solidFill>
              <a:latin typeface="華康細圓體" pitchFamily="49" charset="-120"/>
              <a:ea typeface="華康細圓體" pitchFamily="49" charset="-120"/>
            </a:endParaRPr>
          </a:p>
        </p:txBody>
      </p:sp>
      <p:pic>
        <p:nvPicPr>
          <p:cNvPr id="5" name="圖片 4" descr="12733646_726809640788372_2126189864029282914_n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67744" y="4221088"/>
            <a:ext cx="2304256" cy="2061984"/>
          </a:xfrm>
          <a:prstGeom prst="rect">
            <a:avLst/>
          </a:prstGeom>
        </p:spPr>
      </p:pic>
      <p:pic>
        <p:nvPicPr>
          <p:cNvPr id="6" name="圖片 5" descr="11070813_907888592583349_1347116997947766087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11760" y="1268760"/>
            <a:ext cx="2232248" cy="2232248"/>
          </a:xfrm>
          <a:prstGeom prst="rect">
            <a:avLst/>
          </a:prstGeom>
        </p:spPr>
      </p:pic>
      <p:sp>
        <p:nvSpPr>
          <p:cNvPr id="9" name="文字方塊 8"/>
          <p:cNvSpPr txBox="1"/>
          <p:nvPr/>
        </p:nvSpPr>
        <p:spPr>
          <a:xfrm>
            <a:off x="4968552" y="1052736"/>
            <a:ext cx="2195736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dirty="0" smtClean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社長</a:t>
            </a:r>
            <a:r>
              <a:rPr lang="en-US" altLang="zh-TW" sz="2000" dirty="0" smtClean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:</a:t>
            </a:r>
          </a:p>
          <a:p>
            <a:r>
              <a:rPr lang="zh-TW" altLang="en-US" sz="2800" dirty="0" smtClean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二仁</a:t>
            </a:r>
            <a:r>
              <a:rPr lang="zh-TW" altLang="en-US" sz="3200" dirty="0" smtClean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陳聖翔</a:t>
            </a:r>
            <a:endParaRPr lang="en-US" altLang="zh-TW" sz="3200" dirty="0" smtClean="0">
              <a:solidFill>
                <a:schemeClr val="bg1"/>
              </a:solidFill>
              <a:latin typeface="華康細圓體" pitchFamily="49" charset="-120"/>
              <a:ea typeface="華康細圓體" pitchFamily="49" charset="-120"/>
            </a:endParaRPr>
          </a:p>
          <a:p>
            <a:endParaRPr lang="en-US" altLang="zh-TW" sz="2000" dirty="0" smtClean="0">
              <a:solidFill>
                <a:schemeClr val="bg1"/>
              </a:solidFill>
              <a:latin typeface="華康細圓體" pitchFamily="49" charset="-120"/>
              <a:ea typeface="華康細圓體" pitchFamily="49" charset="-120"/>
            </a:endParaRPr>
          </a:p>
          <a:p>
            <a:r>
              <a:rPr lang="zh-TW" altLang="en-US" sz="2000" dirty="0" smtClean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工作內容</a:t>
            </a:r>
            <a:r>
              <a:rPr lang="en-US" altLang="zh-TW" sz="2000" dirty="0" smtClean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:</a:t>
            </a:r>
          </a:p>
          <a:p>
            <a:r>
              <a:rPr lang="zh-TW" altLang="en-US" sz="2400" dirty="0" smtClean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負責拿點名本、課後恢復場地、檢查設備</a:t>
            </a:r>
            <a:endParaRPr lang="zh-TW" altLang="en-US" sz="2400" dirty="0">
              <a:solidFill>
                <a:schemeClr val="bg1"/>
              </a:solidFill>
              <a:latin typeface="華康細圓體" pitchFamily="49" charset="-120"/>
              <a:ea typeface="華康細圓體" pitchFamily="49" charset="-120"/>
            </a:endParaRPr>
          </a:p>
        </p:txBody>
      </p:sp>
      <p:sp>
        <p:nvSpPr>
          <p:cNvPr id="11" name="文字方塊 10"/>
          <p:cNvSpPr txBox="1"/>
          <p:nvPr/>
        </p:nvSpPr>
        <p:spPr>
          <a:xfrm>
            <a:off x="4932040" y="4149080"/>
            <a:ext cx="216024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dirty="0" smtClean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公關</a:t>
            </a:r>
            <a:r>
              <a:rPr lang="en-US" altLang="zh-TW" sz="2000" dirty="0" smtClean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:</a:t>
            </a:r>
          </a:p>
          <a:p>
            <a:r>
              <a:rPr lang="zh-TW" altLang="en-US" sz="2800" dirty="0" smtClean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二孝</a:t>
            </a:r>
            <a:r>
              <a:rPr lang="zh-TW" altLang="en-US" sz="3200" dirty="0" smtClean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陳彥均</a:t>
            </a:r>
            <a:endParaRPr lang="en-US" altLang="zh-TW" sz="3200" dirty="0" smtClean="0">
              <a:solidFill>
                <a:schemeClr val="bg1"/>
              </a:solidFill>
              <a:latin typeface="華康細圓體" pitchFamily="49" charset="-120"/>
              <a:ea typeface="華康細圓體" pitchFamily="49" charset="-120"/>
            </a:endParaRPr>
          </a:p>
          <a:p>
            <a:endParaRPr lang="en-US" altLang="zh-TW" sz="2000" dirty="0" smtClean="0">
              <a:solidFill>
                <a:schemeClr val="bg1"/>
              </a:solidFill>
              <a:latin typeface="華康細圓體" pitchFamily="49" charset="-120"/>
              <a:ea typeface="華康細圓體" pitchFamily="49" charset="-120"/>
            </a:endParaRPr>
          </a:p>
          <a:p>
            <a:r>
              <a:rPr lang="zh-TW" altLang="en-US" sz="2000" dirty="0" smtClean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工作內容</a:t>
            </a:r>
            <a:r>
              <a:rPr lang="en-US" altLang="zh-TW" sz="2000" dirty="0" smtClean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:</a:t>
            </a:r>
          </a:p>
          <a:p>
            <a:r>
              <a:rPr lang="zh-TW" altLang="en-US" sz="2400" dirty="0" smtClean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社課拍照、活動成果製作</a:t>
            </a:r>
          </a:p>
          <a:p>
            <a:endParaRPr lang="zh-TW" altLang="en-US" sz="3600" dirty="0">
              <a:solidFill>
                <a:schemeClr val="bg1"/>
              </a:solidFill>
              <a:latin typeface="華康細圓體" pitchFamily="49" charset="-120"/>
              <a:ea typeface="華康細圓體" pitchFamily="49" charset="-120"/>
            </a:endParaRPr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/>
          <p:cNvSpPr txBox="1">
            <a:spLocks/>
          </p:cNvSpPr>
          <p:nvPr/>
        </p:nvSpPr>
        <p:spPr>
          <a:xfrm>
            <a:off x="518864" y="-18256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5400" dirty="0" smtClean="0">
                <a:solidFill>
                  <a:schemeClr val="bg1"/>
                </a:solidFill>
                <a:latin typeface="王漢宗顏楷體繁" pitchFamily="2" charset="-120"/>
                <a:ea typeface="王漢宗顏楷體繁" pitchFamily="2" charset="-120"/>
                <a:cs typeface="+mj-cs"/>
              </a:rPr>
              <a:t>指導老師</a:t>
            </a:r>
            <a:endParaRPr kumimoji="0" lang="zh-TW" altLang="en-US" sz="54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王漢宗顏楷體繁" pitchFamily="2" charset="-120"/>
              <a:ea typeface="王漢宗顏楷體繁" pitchFamily="2" charset="-120"/>
              <a:cs typeface="+mj-cs"/>
            </a:endParaRPr>
          </a:p>
        </p:txBody>
      </p:sp>
      <p:pic>
        <p:nvPicPr>
          <p:cNvPr id="3" name="圖片 2" descr="13234615_10204734904170816_1677280812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48322" y="1052736"/>
            <a:ext cx="4011910" cy="5349213"/>
          </a:xfrm>
          <a:prstGeom prst="rect">
            <a:avLst/>
          </a:prstGeom>
        </p:spPr>
      </p:pic>
      <p:sp>
        <p:nvSpPr>
          <p:cNvPr id="5" name="文字方塊 4"/>
          <p:cNvSpPr txBox="1"/>
          <p:nvPr/>
        </p:nvSpPr>
        <p:spPr>
          <a:xfrm>
            <a:off x="539552" y="4293096"/>
            <a:ext cx="36724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800" dirty="0" smtClean="0">
                <a:solidFill>
                  <a:schemeClr val="bg1"/>
                </a:solidFill>
                <a:latin typeface="華康鋼筆體W2(P)" pitchFamily="66" charset="-120"/>
                <a:ea typeface="華康鋼筆體W2(P)" pitchFamily="66" charset="-120"/>
              </a:rPr>
              <a:t>指導老師</a:t>
            </a:r>
            <a:r>
              <a:rPr lang="en-US" altLang="zh-TW" sz="4800" dirty="0" smtClean="0">
                <a:solidFill>
                  <a:schemeClr val="bg1"/>
                </a:solidFill>
                <a:latin typeface="華康鋼筆體W2(P)" pitchFamily="66" charset="-120"/>
                <a:ea typeface="華康鋼筆體W2(P)" pitchFamily="66" charset="-120"/>
              </a:rPr>
              <a:t>:</a:t>
            </a:r>
          </a:p>
        </p:txBody>
      </p:sp>
      <p:sp>
        <p:nvSpPr>
          <p:cNvPr id="6" name="矩形 5"/>
          <p:cNvSpPr/>
          <p:nvPr/>
        </p:nvSpPr>
        <p:spPr>
          <a:xfrm>
            <a:off x="539552" y="4797152"/>
            <a:ext cx="3267241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zh-TW" altLang="en-US" sz="80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華康鋼筆體W2(P)" pitchFamily="66" charset="-120"/>
                <a:ea typeface="華康鋼筆體W2(P)" pitchFamily="66" charset="-120"/>
              </a:rPr>
              <a:t>吳孟螢</a:t>
            </a:r>
            <a:endParaRPr lang="zh-TW" altLang="en-US" sz="80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華康鋼筆體W2(P)" pitchFamily="66" charset="-120"/>
              <a:ea typeface="華康鋼筆體W2(P)" pitchFamily="66" charset="-120"/>
            </a:endParaRPr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40F"/>
                                      </p:to>
                                    </p:animClr>
                                    <p:animClr clrSpc="rgb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40F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anim to="1.5" calcmode="lin" valueType="num">
                                      <p:cBhvr override="childStyle"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/>
          <p:cNvSpPr txBox="1"/>
          <p:nvPr/>
        </p:nvSpPr>
        <p:spPr>
          <a:xfrm>
            <a:off x="2195736" y="2492896"/>
            <a:ext cx="56166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9600" b="1" dirty="0" smtClean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社團照片</a:t>
            </a:r>
            <a:endParaRPr lang="zh-TW" altLang="en-US" sz="9600" b="1" dirty="0">
              <a:solidFill>
                <a:schemeClr val="bg1"/>
              </a:solidFill>
              <a:latin typeface="華康細圓體" pitchFamily="49" charset="-120"/>
              <a:ea typeface="華康細圓體" pitchFamily="49" charset="-120"/>
            </a:endParaRPr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 descr="4237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  <p:sp>
        <p:nvSpPr>
          <p:cNvPr id="3" name="文字方塊 2"/>
          <p:cNvSpPr txBox="1"/>
          <p:nvPr/>
        </p:nvSpPr>
        <p:spPr>
          <a:xfrm rot="21218910">
            <a:off x="3491880" y="4092587"/>
            <a:ext cx="68407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54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華康細圓體" pitchFamily="49" charset="-120"/>
                <a:ea typeface="華康細圓體" pitchFamily="49" charset="-120"/>
              </a:rPr>
              <a:t>社長打球很認真喔</a:t>
            </a:r>
            <a:endParaRPr lang="zh-TW" altLang="en-US" sz="5400" b="1" dirty="0">
              <a:solidFill>
                <a:schemeClr val="accent5">
                  <a:lumMod val="60000"/>
                  <a:lumOff val="40000"/>
                </a:schemeClr>
              </a:solidFill>
              <a:latin typeface="華康細圓體" pitchFamily="49" charset="-120"/>
              <a:ea typeface="華康細圓體" pitchFamily="49" charset="-12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1475656" y="-315416"/>
            <a:ext cx="5976664" cy="1446550"/>
          </a:xfrm>
          <a:prstGeom prst="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  <a:sp3d extrusionH="57150">
              <a:bevelT w="57150" h="38100" prst="artDeco"/>
            </a:sp3d>
          </a:bodyPr>
          <a:lstStyle/>
          <a:p>
            <a:r>
              <a:rPr lang="zh-TW" altLang="en-US" sz="8800" b="1" dirty="0" smtClean="0">
                <a:solidFill>
                  <a:schemeClr val="accent2">
                    <a:lumMod val="75000"/>
                  </a:schemeClr>
                </a:solidFill>
                <a:latin typeface="華康鋼筆體W2(P)" pitchFamily="66" charset="-120"/>
                <a:ea typeface="華康鋼筆體W2(P)" pitchFamily="66" charset="-120"/>
              </a:rPr>
              <a:t>社團活動照</a:t>
            </a:r>
            <a:endParaRPr lang="zh-TW" altLang="en-US" sz="8800" b="1" dirty="0">
              <a:solidFill>
                <a:schemeClr val="accent2">
                  <a:lumMod val="75000"/>
                </a:schemeClr>
              </a:solidFill>
              <a:latin typeface="華康鋼筆體W2(P)" pitchFamily="66" charset="-120"/>
              <a:ea typeface="華康鋼筆體W2(P)" pitchFamily="66" charset="-120"/>
            </a:endParaRPr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 descr="4237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  <p:sp>
        <p:nvSpPr>
          <p:cNvPr id="5" name="文字方塊 4"/>
          <p:cNvSpPr txBox="1"/>
          <p:nvPr/>
        </p:nvSpPr>
        <p:spPr>
          <a:xfrm rot="21228526">
            <a:off x="-108520" y="362689"/>
            <a:ext cx="5976664" cy="144655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r>
              <a:rPr lang="zh-TW" altLang="en-US" sz="8800" b="1" dirty="0" smtClean="0">
                <a:solidFill>
                  <a:schemeClr val="accent2">
                    <a:lumMod val="75000"/>
                  </a:schemeClr>
                </a:solidFill>
                <a:latin typeface="華康鋼筆體W2(P)" pitchFamily="66" charset="-120"/>
                <a:ea typeface="華康鋼筆體W2(P)" pitchFamily="66" charset="-120"/>
              </a:rPr>
              <a:t>社團活動照</a:t>
            </a:r>
            <a:endParaRPr lang="zh-TW" altLang="en-US" sz="8800" b="1" dirty="0">
              <a:solidFill>
                <a:schemeClr val="accent2">
                  <a:lumMod val="75000"/>
                </a:schemeClr>
              </a:solidFill>
              <a:latin typeface="華康鋼筆體W2(P)" pitchFamily="66" charset="-120"/>
              <a:ea typeface="華康鋼筆體W2(P)" pitchFamily="66" charset="-120"/>
            </a:endParaRPr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 descr="4237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  <p:sp>
        <p:nvSpPr>
          <p:cNvPr id="3" name="文字方塊 2"/>
          <p:cNvSpPr txBox="1"/>
          <p:nvPr/>
        </p:nvSpPr>
        <p:spPr>
          <a:xfrm rot="21228526">
            <a:off x="-108520" y="362689"/>
            <a:ext cx="5976664" cy="144655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r>
              <a:rPr lang="zh-TW" altLang="en-US" sz="8800" b="1" dirty="0" smtClean="0">
                <a:solidFill>
                  <a:schemeClr val="accent2">
                    <a:lumMod val="75000"/>
                  </a:schemeClr>
                </a:solidFill>
                <a:latin typeface="華康鋼筆體W2(P)" pitchFamily="66" charset="-120"/>
                <a:ea typeface="華康鋼筆體W2(P)" pitchFamily="66" charset="-120"/>
              </a:rPr>
              <a:t>社團活動照</a:t>
            </a:r>
            <a:endParaRPr lang="zh-TW" altLang="en-US" sz="8800" b="1" dirty="0">
              <a:solidFill>
                <a:schemeClr val="accent2">
                  <a:lumMod val="75000"/>
                </a:schemeClr>
              </a:solidFill>
              <a:latin typeface="華康鋼筆體W2(P)" pitchFamily="66" charset="-120"/>
              <a:ea typeface="華康鋼筆體W2(P)" pitchFamily="66" charset="-120"/>
            </a:endParaRPr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 descr="4237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  <p:sp>
        <p:nvSpPr>
          <p:cNvPr id="3" name="文字方塊 2"/>
          <p:cNvSpPr txBox="1"/>
          <p:nvPr/>
        </p:nvSpPr>
        <p:spPr>
          <a:xfrm rot="21228526">
            <a:off x="-108520" y="362689"/>
            <a:ext cx="5976664" cy="144655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r>
              <a:rPr lang="zh-TW" altLang="en-US" sz="8800" b="1" dirty="0" smtClean="0">
                <a:solidFill>
                  <a:schemeClr val="accent2">
                    <a:lumMod val="75000"/>
                  </a:schemeClr>
                </a:solidFill>
                <a:latin typeface="華康鋼筆體W2(P)" pitchFamily="66" charset="-120"/>
                <a:ea typeface="華康鋼筆體W2(P)" pitchFamily="66" charset="-120"/>
              </a:rPr>
              <a:t>社團活動照</a:t>
            </a:r>
            <a:endParaRPr lang="zh-TW" altLang="en-US" sz="8800" b="1" dirty="0">
              <a:solidFill>
                <a:schemeClr val="accent2">
                  <a:lumMod val="75000"/>
                </a:schemeClr>
              </a:solidFill>
              <a:latin typeface="華康鋼筆體W2(P)" pitchFamily="66" charset="-120"/>
              <a:ea typeface="華康鋼筆體W2(P)" pitchFamily="66" charset="-120"/>
            </a:endParaRPr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 descr="4237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  <p:sp>
        <p:nvSpPr>
          <p:cNvPr id="5" name="文字方塊 4"/>
          <p:cNvSpPr txBox="1"/>
          <p:nvPr/>
        </p:nvSpPr>
        <p:spPr>
          <a:xfrm>
            <a:off x="2411760" y="4725144"/>
            <a:ext cx="67687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8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華康細圓體" pitchFamily="49" charset="-120"/>
                <a:ea typeface="華康細圓體" pitchFamily="49" charset="-120"/>
              </a:rPr>
              <a:t>大家都很認真在打球呢</a:t>
            </a:r>
            <a:r>
              <a:rPr lang="en-US" altLang="zh-TW" sz="48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華康細圓體" pitchFamily="49" charset="-120"/>
                <a:ea typeface="華康細圓體" pitchFamily="49" charset="-120"/>
              </a:rPr>
              <a:t>!</a:t>
            </a:r>
            <a:endParaRPr lang="zh-TW" altLang="en-US" sz="4800" b="1" dirty="0">
              <a:solidFill>
                <a:schemeClr val="accent2">
                  <a:lumMod val="60000"/>
                  <a:lumOff val="40000"/>
                </a:schemeClr>
              </a:solidFill>
              <a:latin typeface="華康細圓體" pitchFamily="49" charset="-120"/>
              <a:ea typeface="華康細圓體" pitchFamily="49" charset="-120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1475656" y="-315416"/>
            <a:ext cx="5976664" cy="144655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r>
              <a:rPr lang="zh-TW" altLang="en-US" sz="8800" b="1" dirty="0" smtClean="0">
                <a:solidFill>
                  <a:schemeClr val="accent2">
                    <a:lumMod val="75000"/>
                  </a:schemeClr>
                </a:solidFill>
                <a:latin typeface="華康鋼筆體W2(P)" pitchFamily="66" charset="-120"/>
                <a:ea typeface="華康鋼筆體W2(P)" pitchFamily="66" charset="-120"/>
              </a:rPr>
              <a:t>社團活動照</a:t>
            </a:r>
            <a:endParaRPr lang="zh-TW" altLang="en-US" sz="8800" b="1" dirty="0">
              <a:solidFill>
                <a:schemeClr val="accent2">
                  <a:lumMod val="75000"/>
                </a:schemeClr>
              </a:solidFill>
              <a:latin typeface="華康鋼筆體W2(P)" pitchFamily="66" charset="-120"/>
              <a:ea typeface="華康鋼筆體W2(P)" pitchFamily="66" charset="-120"/>
            </a:endParaRPr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 descr="4237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  <p:sp>
        <p:nvSpPr>
          <p:cNvPr id="3" name="文字方塊 2"/>
          <p:cNvSpPr txBox="1"/>
          <p:nvPr/>
        </p:nvSpPr>
        <p:spPr>
          <a:xfrm rot="21228526">
            <a:off x="-108520" y="362689"/>
            <a:ext cx="5976664" cy="144655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r>
              <a:rPr lang="zh-TW" altLang="en-US" sz="8800" b="1" dirty="0" smtClean="0">
                <a:solidFill>
                  <a:schemeClr val="accent2">
                    <a:lumMod val="75000"/>
                  </a:schemeClr>
                </a:solidFill>
                <a:latin typeface="華康鋼筆體W2(P)" pitchFamily="66" charset="-120"/>
                <a:ea typeface="華康鋼筆體W2(P)" pitchFamily="66" charset="-120"/>
              </a:rPr>
              <a:t>社團活動照</a:t>
            </a:r>
            <a:endParaRPr lang="zh-TW" altLang="en-US" sz="8800" b="1" dirty="0">
              <a:solidFill>
                <a:schemeClr val="accent2">
                  <a:lumMod val="75000"/>
                </a:schemeClr>
              </a:solidFill>
              <a:latin typeface="華康鋼筆體W2(P)" pitchFamily="66" charset="-120"/>
              <a:ea typeface="華康鋼筆體W2(P)" pitchFamily="66" charset="-120"/>
            </a:endParaRPr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 descr="4237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  <p:sp>
        <p:nvSpPr>
          <p:cNvPr id="3" name="文字方塊 2"/>
          <p:cNvSpPr txBox="1"/>
          <p:nvPr/>
        </p:nvSpPr>
        <p:spPr>
          <a:xfrm>
            <a:off x="1475656" y="-315416"/>
            <a:ext cx="5976664" cy="144655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r>
              <a:rPr lang="zh-TW" altLang="en-US" sz="8800" b="1" dirty="0" smtClean="0">
                <a:solidFill>
                  <a:schemeClr val="accent2">
                    <a:lumMod val="75000"/>
                  </a:schemeClr>
                </a:solidFill>
                <a:latin typeface="華康鋼筆體W2(P)" pitchFamily="66" charset="-120"/>
                <a:ea typeface="華康鋼筆體W2(P)" pitchFamily="66" charset="-120"/>
              </a:rPr>
              <a:t>社團活動照</a:t>
            </a:r>
            <a:endParaRPr lang="zh-TW" altLang="en-US" sz="8800" b="1" dirty="0">
              <a:solidFill>
                <a:schemeClr val="accent2">
                  <a:lumMod val="75000"/>
                </a:schemeClr>
              </a:solidFill>
              <a:latin typeface="華康鋼筆體W2(P)" pitchFamily="66" charset="-120"/>
              <a:ea typeface="華康鋼筆體W2(P)" pitchFamily="66" charset="-120"/>
            </a:endParaRPr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 descr="4237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  <p:sp>
        <p:nvSpPr>
          <p:cNvPr id="3" name="文字方塊 2"/>
          <p:cNvSpPr txBox="1"/>
          <p:nvPr/>
        </p:nvSpPr>
        <p:spPr>
          <a:xfrm rot="21250892">
            <a:off x="-35" y="3740281"/>
            <a:ext cx="61926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60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華康細圓體" pitchFamily="49" charset="-120"/>
                <a:ea typeface="華康細圓體" pitchFamily="49" charset="-120"/>
              </a:rPr>
              <a:t>社長打球很厲害</a:t>
            </a:r>
            <a:r>
              <a:rPr lang="en-US" altLang="zh-TW" sz="60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華康細圓體" pitchFamily="49" charset="-120"/>
                <a:ea typeface="華康細圓體" pitchFamily="49" charset="-120"/>
              </a:rPr>
              <a:t>~</a:t>
            </a:r>
            <a:endParaRPr lang="zh-TW" altLang="en-US" sz="6000" b="1" dirty="0">
              <a:solidFill>
                <a:schemeClr val="accent6">
                  <a:lumMod val="60000"/>
                  <a:lumOff val="40000"/>
                </a:schemeClr>
              </a:solidFill>
              <a:latin typeface="華康細圓體" pitchFamily="49" charset="-120"/>
              <a:ea typeface="華康細圓體" pitchFamily="49" charset="-120"/>
            </a:endParaRPr>
          </a:p>
        </p:txBody>
      </p:sp>
      <p:cxnSp>
        <p:nvCxnSpPr>
          <p:cNvPr id="6" name="直線單箭頭接點 5"/>
          <p:cNvCxnSpPr/>
          <p:nvPr/>
        </p:nvCxnSpPr>
        <p:spPr>
          <a:xfrm flipV="1">
            <a:off x="899592" y="2204864"/>
            <a:ext cx="1224136" cy="194421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7" name="文字方塊 6"/>
          <p:cNvSpPr txBox="1"/>
          <p:nvPr/>
        </p:nvSpPr>
        <p:spPr>
          <a:xfrm>
            <a:off x="1475656" y="-315416"/>
            <a:ext cx="5976664" cy="144655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r>
              <a:rPr lang="zh-TW" altLang="en-US" sz="8800" b="1" dirty="0" smtClean="0">
                <a:solidFill>
                  <a:schemeClr val="accent2">
                    <a:lumMod val="75000"/>
                  </a:schemeClr>
                </a:solidFill>
                <a:latin typeface="華康鋼筆體W2(P)" pitchFamily="66" charset="-120"/>
                <a:ea typeface="華康鋼筆體W2(P)" pitchFamily="66" charset="-120"/>
              </a:rPr>
              <a:t>社團活動照</a:t>
            </a:r>
            <a:endParaRPr lang="zh-TW" altLang="en-US" sz="8800" b="1" dirty="0">
              <a:solidFill>
                <a:schemeClr val="accent2">
                  <a:lumMod val="75000"/>
                </a:schemeClr>
              </a:solidFill>
              <a:latin typeface="華康鋼筆體W2(P)" pitchFamily="66" charset="-120"/>
              <a:ea typeface="華康鋼筆體W2(P)" pitchFamily="66" charset="-120"/>
            </a:endParaRPr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 descr="4237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  <p:sp>
        <p:nvSpPr>
          <p:cNvPr id="3" name="文字方塊 2"/>
          <p:cNvSpPr txBox="1"/>
          <p:nvPr/>
        </p:nvSpPr>
        <p:spPr>
          <a:xfrm rot="21228526">
            <a:off x="-108520" y="362689"/>
            <a:ext cx="5976664" cy="144655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r>
              <a:rPr lang="zh-TW" altLang="en-US" sz="8800" b="1" dirty="0" smtClean="0">
                <a:solidFill>
                  <a:schemeClr val="accent2">
                    <a:lumMod val="75000"/>
                  </a:schemeClr>
                </a:solidFill>
                <a:latin typeface="華康鋼筆體W2(P)" pitchFamily="66" charset="-120"/>
                <a:ea typeface="華康鋼筆體W2(P)" pitchFamily="66" charset="-120"/>
              </a:rPr>
              <a:t>社團活動照</a:t>
            </a:r>
            <a:endParaRPr lang="zh-TW" altLang="en-US" sz="8800" b="1" dirty="0">
              <a:solidFill>
                <a:schemeClr val="accent2">
                  <a:lumMod val="75000"/>
                </a:schemeClr>
              </a:solidFill>
              <a:latin typeface="華康鋼筆體W2(P)" pitchFamily="66" charset="-120"/>
              <a:ea typeface="華康鋼筆體W2(P)" pitchFamily="66" charset="-120"/>
            </a:endParaRPr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 descr="4236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3968" y="3789040"/>
            <a:ext cx="4860032" cy="2808312"/>
          </a:xfrm>
          <a:prstGeom prst="rect">
            <a:avLst/>
          </a:prstGeom>
        </p:spPr>
      </p:pic>
      <p:pic>
        <p:nvPicPr>
          <p:cNvPr id="5" name="圖片 4" descr="4236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6512" y="3789040"/>
            <a:ext cx="4752527" cy="2787774"/>
          </a:xfrm>
          <a:prstGeom prst="rect">
            <a:avLst/>
          </a:prstGeom>
        </p:spPr>
      </p:pic>
      <p:pic>
        <p:nvPicPr>
          <p:cNvPr id="6" name="圖片 5" descr="4236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23728" y="1034734"/>
            <a:ext cx="4896544" cy="2754306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1691680" y="1052736"/>
            <a:ext cx="19207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zh-TW" altLang="en-US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第</a:t>
            </a:r>
            <a:r>
              <a:rPr lang="en-US" altLang="zh-TW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1</a:t>
            </a:r>
            <a:r>
              <a:rPr lang="zh-TW" altLang="en-US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名</a:t>
            </a:r>
            <a:endParaRPr lang="zh-TW" altLang="en-US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8" name="標題 1"/>
          <p:cNvSpPr txBox="1">
            <a:spLocks/>
          </p:cNvSpPr>
          <p:nvPr/>
        </p:nvSpPr>
        <p:spPr>
          <a:xfrm>
            <a:off x="457200" y="-27384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5400" dirty="0">
                <a:solidFill>
                  <a:schemeClr val="bg1"/>
                </a:solidFill>
                <a:latin typeface="王漢宗顏楷體繁" pitchFamily="2" charset="-120"/>
                <a:ea typeface="王漢宗顏楷體繁" pitchFamily="2" charset="-120"/>
                <a:cs typeface="+mj-cs"/>
              </a:rPr>
              <a:t>桌</a:t>
            </a:r>
            <a:r>
              <a:rPr lang="zh-TW" altLang="en-US" sz="5400" dirty="0" smtClean="0">
                <a:solidFill>
                  <a:schemeClr val="bg1"/>
                </a:solidFill>
                <a:latin typeface="王漢宗顏楷體繁" pitchFamily="2" charset="-120"/>
                <a:ea typeface="王漢宗顏楷體繁" pitchFamily="2" charset="-120"/>
                <a:cs typeface="+mj-cs"/>
              </a:rPr>
              <a:t>球單打競</a:t>
            </a:r>
            <a:r>
              <a:rPr lang="zh-TW" altLang="en-US" sz="5400" dirty="0" smtClean="0">
                <a:solidFill>
                  <a:schemeClr val="bg1"/>
                </a:solidFill>
                <a:latin typeface="王漢宗顏楷體繁" pitchFamily="2" charset="-120"/>
                <a:ea typeface="王漢宗顏楷體繁" pitchFamily="2" charset="-120"/>
                <a:cs typeface="+mj-cs"/>
              </a:rPr>
              <a:t>賽</a:t>
            </a:r>
            <a:endParaRPr kumimoji="0" lang="zh-TW" altLang="en-US" sz="54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王漢宗顏楷體繁" pitchFamily="2" charset="-120"/>
              <a:ea typeface="王漢宗顏楷體繁" pitchFamily="2" charset="-120"/>
              <a:cs typeface="+mj-cs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0" y="2996952"/>
            <a:ext cx="1920719" cy="923330"/>
          </a:xfrm>
          <a:prstGeom prst="rect">
            <a:avLst/>
          </a:prstGeom>
          <a:noFill/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5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第</a:t>
            </a:r>
            <a:r>
              <a:rPr lang="en-US" altLang="zh-TW" sz="5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2</a:t>
            </a:r>
            <a:r>
              <a:rPr lang="zh-TW" altLang="en-US" sz="5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名</a:t>
            </a:r>
            <a:endParaRPr lang="zh-TW" altLang="en-US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>
                <a:glow rad="101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0" name="矩形 9"/>
          <p:cNvSpPr/>
          <p:nvPr/>
        </p:nvSpPr>
        <p:spPr>
          <a:xfrm>
            <a:off x="7223281" y="2865710"/>
            <a:ext cx="19207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第</a:t>
            </a:r>
            <a:r>
              <a:rPr lang="en-US" altLang="zh-TW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3</a:t>
            </a:r>
            <a:r>
              <a:rPr lang="zh-TW" altLang="en-US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名</a:t>
            </a:r>
            <a:endParaRPr lang="zh-TW" altLang="en-US" sz="5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glow rad="139700">
                  <a:schemeClr val="accent3">
                    <a:satMod val="175000"/>
                    <a:alpha val="40000"/>
                  </a:schemeClr>
                </a:glow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00"/>
                            </p:stCondLst>
                            <p:childTnLst>
                              <p:par>
                                <p:cTn id="11" presetID="3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1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1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1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1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"/>
                            </p:stCondLst>
                            <p:childTnLst>
                              <p:par>
                                <p:cTn id="17" presetID="28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18" dur="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EFE10"/>
                                      </p:to>
                                    </p:animClr>
                                    <p:animClr clrSpc="rgb">
                                      <p:cBhvr>
                                        <p:cTn id="19" dur="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EFE10"/>
                                      </p:to>
                                    </p:animClr>
                                    <p:set>
                                      <p:cBhvr>
                                        <p:cTn id="20" dur="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anim to="1.5" calcmode="lin" valueType="num">
                                      <p:cBhvr override="childStyle">
                                        <p:cTn id="21" dur="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/>
          <p:cNvSpPr txBox="1">
            <a:spLocks/>
          </p:cNvSpPr>
          <p:nvPr/>
        </p:nvSpPr>
        <p:spPr>
          <a:xfrm>
            <a:off x="457200" y="-27384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5400" dirty="0">
                <a:solidFill>
                  <a:schemeClr val="bg1"/>
                </a:solidFill>
                <a:latin typeface="王漢宗顏楷體繁" pitchFamily="2" charset="-120"/>
                <a:ea typeface="王漢宗顏楷體繁" pitchFamily="2" charset="-120"/>
                <a:cs typeface="+mj-cs"/>
              </a:rPr>
              <a:t>桌</a:t>
            </a:r>
            <a:r>
              <a:rPr lang="zh-TW" altLang="en-US" sz="5400" dirty="0" smtClean="0">
                <a:solidFill>
                  <a:schemeClr val="bg1"/>
                </a:solidFill>
                <a:latin typeface="王漢宗顏楷體繁" pitchFamily="2" charset="-120"/>
                <a:ea typeface="王漢宗顏楷體繁" pitchFamily="2" charset="-120"/>
                <a:cs typeface="+mj-cs"/>
              </a:rPr>
              <a:t>球雙打競</a:t>
            </a:r>
            <a:r>
              <a:rPr lang="zh-TW" altLang="en-US" sz="5400" dirty="0" smtClean="0">
                <a:solidFill>
                  <a:schemeClr val="bg1"/>
                </a:solidFill>
                <a:latin typeface="王漢宗顏楷體繁" pitchFamily="2" charset="-120"/>
                <a:ea typeface="王漢宗顏楷體繁" pitchFamily="2" charset="-120"/>
                <a:cs typeface="+mj-cs"/>
              </a:rPr>
              <a:t>賽</a:t>
            </a:r>
            <a:endParaRPr kumimoji="0" lang="zh-TW" altLang="en-US" sz="54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王漢宗顏楷體繁" pitchFamily="2" charset="-120"/>
              <a:ea typeface="王漢宗顏楷體繁" pitchFamily="2" charset="-120"/>
              <a:cs typeface="+mj-cs"/>
            </a:endParaRPr>
          </a:p>
        </p:txBody>
      </p:sp>
      <p:pic>
        <p:nvPicPr>
          <p:cNvPr id="5" name="圖片 4" descr="13224974_10204734876410122_1652387625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24744"/>
            <a:ext cx="9144000" cy="5143500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3203848" y="4941168"/>
            <a:ext cx="19207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zh-TW" altLang="en-US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第</a:t>
            </a:r>
            <a:r>
              <a:rPr lang="en-US" altLang="zh-TW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1</a:t>
            </a:r>
            <a:r>
              <a:rPr lang="zh-TW" altLang="en-US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名</a:t>
            </a:r>
            <a:endParaRPr lang="zh-TW" altLang="en-US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7" name="矩形 6"/>
          <p:cNvSpPr/>
          <p:nvPr/>
        </p:nvSpPr>
        <p:spPr>
          <a:xfrm>
            <a:off x="971600" y="4869160"/>
            <a:ext cx="1920719" cy="923330"/>
          </a:xfrm>
          <a:prstGeom prst="rect">
            <a:avLst/>
          </a:prstGeom>
          <a:noFill/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5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第</a:t>
            </a:r>
            <a:r>
              <a:rPr lang="en-US" altLang="zh-TW" sz="5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2</a:t>
            </a:r>
            <a:r>
              <a:rPr lang="zh-TW" altLang="en-US" sz="5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名</a:t>
            </a:r>
            <a:endParaRPr lang="zh-TW" altLang="en-US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>
                <a:glow rad="101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8" name="矩形 7"/>
          <p:cNvSpPr/>
          <p:nvPr/>
        </p:nvSpPr>
        <p:spPr>
          <a:xfrm>
            <a:off x="5724128" y="5013176"/>
            <a:ext cx="19207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第</a:t>
            </a:r>
            <a:r>
              <a:rPr lang="en-US" altLang="zh-TW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3</a:t>
            </a:r>
            <a:r>
              <a:rPr lang="zh-TW" altLang="en-US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名</a:t>
            </a:r>
            <a:endParaRPr lang="zh-TW" altLang="en-US" sz="5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glow rad="139700">
                  <a:schemeClr val="accent3">
                    <a:satMod val="175000"/>
                    <a:alpha val="40000"/>
                  </a:schemeClr>
                </a:glow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00"/>
                            </p:stCondLst>
                            <p:childTnLst>
                              <p:par>
                                <p:cTn id="11" presetID="3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1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1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1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1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"/>
                            </p:stCondLst>
                            <p:childTnLst>
                              <p:par>
                                <p:cTn id="17" presetID="28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18" dur="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EFE10"/>
                                      </p:to>
                                    </p:animClr>
                                    <p:animClr clrSpc="rgb">
                                      <p:cBhvr>
                                        <p:cTn id="19" dur="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EFE10"/>
                                      </p:to>
                                    </p:animClr>
                                    <p:set>
                                      <p:cBhvr>
                                        <p:cTn id="20" dur="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anim to="1.5" calcmode="lin" valueType="num">
                                      <p:cBhvr override="childStyle">
                                        <p:cTn id="21" dur="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539552" y="692696"/>
            <a:ext cx="7992888" cy="5678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社長</a:t>
            </a:r>
            <a:r>
              <a:rPr lang="en-US" altLang="zh-TW" dirty="0" smtClean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:</a:t>
            </a:r>
            <a:r>
              <a:rPr lang="zh-TW" altLang="en-US" sz="2800" dirty="0" smtClean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陳聖翔</a:t>
            </a:r>
            <a:endParaRPr lang="en-US" altLang="zh-TW" sz="2800" dirty="0" smtClean="0">
              <a:solidFill>
                <a:schemeClr val="bg1"/>
              </a:solidFill>
              <a:latin typeface="華康細圓體" pitchFamily="49" charset="-120"/>
              <a:ea typeface="華康細圓體" pitchFamily="49" charset="-120"/>
            </a:endParaRPr>
          </a:p>
          <a:p>
            <a:pPr>
              <a:lnSpc>
                <a:spcPct val="150000"/>
              </a:lnSpc>
            </a:pPr>
            <a:endParaRPr lang="en-US" altLang="zh-TW" dirty="0" smtClean="0">
              <a:solidFill>
                <a:schemeClr val="bg1"/>
              </a:solidFill>
              <a:latin typeface="華康細圓體" pitchFamily="49" charset="-120"/>
              <a:ea typeface="華康細圓體" pitchFamily="49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3200" dirty="0" smtClean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加</a:t>
            </a:r>
            <a:r>
              <a:rPr lang="zh-TW" altLang="en-US" sz="3200" dirty="0" smtClean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入桌球社真的很開心，不只是桌球帶給我們的樂趣，還有加上社員們都這麼認真的在練習，老師認真的指導，這也激發了我對桌球的熱情，桌球這項運動不僅可以交到朋友，還有可愛的老師陪你對打，這麼棒的社團怎麼還不加入</a:t>
            </a:r>
            <a:r>
              <a:rPr lang="zh-TW" altLang="en-US" sz="3200" dirty="0" smtClean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呢</a:t>
            </a:r>
            <a:r>
              <a:rPr lang="en-US" altLang="zh-TW" sz="3200" dirty="0" smtClean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!</a:t>
            </a:r>
            <a:endParaRPr lang="zh-TW" altLang="en-US" sz="3200" dirty="0">
              <a:solidFill>
                <a:schemeClr val="bg1"/>
              </a:solidFill>
              <a:latin typeface="華康細圓體" pitchFamily="49" charset="-120"/>
              <a:ea typeface="華康細圓體" pitchFamily="49" charset="-120"/>
            </a:endParaRPr>
          </a:p>
        </p:txBody>
      </p:sp>
      <p:sp>
        <p:nvSpPr>
          <p:cNvPr id="5" name="標題 1"/>
          <p:cNvSpPr txBox="1">
            <a:spLocks/>
          </p:cNvSpPr>
          <p:nvPr/>
        </p:nvSpPr>
        <p:spPr>
          <a:xfrm>
            <a:off x="457200" y="-27384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5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王漢宗顏楷體繁" pitchFamily="2" charset="-120"/>
                <a:ea typeface="王漢宗顏楷體繁" pitchFamily="2" charset="-120"/>
                <a:cs typeface="+mj-cs"/>
              </a:rPr>
              <a:t>幹部心得</a:t>
            </a:r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1"/>
          <p:cNvSpPr txBox="1">
            <a:spLocks/>
          </p:cNvSpPr>
          <p:nvPr/>
        </p:nvSpPr>
        <p:spPr>
          <a:xfrm>
            <a:off x="457200" y="-27384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5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王漢宗顏楷體繁" pitchFamily="2" charset="-120"/>
                <a:ea typeface="王漢宗顏楷體繁" pitchFamily="2" charset="-120"/>
                <a:cs typeface="+mj-cs"/>
              </a:rPr>
              <a:t>幹部心得</a:t>
            </a:r>
          </a:p>
        </p:txBody>
      </p:sp>
      <p:sp>
        <p:nvSpPr>
          <p:cNvPr id="4" name="文字方塊 3"/>
          <p:cNvSpPr txBox="1"/>
          <p:nvPr/>
        </p:nvSpPr>
        <p:spPr>
          <a:xfrm>
            <a:off x="467544" y="932810"/>
            <a:ext cx="8496944" cy="8356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公關</a:t>
            </a:r>
            <a:r>
              <a:rPr lang="en-US" altLang="zh-TW" dirty="0" smtClean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:</a:t>
            </a:r>
            <a:r>
              <a:rPr lang="zh-TW" altLang="en-US" sz="2800" dirty="0" smtClean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陳彥均</a:t>
            </a:r>
            <a:endParaRPr lang="en-US" altLang="zh-TW" sz="2800" dirty="0" smtClean="0">
              <a:solidFill>
                <a:schemeClr val="bg1"/>
              </a:solidFill>
              <a:latin typeface="華康細圓體" pitchFamily="49" charset="-120"/>
              <a:ea typeface="華康細圓體" pitchFamily="49" charset="-120"/>
            </a:endParaRPr>
          </a:p>
          <a:p>
            <a:endParaRPr lang="en-US" altLang="zh-TW" sz="2800" dirty="0" smtClean="0">
              <a:solidFill>
                <a:schemeClr val="bg1"/>
              </a:solidFill>
              <a:latin typeface="華康細圓體" pitchFamily="49" charset="-120"/>
              <a:ea typeface="華康細圓體" pitchFamily="49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2400" dirty="0" smtClean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當初選擇進來桌球社是因為我看很多朋友都有想加入的想法，並在不知道要選什麼社團的情況下，很剛好的就中桌球社了。誤打誤撞的加入桌球社，也意外地成為了社團公關，以前我以為公關應該是個很忙碌的工作，但其實還好，課後只要幫忙社長恢復場地、檢查設備就差不多了，不過還是有最辛苦的地方就是要製作社團成果的作品，而老師人很好，會指導我大概要如何製作，投影片的擺放、內容，也會幫我檢查有何處還需要修改。</a:t>
            </a:r>
            <a:endParaRPr lang="en-US" altLang="zh-TW" sz="2400" dirty="0" smtClean="0">
              <a:solidFill>
                <a:schemeClr val="bg1"/>
              </a:solidFill>
              <a:latin typeface="華康細圓體" pitchFamily="49" charset="-120"/>
              <a:ea typeface="華康細圓體" pitchFamily="49" charset="-120"/>
            </a:endParaRPr>
          </a:p>
          <a:p>
            <a:pPr>
              <a:lnSpc>
                <a:spcPct val="150000"/>
              </a:lnSpc>
            </a:pPr>
            <a:endParaRPr lang="en-US" altLang="zh-TW" sz="2800" dirty="0" smtClean="0">
              <a:solidFill>
                <a:schemeClr val="bg1"/>
              </a:solidFill>
              <a:latin typeface="華康細圓體" pitchFamily="49" charset="-120"/>
              <a:ea typeface="華康細圓體" pitchFamily="49" charset="-120"/>
            </a:endParaRPr>
          </a:p>
          <a:p>
            <a:endParaRPr lang="en-US" altLang="zh-TW" sz="2800" dirty="0" smtClean="0">
              <a:solidFill>
                <a:schemeClr val="bg1"/>
              </a:solidFill>
              <a:latin typeface="華康細圓體" pitchFamily="49" charset="-120"/>
              <a:ea typeface="華康細圓體" pitchFamily="49" charset="-120"/>
            </a:endParaRPr>
          </a:p>
          <a:p>
            <a:endParaRPr lang="en-US" altLang="zh-TW" sz="2800" dirty="0" smtClean="0">
              <a:solidFill>
                <a:schemeClr val="bg1"/>
              </a:solidFill>
              <a:latin typeface="華康細圓體" pitchFamily="49" charset="-120"/>
              <a:ea typeface="華康細圓體" pitchFamily="49" charset="-120"/>
            </a:endParaRPr>
          </a:p>
          <a:p>
            <a:endParaRPr lang="en-US" altLang="zh-TW" sz="2000" dirty="0" smtClean="0">
              <a:solidFill>
                <a:schemeClr val="bg1"/>
              </a:solidFill>
              <a:latin typeface="華康細圓體" pitchFamily="49" charset="-120"/>
              <a:ea typeface="華康細圓體" pitchFamily="49" charset="-120"/>
            </a:endParaRPr>
          </a:p>
          <a:p>
            <a:endParaRPr lang="en-US" altLang="zh-TW" sz="2000" dirty="0" smtClean="0">
              <a:solidFill>
                <a:schemeClr val="bg1"/>
              </a:solidFill>
              <a:latin typeface="華康細圓體" pitchFamily="49" charset="-120"/>
              <a:ea typeface="華康細圓體" pitchFamily="49" charset="-120"/>
            </a:endParaRPr>
          </a:p>
          <a:p>
            <a:endParaRPr lang="en-US" altLang="zh-TW" sz="2800" dirty="0" smtClean="0">
              <a:solidFill>
                <a:schemeClr val="bg1"/>
              </a:solidFill>
              <a:latin typeface="華康細圓體" pitchFamily="49" charset="-120"/>
              <a:ea typeface="華康細圓體" pitchFamily="49" charset="-120"/>
            </a:endParaRPr>
          </a:p>
          <a:p>
            <a:pPr>
              <a:lnSpc>
                <a:spcPct val="150000"/>
              </a:lnSpc>
            </a:pPr>
            <a:endParaRPr lang="zh-TW" altLang="en-US" dirty="0"/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1"/>
          <p:cNvSpPr txBox="1">
            <a:spLocks/>
          </p:cNvSpPr>
          <p:nvPr/>
        </p:nvSpPr>
        <p:spPr>
          <a:xfrm>
            <a:off x="457200" y="-27384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5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王漢宗顏楷體繁" pitchFamily="2" charset="-120"/>
                <a:ea typeface="王漢宗顏楷體繁" pitchFamily="2" charset="-120"/>
                <a:cs typeface="+mj-cs"/>
              </a:rPr>
              <a:t>幹部心得</a:t>
            </a:r>
          </a:p>
        </p:txBody>
      </p:sp>
      <p:sp>
        <p:nvSpPr>
          <p:cNvPr id="4" name="文字方塊 3"/>
          <p:cNvSpPr txBox="1"/>
          <p:nvPr/>
        </p:nvSpPr>
        <p:spPr>
          <a:xfrm>
            <a:off x="467544" y="684267"/>
            <a:ext cx="8496944" cy="64171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社長</a:t>
            </a:r>
            <a:r>
              <a:rPr lang="en-US" altLang="zh-TW" dirty="0" smtClean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:</a:t>
            </a:r>
            <a:r>
              <a:rPr lang="zh-TW" altLang="en-US" sz="2800" dirty="0" smtClean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江楚維</a:t>
            </a:r>
            <a:endParaRPr lang="en-US" altLang="zh-TW" sz="2800" dirty="0" smtClean="0">
              <a:solidFill>
                <a:schemeClr val="bg1"/>
              </a:solidFill>
              <a:latin typeface="華康細圓體" pitchFamily="49" charset="-120"/>
              <a:ea typeface="華康細圓體" pitchFamily="49" charset="-120"/>
            </a:endParaRPr>
          </a:p>
          <a:p>
            <a:pPr>
              <a:lnSpc>
                <a:spcPct val="150000"/>
              </a:lnSpc>
            </a:pPr>
            <a:endParaRPr lang="en-US" altLang="zh-TW" sz="1200" dirty="0" smtClean="0">
              <a:solidFill>
                <a:schemeClr val="bg1"/>
              </a:solidFill>
              <a:latin typeface="華康細圓體" pitchFamily="49" charset="-120"/>
              <a:ea typeface="華康細圓體" pitchFamily="49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2400" dirty="0" smtClean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桌球，是一個很好的運動，不但可以訓練神經系統反應，也可以訓練骨骼肌肉系統的功能、訓練感官系統反應、增強呼吸系統功能</a:t>
            </a:r>
            <a:r>
              <a:rPr lang="en-US" altLang="zh-TW" sz="2400" dirty="0" smtClean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……</a:t>
            </a:r>
            <a:r>
              <a:rPr lang="zh-TW" altLang="en-US" sz="2400" dirty="0" smtClean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等等。而我接觸桌球是在我國小五年級時，當時的老師早自修都會讓我們到桌球教室練習，就是一直不斷的練習，才能持續進步。當初我會選擇打桌球是因為我覺得桌球運動傷害比較低、球體積小也輕，可做為終身運動。令我印象最深刻的桌球比賽是在國小六年級時的一次雙打比賽，當時兩隊實力不相上下，經過激烈的廝殺、你來我往，我們以兩勝一敗贏了這一場比賽，也讓我的桌球實力更進步。</a:t>
            </a:r>
            <a:endParaRPr lang="en-US" altLang="zh-TW" sz="2400" dirty="0" smtClean="0">
              <a:solidFill>
                <a:schemeClr val="bg1"/>
              </a:solidFill>
              <a:latin typeface="華康細圓體" pitchFamily="49" charset="-120"/>
              <a:ea typeface="華康細圓體" pitchFamily="49" charset="-120"/>
            </a:endParaRPr>
          </a:p>
          <a:p>
            <a:pPr>
              <a:lnSpc>
                <a:spcPct val="150000"/>
              </a:lnSpc>
            </a:pPr>
            <a:r>
              <a:rPr lang="zh-TW" altLang="en-US" dirty="0" smtClean="0"/>
              <a:t>、</a:t>
            </a:r>
            <a:endParaRPr lang="zh-TW" altLang="en-US" dirty="0"/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/>
          <p:cNvSpPr txBox="1">
            <a:spLocks/>
          </p:cNvSpPr>
          <p:nvPr/>
        </p:nvSpPr>
        <p:spPr>
          <a:xfrm>
            <a:off x="457200" y="-27384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5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王漢宗顏楷體繁" pitchFamily="2" charset="-120"/>
                <a:ea typeface="王漢宗顏楷體繁" pitchFamily="2" charset="-120"/>
                <a:cs typeface="+mj-cs"/>
              </a:rPr>
              <a:t>幹部心得</a:t>
            </a:r>
          </a:p>
        </p:txBody>
      </p:sp>
      <p:sp>
        <p:nvSpPr>
          <p:cNvPr id="5" name="文字方塊 4"/>
          <p:cNvSpPr txBox="1"/>
          <p:nvPr/>
        </p:nvSpPr>
        <p:spPr>
          <a:xfrm>
            <a:off x="467544" y="932810"/>
            <a:ext cx="8496944" cy="70326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公關</a:t>
            </a:r>
            <a:r>
              <a:rPr lang="en-US" altLang="zh-TW" dirty="0" smtClean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:</a:t>
            </a:r>
            <a:r>
              <a:rPr lang="zh-TW" altLang="en-US" sz="2800" dirty="0" smtClean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許茗瑜</a:t>
            </a:r>
            <a:endParaRPr lang="en-US" altLang="zh-TW" sz="2800" dirty="0" smtClean="0">
              <a:solidFill>
                <a:schemeClr val="bg1"/>
              </a:solidFill>
              <a:latin typeface="華康細圓體" pitchFamily="49" charset="-120"/>
              <a:ea typeface="華康細圓體" pitchFamily="49" charset="-120"/>
            </a:endParaRPr>
          </a:p>
          <a:p>
            <a:endParaRPr lang="en-US" altLang="zh-TW" sz="2800" dirty="0" smtClean="0">
              <a:solidFill>
                <a:schemeClr val="bg1"/>
              </a:solidFill>
              <a:latin typeface="華康細圓體" pitchFamily="49" charset="-120"/>
              <a:ea typeface="華康細圓體" pitchFamily="49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2000" dirty="0" smtClean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參加桌球社之後，不管在技巧還是戰術運用上都有顯著的進步。過程中，我學到許多有關桌球比賽的規則，例如</a:t>
            </a:r>
            <a:r>
              <a:rPr lang="en-US" altLang="zh-TW" sz="2000" dirty="0" smtClean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:</a:t>
            </a:r>
            <a:r>
              <a:rPr lang="zh-TW" altLang="en-US" sz="2000" dirty="0" smtClean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拋球離手掌至少</a:t>
            </a:r>
            <a:r>
              <a:rPr lang="en-US" altLang="zh-TW" sz="2000" dirty="0" smtClean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16</a:t>
            </a:r>
            <a:r>
              <a:rPr lang="zh-TW" altLang="en-US" sz="2000" dirty="0" smtClean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公分、一局以先取得</a:t>
            </a:r>
            <a:r>
              <a:rPr lang="en-US" altLang="zh-TW" sz="2000" dirty="0" smtClean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11</a:t>
            </a:r>
            <a:r>
              <a:rPr lang="zh-TW" altLang="en-US" sz="2000" dirty="0" smtClean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分者得勝，</a:t>
            </a:r>
            <a:r>
              <a:rPr lang="en-US" altLang="zh-TW" sz="2000" dirty="0" smtClean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10</a:t>
            </a:r>
            <a:r>
              <a:rPr lang="zh-TW" altLang="en-US" sz="2000" dirty="0" smtClean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比</a:t>
            </a:r>
            <a:r>
              <a:rPr lang="en-US" altLang="zh-TW" sz="2000" dirty="0" smtClean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10</a:t>
            </a:r>
            <a:r>
              <a:rPr lang="zh-TW" altLang="en-US" sz="2000" dirty="0" smtClean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為</a:t>
            </a:r>
            <a:r>
              <a:rPr lang="zh-TW" altLang="en-US" sz="2000" b="1" dirty="0" smtClean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「</a:t>
            </a:r>
            <a:r>
              <a:rPr lang="zh-TW" altLang="en-US" sz="2000" dirty="0" smtClean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丟士 </a:t>
            </a:r>
            <a:r>
              <a:rPr lang="en-US" altLang="zh-TW" sz="2000" dirty="0" smtClean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deuce</a:t>
            </a:r>
            <a:r>
              <a:rPr lang="zh-TW" altLang="en-US" sz="2000" b="1" dirty="0" smtClean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」，</a:t>
            </a:r>
            <a:r>
              <a:rPr lang="zh-TW" altLang="en-US" sz="2000" dirty="0" smtClean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先取得領先</a:t>
            </a:r>
            <a:r>
              <a:rPr lang="en-US" altLang="zh-TW" sz="2000" dirty="0" smtClean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2</a:t>
            </a:r>
            <a:r>
              <a:rPr lang="zh-TW" altLang="en-US" sz="2000" dirty="0" smtClean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分者即為優勝、每局比賽時間超過</a:t>
            </a:r>
            <a:r>
              <a:rPr lang="en-US" altLang="zh-TW" sz="2000" dirty="0" smtClean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10</a:t>
            </a:r>
            <a:r>
              <a:rPr lang="zh-TW" altLang="en-US" sz="2000" dirty="0" smtClean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分鐘時可適用「比賽促進制」，若超過</a:t>
            </a:r>
            <a:r>
              <a:rPr lang="en-US" altLang="zh-TW" sz="2000" dirty="0" smtClean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10</a:t>
            </a:r>
            <a:r>
              <a:rPr lang="zh-TW" altLang="en-US" sz="2000" dirty="0" smtClean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分鐘時是在比分</a:t>
            </a:r>
            <a:r>
              <a:rPr lang="en-US" altLang="zh-TW" sz="2000" dirty="0" smtClean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9</a:t>
            </a:r>
            <a:r>
              <a:rPr lang="zh-TW" altLang="en-US" sz="2000" dirty="0" smtClean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比</a:t>
            </a:r>
            <a:r>
              <a:rPr lang="en-US" altLang="zh-TW" sz="2000" dirty="0" smtClean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9</a:t>
            </a:r>
            <a:r>
              <a:rPr lang="zh-TW" altLang="en-US" sz="2000" dirty="0" smtClean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以後則不適用之，此後每局開始均以「比賽促進制」實施。</a:t>
            </a:r>
            <a:endParaRPr lang="en-US" altLang="zh-TW" sz="2000" dirty="0" smtClean="0">
              <a:solidFill>
                <a:schemeClr val="bg1"/>
              </a:solidFill>
              <a:latin typeface="華康細圓體" pitchFamily="49" charset="-120"/>
              <a:ea typeface="華康細圓體" pitchFamily="49" charset="-120"/>
            </a:endParaRPr>
          </a:p>
          <a:p>
            <a:pPr>
              <a:lnSpc>
                <a:spcPct val="150000"/>
              </a:lnSpc>
            </a:pPr>
            <a:endParaRPr lang="en-US" altLang="zh-TW" sz="2000" dirty="0" smtClean="0">
              <a:solidFill>
                <a:schemeClr val="bg1"/>
              </a:solidFill>
              <a:latin typeface="華康細圓體" pitchFamily="49" charset="-120"/>
              <a:ea typeface="華康細圓體" pitchFamily="49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2000" dirty="0" smtClean="0">
                <a:solidFill>
                  <a:schemeClr val="bg1"/>
                </a:solidFill>
                <a:latin typeface="華康細圓體" pitchFamily="49" charset="-120"/>
                <a:ea typeface="華康細圓體" pitchFamily="49" charset="-120"/>
              </a:rPr>
              <a:t>老師也會舉辦單打和雙打的比賽，讓我麼互相切磋較量，大家也都樂在其中。今年是我最後一年有社團課了，而且我也是連續兩年參加桌球社，現在已經要結束了，心中而有些不捨，不過這也是我國中生涯裡最美好的回憶。</a:t>
            </a:r>
            <a:endParaRPr lang="en-US" altLang="zh-TW" sz="2000" dirty="0" smtClean="0">
              <a:solidFill>
                <a:schemeClr val="bg1"/>
              </a:solidFill>
              <a:latin typeface="華康細圓體" pitchFamily="49" charset="-120"/>
              <a:ea typeface="華康細圓體" pitchFamily="49" charset="-120"/>
            </a:endParaRPr>
          </a:p>
          <a:p>
            <a:endParaRPr lang="en-US" altLang="zh-TW" sz="2000" dirty="0" smtClean="0">
              <a:solidFill>
                <a:schemeClr val="bg1"/>
              </a:solidFill>
              <a:latin typeface="華康細圓體" pitchFamily="49" charset="-120"/>
              <a:ea typeface="華康細圓體" pitchFamily="49" charset="-120"/>
            </a:endParaRPr>
          </a:p>
          <a:p>
            <a:endParaRPr lang="en-US" altLang="zh-TW" sz="2000" dirty="0" smtClean="0">
              <a:solidFill>
                <a:schemeClr val="bg1"/>
              </a:solidFill>
              <a:latin typeface="華康細圓體" pitchFamily="49" charset="-120"/>
              <a:ea typeface="華康細圓體" pitchFamily="49" charset="-120"/>
            </a:endParaRPr>
          </a:p>
          <a:p>
            <a:endParaRPr lang="en-US" altLang="zh-TW" sz="2800" dirty="0" smtClean="0">
              <a:solidFill>
                <a:schemeClr val="bg1"/>
              </a:solidFill>
              <a:latin typeface="華康細圓體" pitchFamily="49" charset="-120"/>
              <a:ea typeface="華康細圓體" pitchFamily="49" charset="-120"/>
            </a:endParaRPr>
          </a:p>
          <a:p>
            <a:pPr>
              <a:lnSpc>
                <a:spcPct val="150000"/>
              </a:lnSpc>
            </a:pPr>
            <a:endParaRPr lang="zh-TW" altLang="en-US" dirty="0"/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989942" y="2178730"/>
            <a:ext cx="745428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extrusionH="57150" contourW="6350" prstMaterial="metal">
              <a:bevelT w="127000" h="31750" prst="divo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en-US" altLang="zh-TW" sz="5400" b="1" cap="all" dirty="0" smtClean="0">
                <a:ln w="0"/>
                <a:solidFill>
                  <a:schemeClr val="accent1"/>
                </a:solidFill>
                <a:effectLst>
                  <a:glow rad="101600">
                    <a:schemeClr val="tx2">
                      <a:lumMod val="75000"/>
                      <a:alpha val="60000"/>
                    </a:schemeClr>
                  </a:glow>
                  <a:reflection blurRad="12700" stA="50000" endPos="50000" dist="5000" dir="5400000" sy="-100000" rotWithShape="0"/>
                </a:effectLst>
              </a:rPr>
              <a:t>Thanks for watching</a:t>
            </a:r>
          </a:p>
          <a:p>
            <a:pPr algn="ctr"/>
            <a:r>
              <a:rPr lang="zh-TW" altLang="en-US" sz="5400" b="1" cap="all" dirty="0" smtClean="0">
                <a:ln w="0"/>
                <a:solidFill>
                  <a:schemeClr val="accent1"/>
                </a:solidFill>
                <a:effectLst>
                  <a:glow rad="101600">
                    <a:schemeClr val="tx2">
                      <a:lumMod val="75000"/>
                      <a:alpha val="60000"/>
                    </a:schemeClr>
                  </a:glow>
                  <a:reflection blurRad="12700" stA="50000" endPos="50000" dist="5000" dir="5400000" sy="-100000" rotWithShape="0"/>
                </a:effectLst>
              </a:rPr>
              <a:t>歡迎大</a:t>
            </a:r>
            <a:r>
              <a:rPr lang="zh-TW" altLang="en-US" sz="5400" b="1" cap="all" dirty="0" smtClean="0">
                <a:ln w="0"/>
                <a:solidFill>
                  <a:schemeClr val="accent1"/>
                </a:solidFill>
                <a:effectLst>
                  <a:glow rad="101600">
                    <a:schemeClr val="tx2">
                      <a:lumMod val="75000"/>
                      <a:alpha val="60000"/>
                    </a:schemeClr>
                  </a:glow>
                  <a:reflection blurRad="12700" stA="50000" endPos="50000" dist="5000" dir="5400000" sy="-100000" rotWithShape="0"/>
                </a:effectLst>
              </a:rPr>
              <a:t>家加入喔</a:t>
            </a:r>
            <a:r>
              <a:rPr lang="en-US" altLang="zh-TW" sz="5400" b="1" cap="all" dirty="0" smtClean="0">
                <a:ln w="0"/>
                <a:solidFill>
                  <a:schemeClr val="accent1"/>
                </a:solidFill>
                <a:effectLst>
                  <a:glow rad="101600">
                    <a:schemeClr val="tx2">
                      <a:lumMod val="75000"/>
                      <a:alpha val="60000"/>
                    </a:schemeClr>
                  </a:glow>
                  <a:reflection blurRad="12700" stA="50000" endPos="50000" dist="5000" dir="5400000" sy="-100000" rotWithShape="0"/>
                </a:effectLst>
              </a:rPr>
              <a:t>~</a:t>
            </a:r>
          </a:p>
        </p:txBody>
      </p:sp>
      <p:pic>
        <p:nvPicPr>
          <p:cNvPr id="4" name="圖片 3" descr="4236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1205063">
            <a:off x="197597" y="4221442"/>
            <a:ext cx="3901440" cy="2194560"/>
          </a:xfrm>
          <a:prstGeom prst="rect">
            <a:avLst/>
          </a:prstGeom>
        </p:spPr>
      </p:pic>
    </p:spTree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0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11" dur="500" autoRev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500" autoRev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500" autoRev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1"/>
    </p:bld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261</TotalTime>
  <Words>1116</Words>
  <Application>Microsoft Office PowerPoint</Application>
  <PresentationFormat>如螢幕大小 (4:3)</PresentationFormat>
  <Paragraphs>83</Paragraphs>
  <Slides>22</Slides>
  <Notes>0</Notes>
  <HiddenSlides>0</HiddenSlides>
  <MMClips>1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22</vt:i4>
      </vt:variant>
    </vt:vector>
  </HeadingPairs>
  <TitlesOfParts>
    <vt:vector size="23" baseType="lpstr">
      <vt:lpstr>Office 佈景主題</vt:lpstr>
      <vt:lpstr>投影片 1</vt:lpstr>
      <vt:lpstr>投影片 2</vt:lpstr>
      <vt:lpstr>投影片 3</vt:lpstr>
      <vt:lpstr>投影片 4</vt:lpstr>
      <vt:lpstr>投影片 5</vt:lpstr>
      <vt:lpstr>投影片 6</vt:lpstr>
      <vt:lpstr>投影片 7</vt:lpstr>
      <vt:lpstr>投影片 8</vt:lpstr>
      <vt:lpstr>投影片 9</vt:lpstr>
      <vt:lpstr>投影片 10</vt:lpstr>
      <vt:lpstr>投影片 11</vt:lpstr>
      <vt:lpstr>投影片 12</vt:lpstr>
      <vt:lpstr>投影片 13</vt:lpstr>
      <vt:lpstr>投影片 14</vt:lpstr>
      <vt:lpstr>投影片 15</vt:lpstr>
      <vt:lpstr>投影片 16</vt:lpstr>
      <vt:lpstr>投影片 17</vt:lpstr>
      <vt:lpstr>投影片 18</vt:lpstr>
      <vt:lpstr>投影片 19</vt:lpstr>
      <vt:lpstr>投影片 20</vt:lpstr>
      <vt:lpstr>投影片 21</vt:lpstr>
      <vt:lpstr>投影片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user</dc:creator>
  <cp:lastModifiedBy>user</cp:lastModifiedBy>
  <cp:revision>47</cp:revision>
  <dcterms:created xsi:type="dcterms:W3CDTF">2016-05-13T15:01:34Z</dcterms:created>
  <dcterms:modified xsi:type="dcterms:W3CDTF">2016-05-18T14:46:45Z</dcterms:modified>
</cp:coreProperties>
</file>