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1308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B986714-D831-4E11-B7DF-A1634FB9413E}" type="datetimeFigureOut">
              <a:rPr lang="zh-TW" altLang="en-US" smtClean="0"/>
              <a:t>2018/4/11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9E2AC1F-29D6-42E0-B071-8F1CFCF160C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7772400" cy="1780108"/>
          </a:xfrm>
        </p:spPr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l"/>
            <a:r>
              <a:rPr lang="zh-TW" altLang="en-US" sz="6000" b="1" cap="all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王漢宗勘亭流繁" pitchFamily="2" charset="-120"/>
                <a:ea typeface="王漢宗勘亭流繁" pitchFamily="2" charset="-120"/>
              </a:rPr>
              <a:t>文興高中</a:t>
            </a:r>
            <a:r>
              <a:rPr lang="en-US" altLang="zh-TW" sz="6000" b="1" cap="all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王漢宗勘亭流繁" pitchFamily="2" charset="-120"/>
                <a:ea typeface="王漢宗勘亭流繁" pitchFamily="2" charset="-120"/>
              </a:rPr>
              <a:t/>
            </a:r>
            <a:br>
              <a:rPr lang="en-US" altLang="zh-TW" sz="6000" b="1" cap="all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王漢宗勘亭流繁" pitchFamily="2" charset="-120"/>
                <a:ea typeface="王漢宗勘亭流繁" pitchFamily="2" charset="-120"/>
              </a:rPr>
            </a:br>
            <a:r>
              <a:rPr lang="zh-TW" altLang="en-US" sz="6000" b="1" cap="all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王漢宗勘亭流繁" pitchFamily="2" charset="-120"/>
                <a:ea typeface="王漢宗勘亭流繁" pitchFamily="2" charset="-120"/>
              </a:rPr>
              <a:t>書香服務志</a:t>
            </a:r>
            <a:r>
              <a:rPr lang="zh-TW" altLang="en-US" sz="6000" b="1" cap="all" dirty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王漢宗勘亭流繁" pitchFamily="2" charset="-120"/>
                <a:ea typeface="王漢宗勘亭流繁" pitchFamily="2" charset="-120"/>
              </a:rPr>
              <a:t>工社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084168" y="4653136"/>
            <a:ext cx="2590056" cy="1080120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chemeClr val="tx1"/>
                </a:solidFill>
                <a:latin typeface="王漢宗勘亭流繁" pitchFamily="2" charset="-120"/>
                <a:ea typeface="王漢宗勘亭流繁" pitchFamily="2" charset="-120"/>
              </a:rPr>
              <a:t>指導老師：</a:t>
            </a:r>
            <a:endParaRPr lang="en-US" altLang="zh-TW" sz="3200" dirty="0">
              <a:solidFill>
                <a:schemeClr val="tx1"/>
              </a:solidFill>
              <a:latin typeface="王漢宗勘亭流繁" pitchFamily="2" charset="-120"/>
              <a:ea typeface="王漢宗勘亭流繁" pitchFamily="2" charset="-120"/>
            </a:endParaRPr>
          </a:p>
          <a:p>
            <a:r>
              <a:rPr lang="zh-TW" altLang="en-US" sz="3200" u="sng" dirty="0" smtClean="0">
                <a:solidFill>
                  <a:schemeClr val="tx1"/>
                </a:solidFill>
                <a:latin typeface="王漢宗勘亭流繁" pitchFamily="2" charset="-120"/>
                <a:ea typeface="王漢宗勘亭流繁" pitchFamily="2" charset="-120"/>
              </a:rPr>
              <a:t>劉妙娟</a:t>
            </a:r>
            <a:r>
              <a:rPr lang="zh-TW" altLang="en-US" sz="3200" dirty="0" smtClean="0">
                <a:solidFill>
                  <a:schemeClr val="tx1"/>
                </a:solidFill>
                <a:latin typeface="王漢宗勘亭流繁" pitchFamily="2" charset="-120"/>
                <a:ea typeface="王漢宗勘亭流繁" pitchFamily="2" charset="-120"/>
              </a:rPr>
              <a:t> 老師</a:t>
            </a:r>
            <a:endParaRPr lang="zh-TW" altLang="en-US" sz="3200" dirty="0">
              <a:solidFill>
                <a:schemeClr val="tx1"/>
              </a:solidFill>
              <a:latin typeface="王漢宗勘亭流繁" pitchFamily="2" charset="-120"/>
              <a:ea typeface="王漢宗勘亭流繁" pitchFamily="2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548680"/>
            <a:ext cx="2987824" cy="3985828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雲朵形圖說文字 4"/>
          <p:cNvSpPr/>
          <p:nvPr/>
        </p:nvSpPr>
        <p:spPr>
          <a:xfrm rot="191324">
            <a:off x="595863" y="2547758"/>
            <a:ext cx="5229904" cy="4168012"/>
          </a:xfrm>
          <a:prstGeom prst="cloudCallout">
            <a:avLst>
              <a:gd name="adj1" fmla="val 54927"/>
              <a:gd name="adj2" fmla="val -52763"/>
            </a:avLst>
          </a:prstGeom>
          <a:ln/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ts val="3600"/>
              </a:lnSpc>
            </a:pPr>
            <a:r>
              <a:rPr lang="zh-TW" altLang="en-US" sz="2800" dirty="0">
                <a:latin typeface="王漢宗勘亭流繁" pitchFamily="2" charset="-120"/>
                <a:ea typeface="王漢宗勘亭流繁" pitchFamily="2" charset="-120"/>
              </a:rPr>
              <a:t> </a:t>
            </a:r>
            <a:r>
              <a:rPr lang="zh-TW" altLang="en-US" sz="2800" dirty="0" smtClean="0">
                <a:latin typeface="王漢宗勘亭流繁" pitchFamily="2" charset="-120"/>
                <a:ea typeface="王漢宗勘亭流繁" pitchFamily="2" charset="-120"/>
              </a:rPr>
              <a:t>   在充滿書香味的圖書館天地，於社團時間，有一群高、國中的志工學生們，認真地整理館藏資源，將其順架並盤點。</a:t>
            </a:r>
            <a:endParaRPr lang="zh-TW" altLang="en-US" sz="2800" dirty="0">
              <a:latin typeface="王漢宗勘亭流繁" pitchFamily="2" charset="-120"/>
              <a:ea typeface="王漢宗勘亭流繁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3364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618884"/>
            <a:ext cx="2448372" cy="32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75" y="670432"/>
            <a:ext cx="2448372" cy="32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073" y="3618884"/>
            <a:ext cx="2448372" cy="32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922" y="687112"/>
            <a:ext cx="2448372" cy="32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字方塊 5"/>
          <p:cNvSpPr txBox="1"/>
          <p:nvPr/>
        </p:nvSpPr>
        <p:spPr>
          <a:xfrm rot="20372608">
            <a:off x="579505" y="2194036"/>
            <a:ext cx="2611053" cy="1111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dirty="0" smtClean="0">
                <a:solidFill>
                  <a:srgbClr val="FFFF00"/>
                </a:solidFill>
                <a:latin typeface="王漢宗顏楷體繁" pitchFamily="2" charset="-120"/>
                <a:ea typeface="王漢宗顏楷體繁" pitchFamily="2" charset="-120"/>
              </a:rPr>
              <a:t>找書</a:t>
            </a:r>
            <a:r>
              <a:rPr lang="en-US" altLang="zh-TW" sz="6600" dirty="0" smtClean="0">
                <a:solidFill>
                  <a:srgbClr val="FFFF00"/>
                </a:solidFill>
                <a:latin typeface="王漢宗顏楷體繁" pitchFamily="2" charset="-120"/>
                <a:ea typeface="王漢宗顏楷體繁" pitchFamily="2" charset="-120"/>
              </a:rPr>
              <a:t>~</a:t>
            </a:r>
            <a:endParaRPr lang="zh-TW" altLang="en-US" sz="6600" dirty="0">
              <a:solidFill>
                <a:srgbClr val="FFFF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 rot="20441256">
            <a:off x="3321208" y="2155005"/>
            <a:ext cx="234070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solidFill>
                  <a:srgbClr val="FFC000"/>
                </a:solidFill>
                <a:latin typeface="王漢宗顏楷體繁" pitchFamily="2" charset="-120"/>
                <a:ea typeface="王漢宗顏楷體繁" pitchFamily="2" charset="-120"/>
              </a:rPr>
              <a:t>排書</a:t>
            </a:r>
            <a:r>
              <a:rPr lang="en-US" altLang="zh-TW" sz="6600" dirty="0" smtClean="0">
                <a:solidFill>
                  <a:srgbClr val="FFC000"/>
                </a:solidFill>
                <a:latin typeface="王漢宗顏楷體繁" pitchFamily="2" charset="-120"/>
                <a:ea typeface="王漢宗顏楷體繁" pitchFamily="2" charset="-120"/>
              </a:rPr>
              <a:t>~</a:t>
            </a:r>
            <a:endParaRPr lang="zh-TW" altLang="en-US" sz="6600" dirty="0">
              <a:solidFill>
                <a:srgbClr val="FFC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 rot="20731646">
            <a:off x="781174" y="5521104"/>
            <a:ext cx="234070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600" dirty="0" smtClean="0">
                <a:solidFill>
                  <a:srgbClr val="FFC000"/>
                </a:solidFill>
                <a:latin typeface="王漢宗顏楷體繁" pitchFamily="2" charset="-120"/>
                <a:ea typeface="王漢宗顏楷體繁" pitchFamily="2" charset="-120"/>
              </a:rPr>
              <a:t>順位</a:t>
            </a:r>
            <a:r>
              <a:rPr lang="en-US" altLang="zh-TW" sz="6600" dirty="0" smtClean="0">
                <a:solidFill>
                  <a:srgbClr val="FFC000"/>
                </a:solidFill>
                <a:latin typeface="王漢宗顏楷體繁" pitchFamily="2" charset="-120"/>
                <a:ea typeface="王漢宗顏楷體繁" pitchFamily="2" charset="-120"/>
              </a:rPr>
              <a:t>~</a:t>
            </a:r>
            <a:endParaRPr lang="zh-TW" altLang="en-US" sz="6600" dirty="0">
              <a:solidFill>
                <a:srgbClr val="FFC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4491560" y="5755196"/>
            <a:ext cx="35445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我們樣</a:t>
            </a:r>
            <a:r>
              <a:rPr lang="zh-TW" altLang="en-US" sz="4000" b="1" dirty="0" smtClean="0"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樣都行</a:t>
            </a:r>
            <a:r>
              <a:rPr lang="en-US" altLang="zh-TW" sz="4000" b="1" dirty="0" smtClean="0"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~</a:t>
            </a:r>
            <a:endParaRPr lang="zh-TW" altLang="en-US" sz="4000" b="1" dirty="0"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9184">
            <a:off x="5282226" y="415900"/>
            <a:ext cx="2811125" cy="3748167"/>
          </a:xfrm>
          <a:prstGeom prst="rect">
            <a:avLst/>
          </a:prstGeom>
        </p:spPr>
      </p:pic>
      <p:sp>
        <p:nvSpPr>
          <p:cNvPr id="12" name="文字方塊 11"/>
          <p:cNvSpPr txBox="1"/>
          <p:nvPr/>
        </p:nvSpPr>
        <p:spPr>
          <a:xfrm rot="21253669">
            <a:off x="5497584" y="4211871"/>
            <a:ext cx="32183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 smtClean="0">
                <a:latin typeface="王漢宗顏楷體繁" pitchFamily="2" charset="-120"/>
                <a:ea typeface="王漢宗顏楷體繁" pitchFamily="2" charset="-120"/>
              </a:rPr>
              <a:t>分工合作的同時，</a:t>
            </a:r>
            <a:endParaRPr lang="en-US" altLang="zh-TW" sz="2800" b="1" dirty="0" smtClean="0">
              <a:latin typeface="王漢宗顏楷體繁" pitchFamily="2" charset="-120"/>
              <a:ea typeface="王漢宗顏楷體繁" pitchFamily="2" charset="-120"/>
            </a:endParaRPr>
          </a:p>
          <a:p>
            <a:pPr algn="ctr"/>
            <a:r>
              <a:rPr lang="zh-TW" altLang="en-US" sz="2800" b="1" dirty="0" smtClean="0">
                <a:latin typeface="王漢宗顏楷體繁" pitchFamily="2" charset="-120"/>
                <a:ea typeface="王漢宗顏楷體繁" pitchFamily="2" charset="-120"/>
              </a:rPr>
              <a:t>大家也很認真看書唷</a:t>
            </a:r>
            <a:r>
              <a:rPr lang="en-US" altLang="zh-TW" sz="2800" dirty="0" smtClean="0"/>
              <a:t>~</a:t>
            </a:r>
          </a:p>
        </p:txBody>
      </p:sp>
    </p:spTree>
    <p:extLst>
      <p:ext uri="{BB962C8B-B14F-4D97-AF65-F5344CB8AC3E}">
        <p14:creationId xmlns:p14="http://schemas.microsoft.com/office/powerpoint/2010/main" val="49502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68" y="188640"/>
            <a:ext cx="4232314" cy="3174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83766"/>
            <a:ext cx="4232314" cy="31742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04664"/>
            <a:ext cx="2916323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180734"/>
            <a:ext cx="2803346" cy="3737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心形 7"/>
          <p:cNvSpPr/>
          <p:nvPr/>
        </p:nvSpPr>
        <p:spPr>
          <a:xfrm>
            <a:off x="3223313" y="3477463"/>
            <a:ext cx="432048" cy="50405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9" name="心形 8"/>
          <p:cNvSpPr/>
          <p:nvPr/>
        </p:nvSpPr>
        <p:spPr>
          <a:xfrm>
            <a:off x="2853697" y="3246977"/>
            <a:ext cx="432048" cy="50405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0" name="心形 9"/>
          <p:cNvSpPr/>
          <p:nvPr/>
        </p:nvSpPr>
        <p:spPr>
          <a:xfrm>
            <a:off x="2572275" y="3501458"/>
            <a:ext cx="432048" cy="50405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1" name="心形 10"/>
          <p:cNvSpPr/>
          <p:nvPr/>
        </p:nvSpPr>
        <p:spPr>
          <a:xfrm>
            <a:off x="2303910" y="3218053"/>
            <a:ext cx="432048" cy="50405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2" name="心形 11"/>
          <p:cNvSpPr/>
          <p:nvPr/>
        </p:nvSpPr>
        <p:spPr>
          <a:xfrm>
            <a:off x="1996480" y="3466650"/>
            <a:ext cx="432048" cy="50405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3" name="心形 12"/>
          <p:cNvSpPr/>
          <p:nvPr/>
        </p:nvSpPr>
        <p:spPr>
          <a:xfrm>
            <a:off x="816570" y="3380382"/>
            <a:ext cx="432048" cy="50405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4" name="心形 13"/>
          <p:cNvSpPr/>
          <p:nvPr/>
        </p:nvSpPr>
        <p:spPr>
          <a:xfrm>
            <a:off x="1092462" y="3121381"/>
            <a:ext cx="432048" cy="50405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5" name="心形 14"/>
          <p:cNvSpPr/>
          <p:nvPr/>
        </p:nvSpPr>
        <p:spPr>
          <a:xfrm>
            <a:off x="1293580" y="3462698"/>
            <a:ext cx="432048" cy="50405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6" name="心形 15"/>
          <p:cNvSpPr/>
          <p:nvPr/>
        </p:nvSpPr>
        <p:spPr>
          <a:xfrm>
            <a:off x="1691680" y="3256566"/>
            <a:ext cx="432048" cy="504056"/>
          </a:xfrm>
          <a:prstGeom prst="hear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7553991" y="639646"/>
            <a:ext cx="1046440" cy="610172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just"/>
            <a:r>
              <a:rPr lang="zh-TW" altLang="en-US" sz="2400" b="1" dirty="0">
                <a:ln>
                  <a:solidFill>
                    <a:schemeClr val="bg1"/>
                  </a:solidFill>
                </a:ln>
              </a:rPr>
              <a:t> </a:t>
            </a:r>
            <a:r>
              <a:rPr lang="zh-TW" altLang="en-US" sz="2800" b="1" dirty="0">
                <a:ln>
                  <a:solidFill>
                    <a:schemeClr val="bg1"/>
                  </a:solidFill>
                </a:ln>
                <a:latin typeface="王漢宗顏楷體繁" pitchFamily="2" charset="-120"/>
                <a:ea typeface="王漢宗顏楷體繁" pitchFamily="2" charset="-120"/>
              </a:rPr>
              <a:t>花香稻香需要配合四季運行</a:t>
            </a:r>
            <a:r>
              <a:rPr lang="zh-TW" altLang="en-US" sz="2800" b="1" dirty="0" smtClean="0">
                <a:ln>
                  <a:solidFill>
                    <a:schemeClr val="bg1"/>
                  </a:solidFill>
                </a:ln>
                <a:latin typeface="王漢宗顏楷體繁" pitchFamily="2" charset="-120"/>
                <a:ea typeface="王漢宗顏楷體繁" pitchFamily="2" charset="-120"/>
              </a:rPr>
              <a:t>，</a:t>
            </a:r>
            <a:endParaRPr lang="en-US" altLang="zh-TW" sz="2800" b="1" dirty="0" smtClean="0">
              <a:ln>
                <a:solidFill>
                  <a:schemeClr val="bg1"/>
                </a:solidFill>
              </a:ln>
              <a:latin typeface="王漢宗顏楷體繁" pitchFamily="2" charset="-120"/>
              <a:ea typeface="王漢宗顏楷體繁" pitchFamily="2" charset="-120"/>
            </a:endParaRPr>
          </a:p>
          <a:p>
            <a:pPr algn="just"/>
            <a:r>
              <a:rPr lang="zh-TW" altLang="en-US" sz="2800" b="1" dirty="0" smtClean="0">
                <a:ln>
                  <a:solidFill>
                    <a:schemeClr val="bg1"/>
                  </a:solidFill>
                </a:ln>
                <a:latin typeface="王漢宗顏楷體繁" pitchFamily="2" charset="-120"/>
                <a:ea typeface="王漢宗顏楷體繁" pitchFamily="2" charset="-120"/>
              </a:rPr>
              <a:t>只有</a:t>
            </a:r>
            <a:r>
              <a:rPr lang="zh-TW" altLang="en-US" sz="2800" b="1" dirty="0">
                <a:ln>
                  <a:solidFill>
                    <a:schemeClr val="bg1"/>
                  </a:solidFill>
                </a:ln>
                <a:latin typeface="王漢宗顏楷體繁" pitchFamily="2" charset="-120"/>
                <a:ea typeface="王漢宗顏楷體繁" pitchFamily="2" charset="-120"/>
              </a:rPr>
              <a:t>書香不分</a:t>
            </a:r>
            <a:r>
              <a:rPr lang="zh-TW" altLang="en-US" sz="2800" b="1" dirty="0" smtClean="0">
                <a:ln>
                  <a:solidFill>
                    <a:schemeClr val="bg1"/>
                  </a:solidFill>
                </a:ln>
                <a:latin typeface="王漢宗顏楷體繁" pitchFamily="2" charset="-120"/>
                <a:ea typeface="王漢宗顏楷體繁" pitchFamily="2" charset="-120"/>
              </a:rPr>
              <a:t>四季隨著閱讀</a:t>
            </a:r>
            <a:r>
              <a:rPr lang="zh-TW" altLang="en-US" sz="2800" b="1" dirty="0">
                <a:ln>
                  <a:solidFill>
                    <a:schemeClr val="bg1"/>
                  </a:solidFill>
                </a:ln>
                <a:latin typeface="王漢宗顏楷體繁" pitchFamily="2" charset="-120"/>
                <a:ea typeface="王漢宗顏楷體繁" pitchFamily="2" charset="-120"/>
              </a:rPr>
              <a:t>飄香</a:t>
            </a:r>
            <a:r>
              <a:rPr lang="zh-TW" altLang="en-US" sz="2800" b="1" dirty="0" smtClean="0">
                <a:ln>
                  <a:solidFill>
                    <a:schemeClr val="bg1"/>
                  </a:solidFill>
                </a:ln>
                <a:latin typeface="王漢宗顏楷體繁" pitchFamily="2" charset="-120"/>
                <a:ea typeface="王漢宗顏楷體繁" pitchFamily="2" charset="-120"/>
              </a:rPr>
              <a:t>處處。</a:t>
            </a:r>
            <a:endParaRPr lang="zh-TW" altLang="en-US" sz="2800" b="1" dirty="0">
              <a:ln>
                <a:solidFill>
                  <a:schemeClr val="bg1"/>
                </a:solidFill>
              </a:ln>
              <a:latin typeface="王漢宗顏楷體繁" pitchFamily="2" charset="-120"/>
              <a:ea typeface="王漢宗顏楷體繁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522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772" y="188640"/>
            <a:ext cx="2727228" cy="36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361019"/>
            <a:ext cx="2727228" cy="36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2727228" cy="36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356992"/>
            <a:ext cx="2727228" cy="36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字方塊 5"/>
          <p:cNvSpPr txBox="1"/>
          <p:nvPr/>
        </p:nvSpPr>
        <p:spPr>
          <a:xfrm rot="21311654">
            <a:off x="4771055" y="2434459"/>
            <a:ext cx="38314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王漢宗顏楷體繁" pitchFamily="2" charset="-120"/>
                <a:ea typeface="王漢宗顏楷體繁" pitchFamily="2" charset="-120"/>
              </a:rPr>
              <a:t>老師細心教學</a:t>
            </a:r>
            <a:endParaRPr lang="zh-TW" altLang="en-US" sz="4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 rot="555930">
            <a:off x="5019163" y="5079552"/>
            <a:ext cx="35702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王漢宗顏楷體繁" pitchFamily="2" charset="-120"/>
                <a:ea typeface="王漢宗顏楷體繁" pitchFamily="2" charset="-120"/>
              </a:rPr>
              <a:t>同學認真學習</a:t>
            </a:r>
            <a:endParaRPr lang="zh-TW" altLang="en-US" sz="4400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6323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56" y="224744"/>
            <a:ext cx="2403192" cy="32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64971"/>
            <a:ext cx="2403192" cy="32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42696"/>
            <a:ext cx="2403192" cy="32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556" y="3310164"/>
            <a:ext cx="2403192" cy="32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字方塊 5"/>
          <p:cNvSpPr txBox="1"/>
          <p:nvPr/>
        </p:nvSpPr>
        <p:spPr>
          <a:xfrm rot="513536">
            <a:off x="2010176" y="2718642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dirty="0" smtClean="0"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分工合作</a:t>
            </a:r>
            <a:endParaRPr lang="zh-TW" altLang="en-US" sz="4800" dirty="0"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 rot="21121788">
            <a:off x="3161946" y="5096236"/>
            <a:ext cx="48115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齊心協力</a:t>
            </a:r>
            <a:endParaRPr lang="zh-TW" altLang="en-US" sz="4800" b="1" dirty="0"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388457" y="404664"/>
            <a:ext cx="2215991" cy="616456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4400" b="1" dirty="0" smtClean="0">
                <a:latin typeface="王漢宗中行書繁" pitchFamily="2" charset="-120"/>
                <a:ea typeface="王漢宗中行書繁" pitchFamily="2" charset="-120"/>
              </a:rPr>
              <a:t>圖書館</a:t>
            </a:r>
            <a:r>
              <a:rPr lang="zh-TW" altLang="en-US" sz="4400" b="1" dirty="0">
                <a:latin typeface="王漢宗中行書繁" pitchFamily="2" charset="-120"/>
                <a:ea typeface="王漢宗中行書繁" pitchFamily="2" charset="-120"/>
              </a:rPr>
              <a:t>是華麗的火車站</a:t>
            </a:r>
            <a:r>
              <a:rPr lang="zh-TW" altLang="en-US" sz="4400" b="1" dirty="0" smtClean="0">
                <a:latin typeface="王漢宗中行書繁" pitchFamily="2" charset="-120"/>
                <a:ea typeface="王漢宗中行書繁" pitchFamily="2" charset="-120"/>
              </a:rPr>
              <a:t>，</a:t>
            </a:r>
            <a:endParaRPr lang="en-US" altLang="zh-TW" sz="4400" b="1" dirty="0" smtClean="0">
              <a:latin typeface="王漢宗中行書繁" pitchFamily="2" charset="-120"/>
              <a:ea typeface="王漢宗中行書繁" pitchFamily="2" charset="-120"/>
            </a:endParaRPr>
          </a:p>
          <a:p>
            <a:r>
              <a:rPr lang="zh-TW" altLang="en-US" sz="4400" b="1" dirty="0" smtClean="0">
                <a:latin typeface="王漢宗中行書繁" pitchFamily="2" charset="-120"/>
                <a:ea typeface="王漢宗中行書繁" pitchFamily="2" charset="-120"/>
              </a:rPr>
              <a:t>書本</a:t>
            </a:r>
            <a:r>
              <a:rPr lang="zh-TW" altLang="en-US" sz="4400" b="1" dirty="0">
                <a:latin typeface="王漢宗中行書繁" pitchFamily="2" charset="-120"/>
                <a:ea typeface="王漢宗中行書繁" pitchFamily="2" charset="-120"/>
              </a:rPr>
              <a:t>是日夜奔馳的列車</a:t>
            </a:r>
            <a:r>
              <a:rPr lang="zh-TW" altLang="en-US" sz="4400" b="1" dirty="0" smtClean="0">
                <a:latin typeface="王漢宗中行書繁" pitchFamily="2" charset="-120"/>
                <a:ea typeface="王漢宗中行書繁" pitchFamily="2" charset="-120"/>
              </a:rPr>
              <a:t>，</a:t>
            </a:r>
            <a:endParaRPr lang="en-US" altLang="zh-TW" sz="4400" b="1" dirty="0" smtClean="0">
              <a:latin typeface="王漢宗中行書繁" pitchFamily="2" charset="-120"/>
              <a:ea typeface="王漢宗中行書繁" pitchFamily="2" charset="-120"/>
            </a:endParaRPr>
          </a:p>
          <a:p>
            <a:r>
              <a:rPr lang="zh-TW" altLang="en-US" sz="4400" b="1" dirty="0" smtClean="0">
                <a:latin typeface="王漢宗中行書繁" pitchFamily="2" charset="-120"/>
                <a:ea typeface="王漢宗中行書繁" pitchFamily="2" charset="-120"/>
              </a:rPr>
              <a:t>帶領</a:t>
            </a:r>
            <a:r>
              <a:rPr lang="zh-TW" altLang="en-US" sz="4400" b="1" dirty="0">
                <a:latin typeface="王漢宗中行書繁" pitchFamily="2" charset="-120"/>
                <a:ea typeface="王漢宗中行書繁" pitchFamily="2" charset="-120"/>
              </a:rPr>
              <a:t>我們開敞未知的</a:t>
            </a:r>
            <a:r>
              <a:rPr lang="zh-TW" altLang="en-US" sz="4400" b="1" dirty="0" smtClean="0">
                <a:latin typeface="王漢宗中行書繁" pitchFamily="2" charset="-120"/>
                <a:ea typeface="王漢宗中行書繁" pitchFamily="2" charset="-120"/>
              </a:rPr>
              <a:t>旅程。</a:t>
            </a:r>
            <a:endParaRPr lang="zh-TW" altLang="en-US" sz="4400" b="1" dirty="0">
              <a:latin typeface="王漢宗中行書繁" pitchFamily="2" charset="-120"/>
              <a:ea typeface="王漢宗中行書繁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3316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78" y="1048206"/>
            <a:ext cx="8676456" cy="5784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文字方塊 3"/>
          <p:cNvSpPr txBox="1"/>
          <p:nvPr/>
        </p:nvSpPr>
        <p:spPr>
          <a:xfrm>
            <a:off x="308321" y="388467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歡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99592" y="846674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迎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547664" y="390686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加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2122209" y="846674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入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744991" y="397340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書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461734" y="846673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香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4240583" y="408157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服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5133374" y="783535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務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5978364" y="410376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志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823354" y="796058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工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7668344" y="427435"/>
            <a:ext cx="844990" cy="101566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王漢宗顏楷體繁" pitchFamily="2" charset="-120"/>
                <a:ea typeface="王漢宗顏楷體繁" pitchFamily="2" charset="-120"/>
              </a:rPr>
              <a:t>社</a:t>
            </a:r>
            <a:endParaRPr lang="zh-TW" altLang="en-US" sz="60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王漢宗顏楷體繁" pitchFamily="2" charset="-120"/>
              <a:ea typeface="王漢宗顏楷體繁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0860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角度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124</TotalTime>
  <Words>131</Words>
  <Application>Microsoft Office PowerPoint</Application>
  <PresentationFormat>如螢幕大小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波形</vt:lpstr>
      <vt:lpstr>文興高中 書香服務志工社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文興高中 書香服務志工社</dc:title>
  <dc:creator>User</dc:creator>
  <cp:lastModifiedBy>03</cp:lastModifiedBy>
  <cp:revision>26</cp:revision>
  <dcterms:created xsi:type="dcterms:W3CDTF">2018-03-07T06:49:05Z</dcterms:created>
  <dcterms:modified xsi:type="dcterms:W3CDTF">2018-04-11T07:38:01Z</dcterms:modified>
</cp:coreProperties>
</file>