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60" r:id="rId23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9" roundtripDataSignature="AMtx7miFJD2gSVPo8FO9tbj0UJZor5nO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3" d="100"/>
          <a:sy n="43" d="100"/>
        </p:scale>
        <p:origin x="-1860" y="-9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350270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5" name="Google Shape;1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" name="Google Shape;22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38" name="Google Shape;33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6"/>
          <p:cNvSpPr/>
          <p:nvPr/>
        </p:nvSpPr>
        <p:spPr>
          <a:xfrm>
            <a:off x="5452000" y="4726223"/>
            <a:ext cx="6740001" cy="2131778"/>
          </a:xfrm>
          <a:custGeom>
            <a:avLst/>
            <a:gdLst/>
            <a:ahLst/>
            <a:cxnLst/>
            <a:rect l="l" t="t" r="r" b="b"/>
            <a:pathLst>
              <a:path w="6740001" h="2131778" extrusionOk="0">
                <a:moveTo>
                  <a:pt x="6740001" y="0"/>
                </a:moveTo>
                <a:lnTo>
                  <a:pt x="6740001" y="2131778"/>
                </a:lnTo>
                <a:lnTo>
                  <a:pt x="0" y="2131778"/>
                </a:lnTo>
                <a:lnTo>
                  <a:pt x="125345" y="1958167"/>
                </a:lnTo>
                <a:cubicBezTo>
                  <a:pt x="380694" y="1588719"/>
                  <a:pt x="623644" y="1218313"/>
                  <a:pt x="1067036" y="1091832"/>
                </a:cubicBezTo>
                <a:cubicBezTo>
                  <a:pt x="1953819" y="838871"/>
                  <a:pt x="3422235" y="1532874"/>
                  <a:pt x="4429965" y="1300984"/>
                </a:cubicBezTo>
                <a:cubicBezTo>
                  <a:pt x="5185762" y="1127067"/>
                  <a:pt x="5846004" y="698668"/>
                  <a:pt x="6482360" y="206650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" name="Google Shape;17;p26"/>
          <p:cNvGrpSpPr/>
          <p:nvPr/>
        </p:nvGrpSpPr>
        <p:grpSpPr>
          <a:xfrm>
            <a:off x="0" y="-1"/>
            <a:ext cx="2457785" cy="1595121"/>
            <a:chOff x="0" y="-1"/>
            <a:chExt cx="6309360" cy="4094823"/>
          </a:xfrm>
        </p:grpSpPr>
        <p:sp>
          <p:nvSpPr>
            <p:cNvPr id="18" name="Google Shape;18;p26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26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" name="Google Shape;20;p26"/>
          <p:cNvSpPr/>
          <p:nvPr/>
        </p:nvSpPr>
        <p:spPr>
          <a:xfrm>
            <a:off x="0" y="5716412"/>
            <a:ext cx="12192000" cy="1141589"/>
          </a:xfrm>
          <a:custGeom>
            <a:avLst/>
            <a:gdLst/>
            <a:ahLst/>
            <a:cxnLst/>
            <a:rect l="l" t="t" r="r" b="b"/>
            <a:pathLst>
              <a:path w="12192000" h="1141589" extrusionOk="0">
                <a:moveTo>
                  <a:pt x="12039127" y="0"/>
                </a:moveTo>
                <a:lnTo>
                  <a:pt x="12192000" y="904"/>
                </a:lnTo>
                <a:lnTo>
                  <a:pt x="12192000" y="1141589"/>
                </a:lnTo>
                <a:lnTo>
                  <a:pt x="0" y="1141589"/>
                </a:lnTo>
                <a:lnTo>
                  <a:pt x="0" y="190762"/>
                </a:lnTo>
                <a:lnTo>
                  <a:pt x="49037" y="209825"/>
                </a:lnTo>
                <a:cubicBezTo>
                  <a:pt x="854424" y="515198"/>
                  <a:pt x="1645689" y="755681"/>
                  <a:pt x="2395873" y="807402"/>
                </a:cubicBezTo>
                <a:cubicBezTo>
                  <a:pt x="3539007" y="886213"/>
                  <a:pt x="4582813" y="126085"/>
                  <a:pt x="5634482" y="167214"/>
                </a:cubicBezTo>
                <a:cubicBezTo>
                  <a:pt x="6686150" y="208343"/>
                  <a:pt x="7842773" y="1062088"/>
                  <a:pt x="8705882" y="1054174"/>
                </a:cubicBezTo>
                <a:cubicBezTo>
                  <a:pt x="9568992" y="1046261"/>
                  <a:pt x="10083993" y="295135"/>
                  <a:pt x="10813135" y="119728"/>
                </a:cubicBezTo>
                <a:cubicBezTo>
                  <a:pt x="11223277" y="21061"/>
                  <a:pt x="11619169" y="1341"/>
                  <a:pt x="12039127" y="0"/>
                </a:cubicBez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2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2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3" name="Google Shape;23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27"/>
          <p:cNvSpPr/>
          <p:nvPr/>
        </p:nvSpPr>
        <p:spPr>
          <a:xfrm>
            <a:off x="5452000" y="4726223"/>
            <a:ext cx="6740001" cy="2131778"/>
          </a:xfrm>
          <a:custGeom>
            <a:avLst/>
            <a:gdLst/>
            <a:ahLst/>
            <a:cxnLst/>
            <a:rect l="l" t="t" r="r" b="b"/>
            <a:pathLst>
              <a:path w="6740001" h="2131778" extrusionOk="0">
                <a:moveTo>
                  <a:pt x="6740001" y="0"/>
                </a:moveTo>
                <a:lnTo>
                  <a:pt x="6740001" y="2131778"/>
                </a:lnTo>
                <a:lnTo>
                  <a:pt x="0" y="2131778"/>
                </a:lnTo>
                <a:lnTo>
                  <a:pt x="125345" y="1958167"/>
                </a:lnTo>
                <a:cubicBezTo>
                  <a:pt x="380694" y="1588719"/>
                  <a:pt x="623644" y="1218313"/>
                  <a:pt x="1067036" y="1091832"/>
                </a:cubicBezTo>
                <a:cubicBezTo>
                  <a:pt x="1953819" y="838871"/>
                  <a:pt x="3422235" y="1532874"/>
                  <a:pt x="4429965" y="1300984"/>
                </a:cubicBezTo>
                <a:cubicBezTo>
                  <a:pt x="5185762" y="1127067"/>
                  <a:pt x="5846004" y="698668"/>
                  <a:pt x="6482360" y="206650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" name="Google Shape;28;p27"/>
          <p:cNvGrpSpPr/>
          <p:nvPr/>
        </p:nvGrpSpPr>
        <p:grpSpPr>
          <a:xfrm>
            <a:off x="0" y="-1"/>
            <a:ext cx="2457785" cy="1595121"/>
            <a:chOff x="0" y="-1"/>
            <a:chExt cx="6309360" cy="4094823"/>
          </a:xfrm>
        </p:grpSpPr>
        <p:sp>
          <p:nvSpPr>
            <p:cNvPr id="29" name="Google Shape;29;p27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27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27"/>
          <p:cNvSpPr/>
          <p:nvPr/>
        </p:nvSpPr>
        <p:spPr>
          <a:xfrm>
            <a:off x="0" y="5716412"/>
            <a:ext cx="12192000" cy="1141589"/>
          </a:xfrm>
          <a:custGeom>
            <a:avLst/>
            <a:gdLst/>
            <a:ahLst/>
            <a:cxnLst/>
            <a:rect l="l" t="t" r="r" b="b"/>
            <a:pathLst>
              <a:path w="12192000" h="1141589" extrusionOk="0">
                <a:moveTo>
                  <a:pt x="12039127" y="0"/>
                </a:moveTo>
                <a:lnTo>
                  <a:pt x="12192000" y="904"/>
                </a:lnTo>
                <a:lnTo>
                  <a:pt x="12192000" y="1141589"/>
                </a:lnTo>
                <a:lnTo>
                  <a:pt x="0" y="1141589"/>
                </a:lnTo>
                <a:lnTo>
                  <a:pt x="0" y="190762"/>
                </a:lnTo>
                <a:lnTo>
                  <a:pt x="49037" y="209825"/>
                </a:lnTo>
                <a:cubicBezTo>
                  <a:pt x="854424" y="515198"/>
                  <a:pt x="1645689" y="755681"/>
                  <a:pt x="2395873" y="807402"/>
                </a:cubicBezTo>
                <a:cubicBezTo>
                  <a:pt x="3539007" y="886213"/>
                  <a:pt x="4582813" y="126085"/>
                  <a:pt x="5634482" y="167214"/>
                </a:cubicBezTo>
                <a:cubicBezTo>
                  <a:pt x="6686150" y="208343"/>
                  <a:pt x="7842773" y="1062088"/>
                  <a:pt x="8705882" y="1054174"/>
                </a:cubicBezTo>
                <a:cubicBezTo>
                  <a:pt x="9568992" y="1046261"/>
                  <a:pt x="10083993" y="295135"/>
                  <a:pt x="10813135" y="119728"/>
                </a:cubicBezTo>
                <a:cubicBezTo>
                  <a:pt x="11223277" y="21061"/>
                  <a:pt x="11619169" y="1341"/>
                  <a:pt x="12039127" y="0"/>
                </a:cubicBez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" name="Google Shape;32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8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8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0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0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30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30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30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6" name="Google Shape;56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1" name="Google Shape;71;p3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2" name="Google Shape;72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3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8" name="Google Shape;78;p3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9" name="Google Shape;79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3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3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3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1" name="Google Shape;91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jpeg"/><Relationship Id="rId1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gif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29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7" Type="http://schemas.openxmlformats.org/officeDocument/2006/relationships/image" Target="../media/image37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44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gif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9.jpeg"/><Relationship Id="rId7" Type="http://schemas.openxmlformats.org/officeDocument/2006/relationships/image" Target="../media/image58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6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jpeg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"/>
          <p:cNvSpPr/>
          <p:nvPr/>
        </p:nvSpPr>
        <p:spPr>
          <a:xfrm>
            <a:off x="-935207" y="-1083092"/>
            <a:ext cx="2127364" cy="2127364"/>
          </a:xfrm>
          <a:prstGeom prst="ellipse">
            <a:avLst/>
          </a:prstGeom>
          <a:solidFill>
            <a:srgbClr val="267FAB">
              <a:alpha val="4784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"/>
          <p:cNvSpPr/>
          <p:nvPr/>
        </p:nvSpPr>
        <p:spPr>
          <a:xfrm>
            <a:off x="9667241" y="1044272"/>
            <a:ext cx="1147267" cy="1147266"/>
          </a:xfrm>
          <a:prstGeom prst="ellipse">
            <a:avLst/>
          </a:prstGeom>
          <a:solidFill>
            <a:srgbClr val="C5A08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0" name="Google Shape;100;p1"/>
          <p:cNvSpPr/>
          <p:nvPr/>
        </p:nvSpPr>
        <p:spPr>
          <a:xfrm>
            <a:off x="11520739" y="4093269"/>
            <a:ext cx="2179251" cy="2179250"/>
          </a:xfrm>
          <a:prstGeom prst="ellipse">
            <a:avLst/>
          </a:prstGeom>
          <a:solidFill>
            <a:srgbClr val="2E4A4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"/>
          <p:cNvSpPr/>
          <p:nvPr/>
        </p:nvSpPr>
        <p:spPr>
          <a:xfrm>
            <a:off x="2757137" y="2019278"/>
            <a:ext cx="2103920" cy="2103920"/>
          </a:xfrm>
          <a:prstGeom prst="ellipse">
            <a:avLst/>
          </a:prstGeom>
          <a:solidFill>
            <a:srgbClr val="BA764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"/>
          <p:cNvSpPr/>
          <p:nvPr/>
        </p:nvSpPr>
        <p:spPr>
          <a:xfrm>
            <a:off x="533625" y="6052907"/>
            <a:ext cx="3272307" cy="3272306"/>
          </a:xfrm>
          <a:prstGeom prst="ellipse">
            <a:avLst/>
          </a:prstGeom>
          <a:solidFill>
            <a:srgbClr val="D9D5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"/>
          <p:cNvSpPr/>
          <p:nvPr/>
        </p:nvSpPr>
        <p:spPr>
          <a:xfrm>
            <a:off x="5930787" y="1688805"/>
            <a:ext cx="330428" cy="330428"/>
          </a:xfrm>
          <a:prstGeom prst="ellipse">
            <a:avLst/>
          </a:prstGeom>
          <a:solidFill>
            <a:srgbClr val="C5A08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"/>
          <p:cNvSpPr/>
          <p:nvPr/>
        </p:nvSpPr>
        <p:spPr>
          <a:xfrm>
            <a:off x="9791295" y="3955471"/>
            <a:ext cx="546215" cy="546214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"/>
          <p:cNvSpPr/>
          <p:nvPr/>
        </p:nvSpPr>
        <p:spPr>
          <a:xfrm>
            <a:off x="4865359" y="1143817"/>
            <a:ext cx="546215" cy="546214"/>
          </a:xfrm>
          <a:prstGeom prst="ellipse">
            <a:avLst/>
          </a:prstGeom>
          <a:solidFill>
            <a:srgbClr val="2E4A4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-1853205" y="5658751"/>
            <a:ext cx="394156" cy="394156"/>
          </a:xfrm>
          <a:prstGeom prst="ellipse">
            <a:avLst/>
          </a:prstGeom>
          <a:solidFill>
            <a:srgbClr val="BA764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"/>
          <p:cNvSpPr/>
          <p:nvPr/>
        </p:nvSpPr>
        <p:spPr>
          <a:xfrm>
            <a:off x="7178694" y="5256364"/>
            <a:ext cx="258503" cy="258502"/>
          </a:xfrm>
          <a:prstGeom prst="ellipse">
            <a:avLst/>
          </a:prstGeom>
          <a:solidFill>
            <a:srgbClr val="BA764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"/>
          <p:cNvSpPr/>
          <p:nvPr/>
        </p:nvSpPr>
        <p:spPr>
          <a:xfrm flipH="1">
            <a:off x="1375484" y="3194222"/>
            <a:ext cx="228245" cy="228245"/>
          </a:xfrm>
          <a:prstGeom prst="ellipse">
            <a:avLst/>
          </a:prstGeom>
          <a:solidFill>
            <a:srgbClr val="C5A08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"/>
          <p:cNvSpPr/>
          <p:nvPr/>
        </p:nvSpPr>
        <p:spPr>
          <a:xfrm flipH="1">
            <a:off x="872924" y="2444838"/>
            <a:ext cx="93232" cy="93232"/>
          </a:xfrm>
          <a:prstGeom prst="ellipse">
            <a:avLst/>
          </a:prstGeom>
          <a:solidFill>
            <a:srgbClr val="BA764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1"/>
          <p:cNvSpPr/>
          <p:nvPr/>
        </p:nvSpPr>
        <p:spPr>
          <a:xfrm flipH="1">
            <a:off x="128475" y="2681248"/>
            <a:ext cx="93232" cy="93232"/>
          </a:xfrm>
          <a:prstGeom prst="ellipse">
            <a:avLst/>
          </a:prstGeom>
          <a:solidFill>
            <a:srgbClr val="D9D5C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"/>
          <p:cNvSpPr/>
          <p:nvPr/>
        </p:nvSpPr>
        <p:spPr>
          <a:xfrm flipH="1">
            <a:off x="6950450" y="1104859"/>
            <a:ext cx="228245" cy="228245"/>
          </a:xfrm>
          <a:prstGeom prst="ellipse">
            <a:avLst/>
          </a:prstGeom>
          <a:solidFill>
            <a:srgbClr val="BA764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2" name="Google Shape;112;p1"/>
          <p:cNvGrpSpPr/>
          <p:nvPr/>
        </p:nvGrpSpPr>
        <p:grpSpPr>
          <a:xfrm rot="10800000" flipH="1">
            <a:off x="8035132" y="1206812"/>
            <a:ext cx="664295" cy="773419"/>
            <a:chOff x="280875" y="2330441"/>
            <a:chExt cx="664294" cy="773419"/>
          </a:xfrm>
        </p:grpSpPr>
        <p:sp>
          <p:nvSpPr>
            <p:cNvPr id="113" name="Google Shape;113;p1"/>
            <p:cNvSpPr/>
            <p:nvPr/>
          </p:nvSpPr>
          <p:spPr>
            <a:xfrm flipH="1">
              <a:off x="851937" y="2330441"/>
              <a:ext cx="93232" cy="93232"/>
            </a:xfrm>
            <a:prstGeom prst="ellipse">
              <a:avLst/>
            </a:prstGeom>
            <a:solidFill>
              <a:srgbClr val="D9D5C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"/>
            <p:cNvSpPr/>
            <p:nvPr/>
          </p:nvSpPr>
          <p:spPr>
            <a:xfrm flipH="1">
              <a:off x="280875" y="3010628"/>
              <a:ext cx="93232" cy="93232"/>
            </a:xfrm>
            <a:prstGeom prst="ellipse">
              <a:avLst/>
            </a:prstGeom>
            <a:solidFill>
              <a:srgbClr val="D9D5CA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5" name="Google Shape;115;p1"/>
          <p:cNvSpPr/>
          <p:nvPr/>
        </p:nvSpPr>
        <p:spPr>
          <a:xfrm>
            <a:off x="2127599" y="3429001"/>
            <a:ext cx="608533" cy="608533"/>
          </a:xfrm>
          <a:prstGeom prst="ellipse">
            <a:avLst/>
          </a:prstGeom>
          <a:solidFill>
            <a:srgbClr val="267FAB">
              <a:alpha val="4784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"/>
          <p:cNvSpPr/>
          <p:nvPr/>
        </p:nvSpPr>
        <p:spPr>
          <a:xfrm>
            <a:off x="757491" y="5706948"/>
            <a:ext cx="3272307" cy="3272306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"/>
          <p:cNvSpPr/>
          <p:nvPr/>
        </p:nvSpPr>
        <p:spPr>
          <a:xfrm>
            <a:off x="10966893" y="3131936"/>
            <a:ext cx="2569540" cy="2569540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1"/>
          <p:cNvSpPr/>
          <p:nvPr/>
        </p:nvSpPr>
        <p:spPr>
          <a:xfrm>
            <a:off x="-1459049" y="-1094206"/>
            <a:ext cx="2378589" cy="2378589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"/>
          <p:cNvSpPr/>
          <p:nvPr/>
        </p:nvSpPr>
        <p:spPr>
          <a:xfrm>
            <a:off x="9976485" y="997585"/>
            <a:ext cx="838200" cy="838200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600"/>
              <a:buFont typeface="Arial"/>
              <a:buNone/>
            </a:pPr>
            <a:endParaRPr sz="166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26" name="Picture 2" descr="D:\Users\user\Downloads\7f1cabb840220adfec072f64443782f7.gif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81382" y="2444838"/>
            <a:ext cx="4692155" cy="1053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Users\user\Downloads\9dda02f4ec77f3b809ebac64dcd6d7cf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542" r="45921" b="28593"/>
          <a:stretch/>
        </p:blipFill>
        <p:spPr bwMode="auto">
          <a:xfrm>
            <a:off x="6965627" y="3764427"/>
            <a:ext cx="3039110" cy="54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-4142603" y="5058961"/>
            <a:ext cx="7337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2800" dirty="0">
                <a:latin typeface="王漢宗特黑體繁" panose="02020500000000000000" pitchFamily="18" charset="-120"/>
                <a:ea typeface="王漢宗特黑體繁" panose="02020500000000000000" pitchFamily="18" charset="-120"/>
              </a:rPr>
              <a:t>社團指導老師</a:t>
            </a:r>
            <a:r>
              <a:rPr lang="en-US" altLang="zh-TW" sz="2800" dirty="0">
                <a:latin typeface="王漢宗特黑體繁" panose="02020500000000000000" pitchFamily="18" charset="-120"/>
                <a:ea typeface="王漢宗特黑體繁" panose="02020500000000000000" pitchFamily="18" charset="-120"/>
              </a:rPr>
              <a:t>:</a:t>
            </a:r>
            <a:r>
              <a:rPr lang="zh-TW" altLang="en-US" sz="2800" dirty="0">
                <a:latin typeface="王漢宗特黑體繁" panose="02020500000000000000" pitchFamily="18" charset="-120"/>
                <a:ea typeface="王漢宗特黑體繁" panose="02020500000000000000" pitchFamily="18" charset="-120"/>
              </a:rPr>
              <a:t>陳蓁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2328297" y="1469882"/>
            <a:ext cx="8071363" cy="4005599"/>
            <a:chOff x="1579305" y="1656417"/>
            <a:chExt cx="8071363" cy="4005599"/>
          </a:xfrm>
        </p:grpSpPr>
        <p:sp>
          <p:nvSpPr>
            <p:cNvPr id="126" name="Google Shape;126;p2"/>
            <p:cNvSpPr/>
            <p:nvPr/>
          </p:nvSpPr>
          <p:spPr>
            <a:xfrm>
              <a:off x="1725201" y="2222594"/>
              <a:ext cx="2672880" cy="5001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75" tIns="34275" rIns="68575" bIns="34275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2800" b="1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添加标题文本</a:t>
              </a:r>
              <a:endParaRPr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2"/>
            <p:cNvSpPr txBox="1"/>
            <p:nvPr/>
          </p:nvSpPr>
          <p:spPr>
            <a:xfrm>
              <a:off x="1876799" y="3162854"/>
              <a:ext cx="2811959" cy="6196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12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此处添加详细文本描述，文字内容建议与标题相关尽量简洁生动……</a:t>
              </a:r>
              <a:endParaRPr sz="12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" name="群組 2"/>
            <p:cNvGrpSpPr>
              <a:grpSpLocks noChangeAspect="1"/>
            </p:cNvGrpSpPr>
            <p:nvPr/>
          </p:nvGrpSpPr>
          <p:grpSpPr>
            <a:xfrm>
              <a:off x="1579305" y="1720128"/>
              <a:ext cx="1728000" cy="1926097"/>
              <a:chOff x="1876799" y="1720118"/>
              <a:chExt cx="2439786" cy="2719481"/>
            </a:xfrm>
          </p:grpSpPr>
          <p:pic>
            <p:nvPicPr>
              <p:cNvPr id="11" name="Picture 2" descr="D:\Users\user\Downloads\1632237055790_75c7ef79.jpg"/>
              <p:cNvPicPr>
                <a:picLocks noChangeAspect="1" noChangeArrowheads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2348023" y="1720118"/>
                <a:ext cx="1288829" cy="194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1" name="Picture 3" descr="D:\Users\user\Downloads\442fea0a8faac78dfde328b11997a984.gif"/>
              <p:cNvPicPr>
                <a:picLocks noChangeAspect="1" noChangeArrowheads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338" t="23378" r="56248" b="22957"/>
              <a:stretch/>
            </p:blipFill>
            <p:spPr bwMode="auto">
              <a:xfrm>
                <a:off x="1876799" y="3851770"/>
                <a:ext cx="2439786" cy="5878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群組 3"/>
            <p:cNvGrpSpPr/>
            <p:nvPr/>
          </p:nvGrpSpPr>
          <p:grpSpPr>
            <a:xfrm>
              <a:off x="4769576" y="1785283"/>
              <a:ext cx="1728000" cy="1860942"/>
              <a:chOff x="5074376" y="1786687"/>
              <a:chExt cx="1728000" cy="1860942"/>
            </a:xfrm>
          </p:grpSpPr>
          <p:pic>
            <p:nvPicPr>
              <p:cNvPr id="16" name="Picture 2" descr="D:\Users\user\Downloads\1632237055790_75c7ef79.jpg"/>
              <p:cNvPicPr>
                <a:picLocks noChangeAspect="1" noChangeArrowheads="1"/>
              </p:cNvPicPr>
              <p:nvPr/>
            </p:nvPicPr>
            <p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5228190" y="1786687"/>
                <a:ext cx="1420372" cy="147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2" name="Picture 4" descr="D:\Users\user\Downloads\df4af5b5c5d4b045d06f5edd0a8fdfbd.gif"/>
              <p:cNvPicPr preferRelativeResize="0">
                <a:picLocks noChangeArrowheads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17693" r="58494" b="24106"/>
              <a:stretch/>
            </p:blipFill>
            <p:spPr bwMode="auto">
              <a:xfrm>
                <a:off x="5074376" y="3230029"/>
                <a:ext cx="1728000" cy="417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群組 4"/>
            <p:cNvGrpSpPr/>
            <p:nvPr/>
          </p:nvGrpSpPr>
          <p:grpSpPr>
            <a:xfrm>
              <a:off x="7922668" y="1656417"/>
              <a:ext cx="1728000" cy="1989808"/>
              <a:chOff x="7922668" y="1689075"/>
              <a:chExt cx="1728000" cy="1989808"/>
            </a:xfrm>
          </p:grpSpPr>
          <p:pic>
            <p:nvPicPr>
              <p:cNvPr id="19" name="Picture 2" descr="D:\Users\user\Downloads\1632237055790_75c7ef79.jpg"/>
              <p:cNvPicPr>
                <a:picLocks noChangeAspect="1" noChangeArrowheads="1"/>
              </p:cNvPicPr>
              <p:nvPr/>
            </p:nvPicPr>
            <p:blipFill rotWithShape="1"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8105839" y="1689075"/>
                <a:ext cx="1361658" cy="16423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3" name="Picture 5" descr="D:\Users\user\Downloads\15ba21729be736e95e154d41b07e4c6c.gif"/>
              <p:cNvPicPr>
                <a:picLocks noChangeArrowheads="1"/>
              </p:cNvPicPr>
              <p:nvPr/>
            </p:nvPicPr>
            <p:blipFill rotWithShape="1"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26191" r="59941" b="26108"/>
              <a:stretch/>
            </p:blipFill>
            <p:spPr bwMode="auto">
              <a:xfrm>
                <a:off x="7922668" y="3261283"/>
                <a:ext cx="1728000" cy="417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群組 5"/>
            <p:cNvGrpSpPr/>
            <p:nvPr/>
          </p:nvGrpSpPr>
          <p:grpSpPr>
            <a:xfrm>
              <a:off x="3137386" y="3567369"/>
              <a:ext cx="1728000" cy="2035339"/>
              <a:chOff x="3239659" y="3567369"/>
              <a:chExt cx="1728000" cy="2035339"/>
            </a:xfrm>
          </p:grpSpPr>
          <p:pic>
            <p:nvPicPr>
              <p:cNvPr id="22" name="Picture 2" descr="D:\Users\user\Downloads\1632237055790_75c7ef79.jpg"/>
              <p:cNvPicPr>
                <a:picLocks noChangeAspect="1" noChangeArrowheads="1"/>
              </p:cNvPicPr>
              <p:nvPr/>
            </p:nvPicPr>
            <p:blipFill rotWithShape="1"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3518561" y="3567369"/>
                <a:ext cx="1170197" cy="16504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4" name="Picture 6" descr="D:\Users\user\Downloads\ba651a9d6b640842e8b6d05810a64b00.gif"/>
              <p:cNvPicPr>
                <a:picLocks noChangeArrowheads="1"/>
              </p:cNvPicPr>
              <p:nvPr/>
            </p:nvPicPr>
            <p:blipFill rotWithShape="1"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t="24141" r="58124" b="24182"/>
              <a:stretch/>
            </p:blipFill>
            <p:spPr bwMode="auto">
              <a:xfrm>
                <a:off x="3239659" y="5185108"/>
                <a:ext cx="1728000" cy="417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群組 6"/>
            <p:cNvGrpSpPr/>
            <p:nvPr/>
          </p:nvGrpSpPr>
          <p:grpSpPr>
            <a:xfrm>
              <a:off x="5965595" y="3567369"/>
              <a:ext cx="2821073" cy="2094647"/>
              <a:chOff x="5892560" y="3567369"/>
              <a:chExt cx="2821073" cy="2094647"/>
            </a:xfrm>
          </p:grpSpPr>
          <p:pic>
            <p:nvPicPr>
              <p:cNvPr id="2050" name="Picture 2" descr="D:\Users\user\Downloads\1632237055790_75c7ef79.jpg"/>
              <p:cNvPicPr>
                <a:picLocks noChangeAspect="1" noChangeArrowheads="1"/>
              </p:cNvPicPr>
              <p:nvPr/>
            </p:nvPicPr>
            <p:blipFill rotWithShape="1"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 bwMode="auto">
              <a:xfrm>
                <a:off x="6711349" y="3567369"/>
                <a:ext cx="1183496" cy="16640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55" name="Picture 7" descr="D:\Users\user\Downloads\55ae9378948c29d8a4777d9f11c40335.gif"/>
              <p:cNvPicPr>
                <a:picLocks noChangeAspect="1" noChangeArrowheads="1"/>
              </p:cNvPicPr>
              <p:nvPr/>
            </p:nvPicPr>
            <p:blipFill rotWithShape="1"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915" t="23426" r="30195" b="17940"/>
              <a:stretch/>
            </p:blipFill>
            <p:spPr bwMode="auto">
              <a:xfrm>
                <a:off x="5892560" y="5194016"/>
                <a:ext cx="2821073" cy="468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836" b="89344" l="9764" r="89899">
                        <a14:foregroundMark x1="18855" y1="44262" x2="18855" y2="44262"/>
                        <a14:foregroundMark x1="13805" y1="36885" x2="13805" y2="36885"/>
                        <a14:foregroundMark x1="13468" y1="48361" x2="13468" y2="48361"/>
                        <a14:foregroundMark x1="52525" y1="40164" x2="52525" y2="40164"/>
                        <a14:foregroundMark x1="52189" y1="56557" x2="52189" y2="56557"/>
                        <a14:foregroundMark x1="60269" y1="50820" x2="60269" y2="50820"/>
                        <a14:foregroundMark x1="70370" y1="40984" x2="70370" y2="40984"/>
                        <a14:foregroundMark x1="76768" y1="31967" x2="76768" y2="31967"/>
                        <a14:foregroundMark x1="81481" y1="61475" x2="81481" y2="61475"/>
                        <a14:foregroundMark x1="73737" y1="66393" x2="73737" y2="66393"/>
                        <a14:foregroundMark x1="69360" y1="60656" x2="69360" y2="606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9477" y="420190"/>
            <a:ext cx="2557639" cy="1049692"/>
          </a:xfrm>
          <a:prstGeom prst="rect">
            <a:avLst/>
          </a:prstGeom>
        </p:spPr>
      </p:pic>
      <p:sp>
        <p:nvSpPr>
          <p:cNvPr id="23" name="文字方塊 22">
            <a:extLst>
              <a:ext uri="{FF2B5EF4-FFF2-40B4-BE49-F238E27FC236}">
                <a16:creationId xmlns="" xmlns:a16="http://schemas.microsoft.com/office/drawing/2014/main" id="{3EA5875E-7C9A-0371-60BC-F5A7419EC533}"/>
              </a:ext>
            </a:extLst>
          </p:cNvPr>
          <p:cNvSpPr txBox="1"/>
          <p:nvPr/>
        </p:nvSpPr>
        <p:spPr>
          <a:xfrm>
            <a:off x="3263346" y="946077"/>
            <a:ext cx="79664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zh-TW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既然疫情打亂了我們的旅行計畫，那就把各地好吃好玩的體驗帶進社團</a:t>
            </a:r>
            <a:r>
              <a:rPr kumimoji="0" lang="en-US" altLang="zh-TW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sym typeface="Arial"/>
              </a:rPr>
              <a:t>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38" name="Google Shape;138;p3"/>
          <p:cNvGrpSpPr/>
          <p:nvPr/>
        </p:nvGrpSpPr>
        <p:grpSpPr>
          <a:xfrm>
            <a:off x="0" y="-1"/>
            <a:ext cx="6309360" cy="4094823"/>
            <a:chOff x="0" y="-1"/>
            <a:chExt cx="6309360" cy="4094823"/>
          </a:xfrm>
        </p:grpSpPr>
        <p:sp>
          <p:nvSpPr>
            <p:cNvPr id="139" name="Google Shape;139;p3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0" name="Google Shape;140;p3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41" name="Google Shape;141;p3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3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2799698" y="1095374"/>
            <a:ext cx="6807608" cy="5173840"/>
            <a:chOff x="2625654" y="991687"/>
            <a:chExt cx="6807608" cy="5173840"/>
          </a:xfrm>
        </p:grpSpPr>
        <p:sp>
          <p:nvSpPr>
            <p:cNvPr id="142" name="Google Shape;142;p3"/>
            <p:cNvSpPr txBox="1"/>
            <p:nvPr/>
          </p:nvSpPr>
          <p:spPr>
            <a:xfrm>
              <a:off x="5562872" y="1326517"/>
              <a:ext cx="184732" cy="10156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145" name="Google Shape;145;p3"/>
            <p:cNvPicPr preferRelativeResize="0"/>
            <p:nvPr/>
          </p:nvPicPr>
          <p:blipFill rotWithShape="1">
            <a:blip r:embed="rId3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55292" y="1013586"/>
              <a:ext cx="3224831" cy="25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Google Shape;146;p3"/>
            <p:cNvPicPr preferRelativeResize="0"/>
            <p:nvPr/>
          </p:nvPicPr>
          <p:blipFill rotWithShape="1">
            <a:blip r:embed="rId4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625654" y="3636969"/>
              <a:ext cx="3202295" cy="25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7" name="Google Shape;147;p3"/>
            <p:cNvPicPr preferRelativeResize="0"/>
            <p:nvPr/>
          </p:nvPicPr>
          <p:blipFill rotWithShape="1">
            <a:blip r:embed="rId5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44277" y="991687"/>
              <a:ext cx="3356102" cy="25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8" name="Google Shape;148;p3"/>
            <p:cNvPicPr preferRelativeResize="0"/>
            <p:nvPr/>
          </p:nvPicPr>
          <p:blipFill rotWithShape="1">
            <a:blip r:embed="rId6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74020" y="3645527"/>
              <a:ext cx="3359242" cy="2520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9" name="Google Shape;149;p3"/>
            <p:cNvPicPr preferRelativeResize="0"/>
            <p:nvPr/>
          </p:nvPicPr>
          <p:blipFill rotWithShape="1">
            <a:blip r:embed="rId7" cstate="email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050881" y="2848539"/>
              <a:ext cx="1554136" cy="155921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3075" name="Picture 3" descr="D:\Users\user\Downloads\0e412f38f16c01846f564a2dfae535a3.gif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56456"/>
          <a:stretch/>
        </p:blipFill>
        <p:spPr bwMode="auto">
          <a:xfrm>
            <a:off x="9159079" y="-988"/>
            <a:ext cx="2447094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3720" y="702778"/>
            <a:ext cx="3835460" cy="515716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4"/>
          <p:cNvSpPr/>
          <p:nvPr/>
        </p:nvSpPr>
        <p:spPr>
          <a:xfrm>
            <a:off x="6730408" y="1754373"/>
            <a:ext cx="1733108" cy="15948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98" name="Picture 2" descr="D:\Users\user\Downloads\ceada02c456ec9e0241acff27f99885b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000"/>
          <a:stretch/>
        </p:blipFill>
        <p:spPr bwMode="auto">
          <a:xfrm>
            <a:off x="720725" y="2828925"/>
            <a:ext cx="5619750" cy="90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74" name="Google Shape;174;p6"/>
          <p:cNvGrpSpPr/>
          <p:nvPr/>
        </p:nvGrpSpPr>
        <p:grpSpPr>
          <a:xfrm>
            <a:off x="0" y="-1"/>
            <a:ext cx="6309360" cy="4094823"/>
            <a:chOff x="0" y="-1"/>
            <a:chExt cx="6309360" cy="4094823"/>
          </a:xfrm>
        </p:grpSpPr>
        <p:sp>
          <p:nvSpPr>
            <p:cNvPr id="175" name="Google Shape;175;p6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6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7" name="Google Shape;177;p6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6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6"/>
          <p:cNvSpPr txBox="1"/>
          <p:nvPr/>
        </p:nvSpPr>
        <p:spPr>
          <a:xfrm>
            <a:off x="85724" y="5564199"/>
            <a:ext cx="7860119" cy="1017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學習目標: 啟發對東南亞文化之興趣</a:t>
            </a:r>
            <a:endParaRPr sz="1800" dirty="0">
              <a:solidFill>
                <a:srgbClr val="3A3838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體驗活動: 南洋點心製作-香蘭椰絲球 </a:t>
            </a:r>
            <a:endParaRPr sz="1800" dirty="0">
              <a:solidFill>
                <a:srgbClr val="3A3838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</p:txBody>
      </p:sp>
      <p:sp>
        <p:nvSpPr>
          <p:cNvPr id="181" name="Google Shape;181;p6"/>
          <p:cNvSpPr txBox="1"/>
          <p:nvPr/>
        </p:nvSpPr>
        <p:spPr>
          <a:xfrm>
            <a:off x="0" y="5096895"/>
            <a:ext cx="6182832" cy="5539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A3838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認識東南亞各國人文風情與飲食文化與南洋點心</a:t>
            </a:r>
            <a:r>
              <a:rPr lang="zh-TW" sz="20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製作</a:t>
            </a:r>
            <a:endParaRPr sz="2000" b="0" i="0" u="none" strike="noStrike" cap="none" dirty="0">
              <a:solidFill>
                <a:srgbClr val="3A3838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77" b="99362" l="4399" r="89983">
                        <a14:foregroundMark x1="24913" y1="29031" x2="24913" y2="29031"/>
                        <a14:foregroundMark x1="24913" y1="28161" x2="24913" y2="28161"/>
                        <a14:foregroundMark x1="19425" y1="31410" x2="19425" y2="31410"/>
                        <a14:foregroundMark x1="15723" y1="36775" x2="15723" y2="36775"/>
                        <a14:foregroundMark x1="12805" y1="46230" x2="12805" y2="46230"/>
                        <a14:foregroundMark x1="11193" y1="55684" x2="11193" y2="55684"/>
                        <a14:foregroundMark x1="7470" y1="62790" x2="7470" y2="62790"/>
                        <a14:foregroundMark x1="12957" y1="78074" x2="13132" y2="78712"/>
                        <a14:foregroundMark x1="14591" y1="84745" x2="14591" y2="84745"/>
                        <a14:foregroundMark x1="8449" y1="77639" x2="8449" y2="77639"/>
                        <a14:foregroundMark x1="40418" y1="93329" x2="40418" y2="93329"/>
                        <a14:foregroundMark x1="11999" y1="85818" x2="11999" y2="85818"/>
                        <a14:foregroundMark x1="4399" y1="60644" x2="4399" y2="60644"/>
                        <a14:foregroundMark x1="18946" y1="90748" x2="18946" y2="90748"/>
                        <a14:foregroundMark x1="28963" y1="96781" x2="28963" y2="96781"/>
                        <a14:foregroundMark x1="44142" y1="99362" x2="44142" y2="99362"/>
                        <a14:backgroundMark x1="19098" y1="23231" x2="19098" y2="23231"/>
                        <a14:backgroundMark x1="18293" y1="24304" x2="18293" y2="24304"/>
                        <a14:backgroundMark x1="20557" y1="22999" x2="20557" y2="229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7258" y="166664"/>
            <a:ext cx="6566014" cy="4930231"/>
          </a:xfrm>
          <a:prstGeom prst="rect">
            <a:avLst/>
          </a:prstGeom>
        </p:spPr>
      </p:pic>
      <p:pic>
        <p:nvPicPr>
          <p:cNvPr id="5122" name="Picture 2" descr="D:\Users\user\Downloads\f2fb98467cefe0858cea9e6204b0829f.gif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183" r="50000" b="20232"/>
          <a:stretch/>
        </p:blipFill>
        <p:spPr bwMode="auto">
          <a:xfrm>
            <a:off x="8957309" y="333322"/>
            <a:ext cx="2809875" cy="65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7" name="Google Shape;187;p7"/>
          <p:cNvGrpSpPr/>
          <p:nvPr/>
        </p:nvGrpSpPr>
        <p:grpSpPr>
          <a:xfrm>
            <a:off x="0" y="-1"/>
            <a:ext cx="6309360" cy="4094823"/>
            <a:chOff x="0" y="-1"/>
            <a:chExt cx="6309360" cy="4094823"/>
          </a:xfrm>
        </p:grpSpPr>
        <p:sp>
          <p:nvSpPr>
            <p:cNvPr id="188" name="Google Shape;188;p7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9" name="Google Shape;189;p7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90" name="Google Shape;190;p7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7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9222" y="236779"/>
            <a:ext cx="3963600" cy="297270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600000">
            <a:off x="439205" y="378376"/>
            <a:ext cx="3963600" cy="29727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600000">
            <a:off x="7848266" y="3546593"/>
            <a:ext cx="3962400" cy="2971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430" y="3639534"/>
            <a:ext cx="3963600" cy="297615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2" descr="D:\Users\user\Downloads\f2fb98467cefe0858cea9e6204b0829f.gif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0183" r="50000" b="20232"/>
          <a:stretch/>
        </p:blipFill>
        <p:spPr bwMode="auto">
          <a:xfrm>
            <a:off x="9196304" y="339606"/>
            <a:ext cx="2614362" cy="65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8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98" name="Google Shape;198;p8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199" name="Google Shape;199;p8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0" name="Google Shape;200;p8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1" name="Google Shape;201;p8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8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8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8"/>
          <p:cNvSpPr txBox="1"/>
          <p:nvPr/>
        </p:nvSpPr>
        <p:spPr>
          <a:xfrm>
            <a:off x="423470" y="5317567"/>
            <a:ext cx="7860119" cy="1017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學習目標: 啟發對傳統工藝之興趣</a:t>
            </a:r>
            <a:endParaRPr dirty="0">
              <a:latin typeface="Times New Roman" pitchFamily="18" charset="0"/>
              <a:ea typeface="標楷體" pitchFamily="65" charset="-120"/>
            </a:endParaRPr>
          </a:p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體驗活動: 花窗木藝-花窗杯墊DIY</a:t>
            </a:r>
            <a:endParaRPr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06" name="Google Shape;206;p8"/>
          <p:cNvSpPr txBox="1"/>
          <p:nvPr/>
        </p:nvSpPr>
        <p:spPr>
          <a:xfrm>
            <a:off x="-1895978" y="3740906"/>
            <a:ext cx="6182832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A3838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認識鹿港木藝花窗工藝</a:t>
            </a:r>
            <a:endParaRPr lang="en-US" altLang="zh-TW" sz="2000" b="0" i="0" u="none" strike="noStrike" cap="none" dirty="0">
              <a:solidFill>
                <a:srgbClr val="3A3838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A3838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並體會傳統工藝之美</a:t>
            </a:r>
            <a:endParaRPr sz="2000" b="0" i="0" u="none" strike="noStrike" cap="none" dirty="0">
              <a:solidFill>
                <a:srgbClr val="3A3838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1118" y="1262621"/>
            <a:ext cx="6164941" cy="53339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146" name="Picture 2" descr="D:\Users\user\Downloads\ba1cadfce504adc32e0660f1431b6f0e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9762"/>
          <a:stretch/>
        </p:blipFill>
        <p:spPr bwMode="auto">
          <a:xfrm>
            <a:off x="3364229" y="1658545"/>
            <a:ext cx="1461779" cy="155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9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12" name="Google Shape;212;p9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213" name="Google Shape;213;p9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4" name="Google Shape;214;p9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15" name="Google Shape;215;p9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9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p9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2872" y="392692"/>
            <a:ext cx="3760896" cy="28194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600000">
            <a:off x="633413" y="240291"/>
            <a:ext cx="3762000" cy="28247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600000">
            <a:off x="6843551" y="3671786"/>
            <a:ext cx="3762000" cy="28247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4494" y="3792932"/>
            <a:ext cx="3185394" cy="25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2" descr="D:\Users\user\Downloads\ba1cadfce504adc32e0660f1431b6f0e.gif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9762"/>
          <a:stretch/>
        </p:blipFill>
        <p:spPr bwMode="auto">
          <a:xfrm>
            <a:off x="5566338" y="687368"/>
            <a:ext cx="1461779" cy="155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1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5690" y="1450827"/>
            <a:ext cx="7614841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170" name="Picture 2" descr="D:\Users\user\Downloads\8c75f2f35787aaf134172da4dbdc49f5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7966"/>
          <a:stretch/>
        </p:blipFill>
        <p:spPr bwMode="auto">
          <a:xfrm>
            <a:off x="1647825" y="366712"/>
            <a:ext cx="23622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1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30" name="Google Shape;230;p11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231" name="Google Shape;231;p11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11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33" name="Google Shape;233;p11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1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11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1"/>
          <p:cNvSpPr txBox="1"/>
          <p:nvPr/>
        </p:nvSpPr>
        <p:spPr>
          <a:xfrm>
            <a:off x="317145" y="5257062"/>
            <a:ext cx="7860119" cy="1017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學習目標: 認識家鄉的飲食文化與變遷-以鹿港為例</a:t>
            </a:r>
            <a:endParaRPr>
              <a:latin typeface="Times New Roman" pitchFamily="18" charset="0"/>
              <a:ea typeface="標楷體" pitchFamily="65" charset="-120"/>
            </a:endParaRPr>
          </a:p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體驗活動: 傳統糕點製作-綠豆糕DIY</a:t>
            </a:r>
            <a:endParaRPr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38" name="Google Shape;238;p11"/>
          <p:cNvSpPr txBox="1"/>
          <p:nvPr/>
        </p:nvSpPr>
        <p:spPr>
          <a:xfrm>
            <a:off x="940175" y="3347819"/>
            <a:ext cx="4533797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淺談鹿港糕餅業的變遷與當地飲食文化</a:t>
            </a:r>
            <a:endParaRPr lang="en-US" altLang="zh-TW"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親自體驗傳統糕餅的製作</a:t>
            </a:r>
            <a:endParaRPr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1429" y="2035085"/>
            <a:ext cx="5453429" cy="409482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4" name="Picture 2" descr="D:\Users\user\Downloads\03d503c2719acc3ef7adb35a37b80566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632" r="57119" b="9654"/>
          <a:stretch/>
        </p:blipFill>
        <p:spPr bwMode="auto">
          <a:xfrm>
            <a:off x="7925654" y="361654"/>
            <a:ext cx="2409825" cy="140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2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44" name="Google Shape;244;p12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245" name="Google Shape;245;p12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12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47" name="Google Shape;247;p12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12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2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7774" y="308584"/>
            <a:ext cx="3978000" cy="29869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7774" y="3739121"/>
            <a:ext cx="3978000" cy="298696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71" y="308584"/>
            <a:ext cx="3978867" cy="29876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72" y="3662921"/>
            <a:ext cx="3978866" cy="298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2" descr="D:\Users\user\Downloads\03d503c2719acc3ef7adb35a37b80566.gif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632" r="57119" b="9654"/>
          <a:stretch/>
        </p:blipFill>
        <p:spPr bwMode="auto">
          <a:xfrm>
            <a:off x="4872890" y="2777192"/>
            <a:ext cx="2409825" cy="140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1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752600" y="1528763"/>
            <a:ext cx="9525000" cy="4086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2" descr="D:\Users\user\Downloads\8c75f2f35787aaf134172da4dbdc49f5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7966"/>
          <a:stretch/>
        </p:blipFill>
        <p:spPr bwMode="auto">
          <a:xfrm>
            <a:off x="1647825" y="366712"/>
            <a:ext cx="23622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4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62" name="Google Shape;262;p14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263" name="Google Shape;263;p14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4" name="Google Shape;264;p14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65" name="Google Shape;265;p14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4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14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9" name="Google Shape;269;p14"/>
          <p:cNvSpPr txBox="1"/>
          <p:nvPr/>
        </p:nvSpPr>
        <p:spPr>
          <a:xfrm>
            <a:off x="317144" y="4880749"/>
            <a:ext cx="7860119" cy="1017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學習目標: 認識台灣紅茶的故鄉-南投縣魚池鄉</a:t>
            </a:r>
            <a:endParaRPr dirty="0">
              <a:latin typeface="Times New Roman" pitchFamily="18" charset="0"/>
              <a:ea typeface="標楷體" pitchFamily="65" charset="-120"/>
            </a:endParaRPr>
          </a:p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體驗活動: 紅玉紅茶凍 DIY</a:t>
            </a:r>
            <a:endParaRPr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70" name="Google Shape;270;p14"/>
          <p:cNvSpPr txBox="1"/>
          <p:nvPr/>
        </p:nvSpPr>
        <p:spPr>
          <a:xfrm>
            <a:off x="1347408" y="2978162"/>
            <a:ext cx="3794636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瞭解台灣紅茶的起源與製程</a:t>
            </a:r>
            <a:endParaRPr lang="en-US" altLang="zh-TW"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認識不同紅茶品種的風味與應用</a:t>
            </a:r>
            <a:endParaRPr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2044" y="1802392"/>
            <a:ext cx="6823959" cy="45276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 descr="D:\Users\user\Downloads\fa90e75807ef5959c02b48f5b8b491e9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65" r="56949" b="16426"/>
          <a:stretch/>
        </p:blipFill>
        <p:spPr bwMode="auto">
          <a:xfrm>
            <a:off x="7466932" y="601292"/>
            <a:ext cx="3123627" cy="90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15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76" name="Google Shape;276;p15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277" name="Google Shape;277;p15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78" name="Google Shape;278;p15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9" name="Google Shape;279;p15"/>
          <p:cNvSpPr/>
          <p:nvPr/>
        </p:nvSpPr>
        <p:spPr>
          <a:xfrm rot="10800000">
            <a:off x="7000240" y="2590801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15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1" name="Google Shape;281;p15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5533" y="3733812"/>
            <a:ext cx="3906267" cy="292837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600000">
            <a:off x="1832352" y="86922"/>
            <a:ext cx="2357230" cy="31443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0400" y="3733812"/>
            <a:ext cx="3789533" cy="284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600000">
            <a:off x="8289377" y="184151"/>
            <a:ext cx="2025689" cy="294993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2" descr="D:\Users\user\Downloads\fa90e75807ef5959c02b48f5b8b491e9.gif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65" r="56949" b="16426"/>
          <a:stretch/>
        </p:blipFill>
        <p:spPr bwMode="auto">
          <a:xfrm>
            <a:off x="4847556" y="317505"/>
            <a:ext cx="3123627" cy="90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" name="Google Shape;289;p16"/>
          <p:cNvPicPr preferRelativeResize="0"/>
          <p:nvPr/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5934" y="1382334"/>
            <a:ext cx="7389304" cy="43941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Picture 2" descr="D:\Users\user\Downloads\8c75f2f35787aaf134172da4dbdc49f5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7966"/>
          <a:stretch/>
        </p:blipFill>
        <p:spPr bwMode="auto">
          <a:xfrm>
            <a:off x="1647825" y="366712"/>
            <a:ext cx="23622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7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95" name="Google Shape;295;p17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296" name="Google Shape;296;p17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7" name="Google Shape;297;p17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98" name="Google Shape;298;p17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9" name="Google Shape;299;p17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17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2" name="Google Shape;302;p17"/>
          <p:cNvSpPr txBox="1"/>
          <p:nvPr/>
        </p:nvSpPr>
        <p:spPr>
          <a:xfrm>
            <a:off x="269520" y="5066562"/>
            <a:ext cx="7860119" cy="1017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學習目標: 認識家鄉的傳統糕餅文化-以鹿港為例</a:t>
            </a:r>
            <a:endParaRPr dirty="0">
              <a:latin typeface="Times New Roman" pitchFamily="18" charset="0"/>
              <a:ea typeface="標楷體" pitchFamily="65" charset="-120"/>
            </a:endParaRPr>
          </a:p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體驗活動: 傳統糕點製作-牛舌餅DIY</a:t>
            </a:r>
            <a:endParaRPr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03" name="Google Shape;303;p17"/>
          <p:cNvSpPr txBox="1"/>
          <p:nvPr/>
        </p:nvSpPr>
        <p:spPr>
          <a:xfrm>
            <a:off x="445331" y="3199115"/>
            <a:ext cx="4616746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瞭解鹿港牛舌餅的特色與製程</a:t>
            </a:r>
            <a:endParaRPr lang="en-US" altLang="zh-TW"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  <a:p>
            <a:pPr marL="0" marR="0" lvl="0" indent="0" algn="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並親自體驗牛舌餅的製作</a:t>
            </a:r>
            <a:endParaRPr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04197" y="2300400"/>
            <a:ext cx="6589713" cy="41941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2" name="Picture 2" descr="D:\Users\user\Downloads\89e1b3d6f8d1bea8e05d1cb9779a23a8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254"/>
          <a:stretch/>
        </p:blipFill>
        <p:spPr bwMode="auto">
          <a:xfrm>
            <a:off x="6671310" y="404812"/>
            <a:ext cx="4425315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8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09" name="Google Shape;309;p18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310" name="Google Shape;310;p18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1" name="Google Shape;311;p18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2" name="Google Shape;312;p18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p18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18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6587" y="468552"/>
            <a:ext cx="3769751" cy="282731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0850" y="3928022"/>
            <a:ext cx="3305847" cy="25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 flipV="1">
            <a:off x="6021340" y="3654836"/>
            <a:ext cx="2683167" cy="322954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2" descr="D:\Users\user\Downloads\89e1b3d6f8d1bea8e05d1cb9779a23a8.gif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044" r="21254" b="24782"/>
          <a:stretch/>
        </p:blipFill>
        <p:spPr bwMode="auto">
          <a:xfrm>
            <a:off x="5150267" y="-40100"/>
            <a:ext cx="442531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8266" y="710696"/>
            <a:ext cx="3962400" cy="29718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" name="Google Shape;321;p1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0910" y="1462032"/>
            <a:ext cx="6592187" cy="39339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2" descr="D:\Users\user\Downloads\8c75f2f35787aaf134172da4dbdc49f5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7966"/>
          <a:stretch/>
        </p:blipFill>
        <p:spPr bwMode="auto">
          <a:xfrm>
            <a:off x="1647825" y="366712"/>
            <a:ext cx="23622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0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27" name="Google Shape;327;p20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328" name="Google Shape;328;p20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20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30" name="Google Shape;330;p20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1" name="Google Shape;331;p20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20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20"/>
          <p:cNvSpPr txBox="1"/>
          <p:nvPr/>
        </p:nvSpPr>
        <p:spPr>
          <a:xfrm>
            <a:off x="560808" y="4833344"/>
            <a:ext cx="7860119" cy="10174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學習目標: 淺談日本飲食文化-以和菓子為例</a:t>
            </a:r>
            <a:endParaRPr dirty="0">
              <a:latin typeface="Times New Roman" pitchFamily="18" charset="0"/>
              <a:ea typeface="標楷體" pitchFamily="65" charset="-120"/>
            </a:endParaRPr>
          </a:p>
          <a:p>
            <a:pPr marL="0" marR="0" lvl="0" indent="0" algn="l" rtl="0">
              <a:lnSpc>
                <a:spcPct val="16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dirty="0">
                <a:solidFill>
                  <a:srgbClr val="3A3838"/>
                </a:solidFill>
                <a:latin typeface="Times New Roman" pitchFamily="18" charset="0"/>
                <a:ea typeface="標楷體" pitchFamily="65" charset="-120"/>
                <a:sym typeface="Arial"/>
              </a:rPr>
              <a:t>體驗活動: 和菓子製作-練切上生菓子</a:t>
            </a:r>
            <a:endParaRPr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35" name="Google Shape;335;p20"/>
          <p:cNvSpPr txBox="1"/>
          <p:nvPr/>
        </p:nvSpPr>
        <p:spPr>
          <a:xfrm>
            <a:off x="1930400" y="3002364"/>
            <a:ext cx="3711012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認識和菓子的起源與文化意涵</a:t>
            </a:r>
            <a:r>
              <a:rPr lang="zh-TW" altLang="en-US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，</a:t>
            </a:r>
            <a:endParaRPr lang="en-US" altLang="zh-TW"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766379"/>
              </a:buClr>
              <a:buSzPts val="2000"/>
              <a:buFont typeface="Arial"/>
              <a:buNone/>
            </a:pPr>
            <a:r>
              <a:rPr lang="zh-TW" sz="2000" b="0" i="0" u="none" strike="noStrike" cap="none" dirty="0">
                <a:solidFill>
                  <a:srgbClr val="766379"/>
                </a:solidFill>
                <a:latin typeface="Times New Roman" pitchFamily="18" charset="0"/>
                <a:ea typeface="標楷體" pitchFamily="65" charset="-120"/>
                <a:cs typeface="Arial"/>
                <a:sym typeface="Arial"/>
              </a:rPr>
              <a:t>並親手捏出屬於自己的和菓子。</a:t>
            </a:r>
            <a:endParaRPr sz="2000" b="0" i="0" u="none" strike="noStrike" cap="none" dirty="0">
              <a:solidFill>
                <a:srgbClr val="766379"/>
              </a:solidFill>
              <a:latin typeface="Times New Roman" pitchFamily="18" charset="0"/>
              <a:ea typeface="標楷體" pitchFamily="65" charset="-120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667" y="1353304"/>
            <a:ext cx="4947476" cy="51526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266" name="Picture 2" descr="D:\Users\user\Downloads\c0ca17a424e1f4e0e0c9fd0d16ed885b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65" r="27695" b="16957"/>
          <a:stretch/>
        </p:blipFill>
        <p:spPr bwMode="auto">
          <a:xfrm>
            <a:off x="6309360" y="371475"/>
            <a:ext cx="406336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p21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41" name="Google Shape;341;p21"/>
          <p:cNvGrpSpPr/>
          <p:nvPr/>
        </p:nvGrpSpPr>
        <p:grpSpPr>
          <a:xfrm>
            <a:off x="0" y="-165202"/>
            <a:ext cx="6309360" cy="4094823"/>
            <a:chOff x="0" y="-1"/>
            <a:chExt cx="6309360" cy="4094823"/>
          </a:xfrm>
        </p:grpSpPr>
        <p:sp>
          <p:nvSpPr>
            <p:cNvPr id="342" name="Google Shape;342;p21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3" name="Google Shape;343;p21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44" name="Google Shape;344;p21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1"/>
          <p:cNvSpPr txBox="1"/>
          <p:nvPr/>
        </p:nvSpPr>
        <p:spPr>
          <a:xfrm>
            <a:off x="5473972" y="1294561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21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圖片 1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6120" y="3581772"/>
            <a:ext cx="2520000" cy="30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8903" y="812179"/>
            <a:ext cx="2520643" cy="30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圖片 3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4680" y="352209"/>
            <a:ext cx="2520000" cy="30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圖片 4"/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5964" y="3524621"/>
            <a:ext cx="2520000" cy="306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Picture 2" descr="D:\Users\user\Downloads\c0ca17a424e1f4e0e0c9fd0d16ed885b.gif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65" r="27695" b="16957"/>
          <a:stretch/>
        </p:blipFill>
        <p:spPr bwMode="auto">
          <a:xfrm>
            <a:off x="4968557" y="153590"/>
            <a:ext cx="4063365" cy="69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60605" y="4406396"/>
            <a:ext cx="3539589" cy="193320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3" name="Google Shape;353;p2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74908" y="1379058"/>
            <a:ext cx="7288751" cy="4351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Picture 2" descr="D:\Users\user\Downloads\8c75f2f35787aaf134172da4dbdc49f5.gif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7966"/>
          <a:stretch/>
        </p:blipFill>
        <p:spPr bwMode="auto">
          <a:xfrm>
            <a:off x="1647825" y="366712"/>
            <a:ext cx="2362200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lt1"/>
        </a:solidFill>
        <a:effectLst/>
      </p:bgPr>
    </p:bg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7466932" y="1802392"/>
            <a:ext cx="4725068" cy="5055608"/>
          </a:xfrm>
          <a:custGeom>
            <a:avLst/>
            <a:gdLst/>
            <a:ahLst/>
            <a:cxnLst/>
            <a:rect l="l" t="t" r="r" b="b"/>
            <a:pathLst>
              <a:path w="4725068" h="5055608" extrusionOk="0">
                <a:moveTo>
                  <a:pt x="4725068" y="0"/>
                </a:moveTo>
                <a:lnTo>
                  <a:pt x="4725068" y="5055608"/>
                </a:lnTo>
                <a:lnTo>
                  <a:pt x="932178" y="5055608"/>
                </a:lnTo>
                <a:lnTo>
                  <a:pt x="81948" y="5025128"/>
                </a:lnTo>
                <a:lnTo>
                  <a:pt x="73429" y="5055608"/>
                </a:lnTo>
                <a:lnTo>
                  <a:pt x="36698" y="5055608"/>
                </a:lnTo>
                <a:lnTo>
                  <a:pt x="37012" y="5041554"/>
                </a:lnTo>
                <a:cubicBezTo>
                  <a:pt x="37789" y="5017865"/>
                  <a:pt x="39192" y="4988933"/>
                  <a:pt x="41308" y="4954008"/>
                </a:cubicBezTo>
                <a:cubicBezTo>
                  <a:pt x="58241" y="4674608"/>
                  <a:pt x="-131412" y="3721261"/>
                  <a:pt x="183548" y="3348728"/>
                </a:cubicBezTo>
                <a:cubicBezTo>
                  <a:pt x="498508" y="2976195"/>
                  <a:pt x="1553455" y="3008368"/>
                  <a:pt x="1931068" y="2718808"/>
                </a:cubicBezTo>
                <a:cubicBezTo>
                  <a:pt x="2308681" y="2429248"/>
                  <a:pt x="2115641" y="1885688"/>
                  <a:pt x="2449228" y="1611368"/>
                </a:cubicBezTo>
                <a:cubicBezTo>
                  <a:pt x="2782815" y="1337048"/>
                  <a:pt x="3543121" y="1360755"/>
                  <a:pt x="3932588" y="1072888"/>
                </a:cubicBezTo>
                <a:cubicBezTo>
                  <a:pt x="4224688" y="856988"/>
                  <a:pt x="4428205" y="549648"/>
                  <a:pt x="4609577" y="219448"/>
                </a:cubicBezTo>
                <a:close/>
              </a:path>
            </a:pathLst>
          </a:custGeom>
          <a:solidFill>
            <a:srgbClr val="F7EFE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62" name="Google Shape;162;p5"/>
          <p:cNvGrpSpPr/>
          <p:nvPr/>
        </p:nvGrpSpPr>
        <p:grpSpPr>
          <a:xfrm>
            <a:off x="0" y="-1"/>
            <a:ext cx="6309360" cy="4094823"/>
            <a:chOff x="0" y="-1"/>
            <a:chExt cx="6309360" cy="4094823"/>
          </a:xfrm>
        </p:grpSpPr>
        <p:sp>
          <p:nvSpPr>
            <p:cNvPr id="163" name="Google Shape;163;p5"/>
            <p:cNvSpPr/>
            <p:nvPr/>
          </p:nvSpPr>
          <p:spPr>
            <a:xfrm>
              <a:off x="0" y="-1"/>
              <a:ext cx="6309360" cy="4094823"/>
            </a:xfrm>
            <a:custGeom>
              <a:avLst/>
              <a:gdLst/>
              <a:ahLst/>
              <a:cxnLst/>
              <a:rect l="l" t="t" r="r" b="b"/>
              <a:pathLst>
                <a:path w="4168246" h="3417168" extrusionOk="0">
                  <a:moveTo>
                    <a:pt x="0" y="0"/>
                  </a:moveTo>
                  <a:lnTo>
                    <a:pt x="4168246" y="0"/>
                  </a:lnTo>
                  <a:lnTo>
                    <a:pt x="4106267" y="18931"/>
                  </a:lnTo>
                  <a:cubicBezTo>
                    <a:pt x="3716179" y="143033"/>
                    <a:pt x="3346451" y="283210"/>
                    <a:pt x="3058160" y="487680"/>
                  </a:cubicBezTo>
                  <a:cubicBezTo>
                    <a:pt x="2673773" y="760307"/>
                    <a:pt x="2540000" y="1273387"/>
                    <a:pt x="2194560" y="1534160"/>
                  </a:cubicBezTo>
                  <a:cubicBezTo>
                    <a:pt x="1849120" y="1794933"/>
                    <a:pt x="1258147" y="1825075"/>
                    <a:pt x="985520" y="2052320"/>
                  </a:cubicBezTo>
                  <a:cubicBezTo>
                    <a:pt x="712893" y="2279565"/>
                    <a:pt x="745067" y="2652099"/>
                    <a:pt x="558800" y="2897632"/>
                  </a:cubicBezTo>
                  <a:cubicBezTo>
                    <a:pt x="419100" y="3081782"/>
                    <a:pt x="250825" y="3214782"/>
                    <a:pt x="62547" y="3365857"/>
                  </a:cubicBezTo>
                  <a:lnTo>
                    <a:pt x="0" y="3417168"/>
                  </a:lnTo>
                  <a:close/>
                </a:path>
              </a:pathLst>
            </a:custGeom>
            <a:solidFill>
              <a:srgbClr val="DECECF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4" name="Google Shape;164;p5"/>
            <p:cNvSpPr/>
            <p:nvPr/>
          </p:nvSpPr>
          <p:spPr>
            <a:xfrm>
              <a:off x="0" y="0"/>
              <a:ext cx="3477258" cy="3095180"/>
            </a:xfrm>
            <a:custGeom>
              <a:avLst/>
              <a:gdLst/>
              <a:ahLst/>
              <a:cxnLst/>
              <a:rect l="l" t="t" r="r" b="b"/>
              <a:pathLst>
                <a:path w="3477258" h="3095180" extrusionOk="0">
                  <a:moveTo>
                    <a:pt x="0" y="0"/>
                  </a:moveTo>
                  <a:lnTo>
                    <a:pt x="3324780" y="0"/>
                  </a:lnTo>
                  <a:lnTo>
                    <a:pt x="3338957" y="16382"/>
                  </a:lnTo>
                  <a:cubicBezTo>
                    <a:pt x="3460496" y="172550"/>
                    <a:pt x="3538898" y="352382"/>
                    <a:pt x="3413760" y="497839"/>
                  </a:cubicBezTo>
                  <a:cubicBezTo>
                    <a:pt x="3163485" y="788754"/>
                    <a:pt x="1914483" y="1041399"/>
                    <a:pt x="1503680" y="1422399"/>
                  </a:cubicBezTo>
                  <a:cubicBezTo>
                    <a:pt x="1092877" y="1803399"/>
                    <a:pt x="1337733" y="2371682"/>
                    <a:pt x="948944" y="2783839"/>
                  </a:cubicBezTo>
                  <a:cubicBezTo>
                    <a:pt x="657352" y="3092957"/>
                    <a:pt x="327660" y="3123183"/>
                    <a:pt x="80740" y="3078971"/>
                  </a:cubicBezTo>
                  <a:lnTo>
                    <a:pt x="0" y="30599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66379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65" name="Google Shape;165;p5"/>
          <p:cNvSpPr/>
          <p:nvPr/>
        </p:nvSpPr>
        <p:spPr>
          <a:xfrm rot="10800000">
            <a:off x="7000240" y="2590800"/>
            <a:ext cx="5191760" cy="4267200"/>
          </a:xfrm>
          <a:custGeom>
            <a:avLst/>
            <a:gdLst/>
            <a:ahLst/>
            <a:cxnLst/>
            <a:rect l="l" t="t" r="r" b="b"/>
            <a:pathLst>
              <a:path w="4168246" h="3417168" extrusionOk="0">
                <a:moveTo>
                  <a:pt x="0" y="0"/>
                </a:moveTo>
                <a:lnTo>
                  <a:pt x="4168246" y="0"/>
                </a:lnTo>
                <a:lnTo>
                  <a:pt x="4106267" y="18931"/>
                </a:lnTo>
                <a:cubicBezTo>
                  <a:pt x="3716179" y="143033"/>
                  <a:pt x="3346451" y="283210"/>
                  <a:pt x="3058160" y="487680"/>
                </a:cubicBezTo>
                <a:cubicBezTo>
                  <a:pt x="2673773" y="760307"/>
                  <a:pt x="2540000" y="1273387"/>
                  <a:pt x="2194560" y="1534160"/>
                </a:cubicBezTo>
                <a:cubicBezTo>
                  <a:pt x="1849120" y="1794933"/>
                  <a:pt x="1258147" y="1825075"/>
                  <a:pt x="985520" y="2052320"/>
                </a:cubicBezTo>
                <a:cubicBezTo>
                  <a:pt x="712893" y="2279565"/>
                  <a:pt x="745067" y="2652099"/>
                  <a:pt x="558800" y="2897632"/>
                </a:cubicBezTo>
                <a:cubicBezTo>
                  <a:pt x="419100" y="3081782"/>
                  <a:pt x="250825" y="3214782"/>
                  <a:pt x="62547" y="3365857"/>
                </a:cubicBezTo>
                <a:lnTo>
                  <a:pt x="0" y="3417168"/>
                </a:lnTo>
                <a:close/>
              </a:path>
            </a:pathLst>
          </a:custGeom>
          <a:solidFill>
            <a:srgbClr val="EDA6A7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5473972" y="1326517"/>
            <a:ext cx="184732" cy="1015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5"/>
          <p:cNvSpPr/>
          <p:nvPr/>
        </p:nvSpPr>
        <p:spPr>
          <a:xfrm>
            <a:off x="-119232" y="-615402"/>
            <a:ext cx="40992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rgbClr val="FBFBFB"/>
                </a:solidFill>
                <a:latin typeface="Arial"/>
                <a:ea typeface="Arial"/>
                <a:cs typeface="Arial"/>
                <a:sym typeface="Arial"/>
              </a:rPr>
              <a:t>51PPT模板网  www.51pptmo ban.com</a:t>
            </a:r>
            <a:endParaRPr sz="1800">
              <a:solidFill>
                <a:srgbClr val="FBFBFB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Picture 3" descr="D:\Users\user\Downloads\0e412f38f16c01846f564a2dfae535a3.gif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56456"/>
          <a:stretch/>
        </p:blipFill>
        <p:spPr bwMode="auto">
          <a:xfrm>
            <a:off x="9159079" y="0"/>
            <a:ext cx="2447094" cy="109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2455" y="298498"/>
            <a:ext cx="2302736" cy="30717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6277666" y="2926748"/>
            <a:ext cx="2787632" cy="457318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953" y="3819525"/>
            <a:ext cx="3580546" cy="26841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1945" y="196159"/>
            <a:ext cx="2456174" cy="32763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490</Words>
  <Application>Microsoft Office PowerPoint</Application>
  <PresentationFormat>自訂</PresentationFormat>
  <Paragraphs>39</Paragraphs>
  <Slides>22</Slides>
  <Notes>22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优品PPT</dc:creator>
  <cp:lastModifiedBy>學務處訓育組幹事</cp:lastModifiedBy>
  <cp:revision>21</cp:revision>
  <dcterms:created xsi:type="dcterms:W3CDTF">2019-09-29T07:58:18Z</dcterms:created>
  <dcterms:modified xsi:type="dcterms:W3CDTF">2022-06-15T00:59:21Z</dcterms:modified>
</cp:coreProperties>
</file>