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handoutMasterIdLst>
    <p:handoutMasterId r:id="rId24"/>
  </p:handoutMasterIdLst>
  <p:sldIdLst>
    <p:sldId id="274" r:id="rId2"/>
    <p:sldId id="27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76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7" r:id="rId20"/>
    <p:sldId id="271" r:id="rId21"/>
    <p:sldId id="272" r:id="rId22"/>
    <p:sldId id="273" r:id="rId23"/>
  </p:sldIdLst>
  <p:sldSz cx="9144000" cy="6858000" type="screen4x3"/>
  <p:notesSz cx="6735763" cy="98663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8" autoAdjust="0"/>
    <p:restoredTop sz="86435" autoAdjust="0"/>
  </p:normalViewPr>
  <p:slideViewPr>
    <p:cSldViewPr>
      <p:cViewPr varScale="1">
        <p:scale>
          <a:sx n="111" d="100"/>
          <a:sy n="111" d="100"/>
        </p:scale>
        <p:origin x="-17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4D889D-967D-4F24-A9DD-EA41CE43005B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B70FE0-FCFD-4B43-A913-9E23D8D6657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42456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D05640B-77DB-4CA8-BBA4-408E4385CDF6}" type="datetimeFigureOut">
              <a:rPr lang="zh-TW" altLang="en-US" smtClean="0"/>
              <a:t>2016/11/2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A5E7175-FEA9-4F90-B880-F06C4FAFFF1F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 flipH="1">
            <a:off x="611560" y="1484784"/>
            <a:ext cx="82809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solidFill>
                  <a:srgbClr val="C00000"/>
                </a:solidFill>
                <a:latin typeface="王漢宗特圓體繁" pitchFamily="18" charset="-120"/>
                <a:ea typeface="王漢宗特圓體繁" pitchFamily="18" charset="-120"/>
              </a:rPr>
              <a:t>106</a:t>
            </a:r>
            <a:r>
              <a:rPr lang="zh-TW" altLang="en-US" sz="3600" dirty="0" smtClean="0">
                <a:solidFill>
                  <a:srgbClr val="C00000"/>
                </a:solidFill>
                <a:latin typeface="王漢宗特圓體繁" pitchFamily="18" charset="-120"/>
                <a:ea typeface="王漢宗特圓體繁" pitchFamily="18" charset="-120"/>
              </a:rPr>
              <a:t>年度大學多元入學招生管道宣導</a:t>
            </a:r>
            <a:endParaRPr lang="en-US" altLang="zh-TW" sz="3600" dirty="0" smtClean="0">
              <a:solidFill>
                <a:srgbClr val="C0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36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3600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對象</a:t>
            </a:r>
            <a:r>
              <a:rPr lang="en-US" altLang="zh-TW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: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高二三學術學程導師</a:t>
            </a:r>
            <a:endParaRPr lang="en-US" altLang="zh-TW" sz="3600" dirty="0" smtClean="0">
              <a:solidFill>
                <a:schemeClr val="bg1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3600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 時間</a:t>
            </a:r>
            <a:r>
              <a:rPr lang="en-US" altLang="zh-TW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:11/03(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四</a:t>
            </a:r>
            <a:r>
              <a:rPr lang="en-US" altLang="zh-TW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)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en-US" altLang="zh-TW" sz="3600" dirty="0" err="1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10:10AM</a:t>
            </a:r>
            <a:endParaRPr lang="en-US" altLang="zh-TW" sz="3600" dirty="0" smtClean="0">
              <a:solidFill>
                <a:schemeClr val="bg1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3600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 地點</a:t>
            </a:r>
            <a:r>
              <a:rPr lang="en-US" altLang="zh-TW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: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簡報室 </a:t>
            </a:r>
            <a:endParaRPr lang="en-US" altLang="zh-TW" sz="3600" dirty="0" smtClean="0">
              <a:solidFill>
                <a:schemeClr val="bg1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3600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 主講</a:t>
            </a:r>
            <a:r>
              <a:rPr lang="en-US" altLang="zh-TW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:</a:t>
            </a:r>
            <a:r>
              <a:rPr lang="zh-TW" altLang="en-US" sz="3600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註冊組長 包嬡貞 </a:t>
            </a:r>
            <a:endParaRPr lang="en-US" altLang="zh-TW" sz="3600" dirty="0" smtClean="0">
              <a:solidFill>
                <a:schemeClr val="bg1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/>
              <a:t> </a:t>
            </a:r>
            <a:r>
              <a:rPr lang="zh-TW" altLang="en-US" dirty="0" smtClean="0"/>
              <a:t>  </a:t>
            </a:r>
            <a:endParaRPr lang="zh-TW" altLang="en-US" dirty="0"/>
          </a:p>
        </p:txBody>
      </p:sp>
      <p:pic>
        <p:nvPicPr>
          <p:cNvPr id="3" name="Picture 2" descr="C:\Program Files (x86)\Microsoft Office\MEDIA\CAGCAT10\j019637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9000"/>
            <a:ext cx="1724558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51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57175"/>
            <a:ext cx="5614987" cy="634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1133897" y="570141"/>
            <a:ext cx="629816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500" b="1" dirty="0" smtClean="0">
                <a:solidFill>
                  <a:srgbClr val="0033CC"/>
                </a:solidFill>
              </a:rPr>
              <a:t>106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學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年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度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大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學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多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元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入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學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方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案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架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構</a:t>
            </a:r>
          </a:p>
          <a:p>
            <a:r>
              <a:rPr lang="zh-TW" altLang="en-US" sz="2500" b="1" dirty="0" smtClean="0">
                <a:solidFill>
                  <a:srgbClr val="0033CC"/>
                </a:solidFill>
              </a:rPr>
              <a:t>圖</a:t>
            </a:r>
            <a:endParaRPr lang="zh-TW" altLang="en-US" sz="2500" b="1" dirty="0">
              <a:solidFill>
                <a:srgbClr val="0033CC"/>
              </a:solidFill>
            </a:endParaRPr>
          </a:p>
        </p:txBody>
      </p:sp>
      <p:pic>
        <p:nvPicPr>
          <p:cNvPr id="4099" name="Picture 3" descr="C:\Program Files (x86)\Microsoft Office\MEDIA\CAGCAT10\j0199036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9" y="5517232"/>
            <a:ext cx="1138728" cy="125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908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57200" y="2060848"/>
            <a:ext cx="8229600" cy="915107"/>
          </a:xfrm>
        </p:spPr>
        <p:txBody>
          <a:bodyPr>
            <a:normAutofit fontScale="90000"/>
          </a:bodyPr>
          <a:lstStyle/>
          <a:p>
            <a:r>
              <a:rPr lang="en-US" altLang="zh-TW" b="1" dirty="0" smtClean="0">
                <a:latin typeface="王漢宗特圓體繁" pitchFamily="18" charset="-120"/>
                <a:ea typeface="王漢宗特圓體繁" pitchFamily="18" charset="-120"/>
              </a:rPr>
              <a:t>106</a:t>
            </a:r>
            <a:r>
              <a:rPr lang="zh-TW" altLang="en-US" b="1" dirty="0" smtClean="0">
                <a:latin typeface="王漢宗特圓體繁" pitchFamily="18" charset="-120"/>
                <a:ea typeface="王漢宗特圓體繁" pitchFamily="18" charset="-120"/>
              </a:rPr>
              <a:t>學年度多元入學方案</a:t>
            </a:r>
            <a:r>
              <a:rPr lang="en-US" altLang="zh-TW" b="1" dirty="0" smtClean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en-US" altLang="zh-TW" b="1" dirty="0" smtClean="0">
                <a:latin typeface="王漢宗特圓體繁" pitchFamily="18" charset="-120"/>
                <a:ea typeface="王漢宗特圓體繁" pitchFamily="18" charset="-120"/>
              </a:rPr>
            </a:br>
            <a:r>
              <a:rPr lang="zh-TW" altLang="en-US" b="1" dirty="0" smtClean="0">
                <a:latin typeface="王漢宗特圓體繁" pitchFamily="18" charset="-120"/>
                <a:ea typeface="王漢宗特圓體繁" pitchFamily="18" charset="-120"/>
              </a:rPr>
              <a:t>三大招生管道介紹及示例</a:t>
            </a:r>
            <a:br>
              <a:rPr lang="zh-TW" altLang="en-US" b="1" dirty="0" smtClean="0">
                <a:latin typeface="王漢宗特圓體繁" pitchFamily="18" charset="-120"/>
                <a:ea typeface="王漢宗特圓體繁" pitchFamily="18" charset="-120"/>
              </a:rPr>
            </a:br>
            <a:endParaRPr lang="zh-TW" altLang="en-US" b="1" dirty="0"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059832" y="2799799"/>
            <a:ext cx="264687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大學繁星計畫</a:t>
            </a:r>
            <a:endParaRPr lang="en-US" altLang="zh-TW" sz="3200" dirty="0" smtClean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3200" dirty="0" smtClean="0">
                <a:solidFill>
                  <a:srgbClr val="0070C0"/>
                </a:solidFill>
                <a:latin typeface="王漢宗特圓體繁" pitchFamily="18" charset="-120"/>
                <a:ea typeface="王漢宗特圓體繁" pitchFamily="18" charset="-120"/>
              </a:rPr>
              <a:t>     </a:t>
            </a:r>
            <a:endParaRPr lang="en-US" altLang="zh-TW" sz="3200" dirty="0" smtClean="0">
              <a:solidFill>
                <a:srgbClr val="0070C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32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大學申請</a:t>
            </a:r>
            <a:r>
              <a:rPr lang="zh-TW" altLang="en-US" sz="32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入學</a:t>
            </a:r>
            <a:endParaRPr lang="en-US" altLang="zh-TW" sz="3200" dirty="0" smtClean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3200" dirty="0" smtClean="0">
                <a:solidFill>
                  <a:srgbClr val="0070C0"/>
                </a:solidFill>
                <a:latin typeface="王漢宗特圓體繁" pitchFamily="18" charset="-120"/>
                <a:ea typeface="王漢宗特圓體繁" pitchFamily="18" charset="-120"/>
              </a:rPr>
              <a:t>       </a:t>
            </a:r>
            <a:endParaRPr lang="en-US" altLang="zh-TW" sz="3200" dirty="0" smtClean="0">
              <a:solidFill>
                <a:srgbClr val="0070C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32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大學考試入學</a:t>
            </a:r>
          </a:p>
        </p:txBody>
      </p:sp>
      <p:sp>
        <p:nvSpPr>
          <p:cNvPr id="4" name="向下箭號 3"/>
          <p:cNvSpPr/>
          <p:nvPr/>
        </p:nvSpPr>
        <p:spPr>
          <a:xfrm>
            <a:off x="4203251" y="3429000"/>
            <a:ext cx="360040" cy="432048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向下箭號 4"/>
          <p:cNvSpPr/>
          <p:nvPr/>
        </p:nvSpPr>
        <p:spPr>
          <a:xfrm>
            <a:off x="4203251" y="4365104"/>
            <a:ext cx="360040" cy="432048"/>
          </a:xfrm>
          <a:prstGeom prst="down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6146" name="Picture 2" descr="C:\Program Files (x86)\Microsoft Office\MEDIA\CAGCAT10\j019928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337958"/>
            <a:ext cx="2304256" cy="207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8918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高中推薦原則</a:t>
            </a:r>
            <a:endParaRPr lang="zh-TW" altLang="en-US" dirty="0">
              <a:solidFill>
                <a:schemeClr val="bg1"/>
              </a:solidFill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67136" y="1772816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b="1" dirty="0" smtClean="0">
                <a:solidFill>
                  <a:srgbClr val="C00000"/>
                </a:solidFill>
                <a:latin typeface="王漢宗特圓體繁" pitchFamily="18" charset="-120"/>
                <a:ea typeface="王漢宗特圓體繁" pitchFamily="18" charset="-120"/>
              </a:rPr>
              <a:t>一、推薦資格</a:t>
            </a:r>
            <a:endParaRPr lang="en-US" altLang="zh-TW" sz="2400" b="1" dirty="0" smtClean="0">
              <a:solidFill>
                <a:srgbClr val="C0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400" b="1" dirty="0" smtClean="0">
              <a:solidFill>
                <a:schemeClr val="accent1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1.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全程均就讀國內同一高級中等學校並修滿高一、高二 </a:t>
            </a:r>
            <a:endParaRPr lang="en-US" altLang="zh-TW" sz="2400" b="1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b="1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 各學期之應屆畢業生。</a:t>
            </a:r>
            <a:endParaRPr lang="en-US" altLang="zh-TW" sz="2400" b="1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400" b="1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2.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高一、高二「各學期學業總平均成績」之平均成績</a:t>
            </a:r>
            <a:endParaRPr lang="en-US" altLang="zh-TW" sz="2400" b="1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b="1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在校學業成績</a:t>
            </a:r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)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全校排名百分比符合大學規定者</a:t>
            </a:r>
            <a:endParaRPr lang="en-US" altLang="zh-TW" sz="2400" b="1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b="1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前</a:t>
            </a:r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50%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、前</a:t>
            </a:r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40%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、前</a:t>
            </a:r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30%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及前</a:t>
            </a:r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20%)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400" b="1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400" b="1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en-US" altLang="zh-TW" sz="2400" b="1" dirty="0" smtClean="0">
                <a:latin typeface="王漢宗特圓體繁" pitchFamily="18" charset="-120"/>
                <a:ea typeface="王漢宗特圓體繁" pitchFamily="18" charset="-120"/>
              </a:rPr>
              <a:t>3.</a:t>
            </a:r>
            <a:r>
              <a:rPr lang="zh-TW" altLang="en-US" sz="2400" b="1" dirty="0" smtClean="0">
                <a:latin typeface="王漢宗特圓體繁" pitchFamily="18" charset="-120"/>
                <a:ea typeface="王漢宗特圓體繁" pitchFamily="18" charset="-120"/>
              </a:rPr>
              <a:t>學測任一科目為零級分或缺考者，不得推薦。</a:t>
            </a:r>
            <a:endParaRPr lang="zh-TW" altLang="en-US" sz="2400" b="1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7170" name="Picture 2" descr="C:\Program Files (x86)\Microsoft Office\MEDIA\CAGCAT10\j029198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94" y="4941168"/>
            <a:ext cx="1534337" cy="162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63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8229600" cy="1252728"/>
          </a:xfrm>
        </p:spPr>
        <p:txBody>
          <a:bodyPr/>
          <a:lstStyle/>
          <a:p>
            <a:r>
              <a:rPr lang="zh-TW" altLang="en-US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高中推薦原則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715664" y="2204864"/>
            <a:ext cx="8032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8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二、推薦名額及推薦作業</a:t>
            </a:r>
          </a:p>
          <a:p>
            <a:r>
              <a:rPr lang="en-US" altLang="zh-TW" sz="2800" dirty="0" smtClean="0">
                <a:latin typeface="王漢宗特圓體繁" pitchFamily="18" charset="-120"/>
                <a:ea typeface="王漢宗特圓體繁" pitchFamily="18" charset="-120"/>
              </a:rPr>
              <a:t>1.</a:t>
            </a:r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綜合高中全程修習學術學程之學生可被推薦至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第</a:t>
            </a:r>
            <a:endParaRPr lang="en-US" altLang="zh-TW" sz="28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 一</a:t>
            </a:r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～三類學群，音樂、美術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、體育</a:t>
            </a:r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班學生僅能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被 </a:t>
            </a:r>
            <a:endParaRPr lang="en-US" altLang="zh-TW" sz="28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 推薦</a:t>
            </a:r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至第四</a:t>
            </a:r>
            <a:r>
              <a:rPr lang="en-US" altLang="zh-TW" sz="2800" dirty="0">
                <a:latin typeface="王漢宗特圓體繁" pitchFamily="18" charset="-120"/>
                <a:ea typeface="王漢宗特圓體繁" pitchFamily="18" charset="-120"/>
              </a:rPr>
              <a:t>~</a:t>
            </a:r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七類學群，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依各大學設定之招生條</a:t>
            </a:r>
            <a:endParaRPr lang="en-US" altLang="zh-TW" sz="28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 件，得分學群</a:t>
            </a:r>
            <a:r>
              <a:rPr lang="en-US" altLang="zh-TW" sz="2800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含不分學群</a:t>
            </a:r>
            <a:r>
              <a:rPr lang="en-US" altLang="zh-TW" sz="2800" dirty="0" smtClean="0">
                <a:latin typeface="王漢宗特圓體繁" pitchFamily="18" charset="-120"/>
                <a:ea typeface="王漢宗特圓體繁" pitchFamily="18" charset="-120"/>
              </a:rPr>
              <a:t>)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推薦符合資格之學生 </a:t>
            </a:r>
            <a:endParaRPr lang="en-US" altLang="zh-TW" sz="28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 至多各二名；高中若推薦一名以上學生至同一所</a:t>
            </a:r>
            <a:endParaRPr lang="en-US" altLang="zh-TW" sz="28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8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 大學，需排定推薦優先順序。</a:t>
            </a:r>
            <a:endParaRPr lang="en-US" altLang="zh-TW" sz="28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8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en-US" altLang="zh-TW" sz="2800" dirty="0" smtClean="0">
                <a:latin typeface="王漢宗特圓體繁" pitchFamily="18" charset="-120"/>
                <a:ea typeface="王漢宗特圓體繁" pitchFamily="18" charset="-120"/>
              </a:rPr>
              <a:t>2.</a:t>
            </a:r>
            <a:r>
              <a:rPr lang="zh-TW" altLang="en-US" sz="2800" dirty="0" smtClean="0">
                <a:latin typeface="王漢宗特圓體繁" pitchFamily="18" charset="-120"/>
                <a:ea typeface="王漢宗特圓體繁" pitchFamily="18" charset="-120"/>
              </a:rPr>
              <a:t>同一名學生僅限推薦報名至一所大學之一個學群</a:t>
            </a:r>
          </a:p>
          <a:p>
            <a:endParaRPr lang="zh-TW" altLang="en-US" sz="2800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8194" name="Picture 2" descr="C:\Program Files (x86)\Microsoft Office\MEDIA\CAGCAT10\j029912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48680"/>
            <a:ext cx="1100023" cy="180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986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大學推薦原則</a:t>
            </a:r>
            <a:endParaRPr lang="zh-TW" altLang="en-US" dirty="0">
              <a:solidFill>
                <a:schemeClr val="bg1"/>
              </a:solidFill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88840"/>
            <a:ext cx="14062076" cy="325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矩形 2"/>
          <p:cNvSpPr/>
          <p:nvPr/>
        </p:nvSpPr>
        <p:spPr>
          <a:xfrm>
            <a:off x="368369" y="5240040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dirty="0"/>
              <a:t>※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大學之第四類學群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~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第七類學群，僅限招收高中之藝才班、體育班學生。</a:t>
            </a:r>
          </a:p>
          <a:p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※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藝才班及體育班校排既已分別計算，故不得推至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1~3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及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8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學群。</a:t>
            </a:r>
          </a:p>
          <a:p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※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獲推薦學校推薦至第八類學群之學生，若通過第一階段學科能力測驗、在校學</a:t>
            </a: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業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成績篩選，於報名參加本學年度大學「個人申請」入學招生時，不得再報名</a:t>
            </a: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同一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所大學之醫學院。</a:t>
            </a:r>
          </a:p>
        </p:txBody>
      </p:sp>
      <p:pic>
        <p:nvPicPr>
          <p:cNvPr id="9218" name="Picture 2" descr="C:\Program Files (x86)\Microsoft Office\MEDIA\CAGCAT10\j0336075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440458"/>
            <a:ext cx="1763688" cy="1786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879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96680" y="764704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大學招生原則</a:t>
            </a:r>
            <a:br>
              <a:rPr lang="zh-TW" altLang="en-US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</a:br>
            <a:endParaRPr lang="zh-TW" altLang="en-US" dirty="0">
              <a:solidFill>
                <a:schemeClr val="bg1"/>
              </a:solidFill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9592" y="2132856"/>
            <a:ext cx="7272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一、</a:t>
            </a:r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大學自訂學科能力測驗檢定科目標準、高中英語聽力</a:t>
            </a: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    測驗檢定標準、術科考試檢定項目標準</a:t>
            </a:r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2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2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二、</a:t>
            </a:r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各大學校系第一分發比序項目統一訂定為「在校學業</a:t>
            </a: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    成績」全校排名百分比，其餘分發比序項目由學校系</a:t>
            </a: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    自訂，得為學科能力測驗各單科級分或總級分或術科</a:t>
            </a: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    考試各項目分數或「各單科學業總平均成績」全校排</a:t>
            </a: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    名百分比</a:t>
            </a:r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2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2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三、</a:t>
            </a:r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各學群考生可選填志願數由大學自訂，每學群可選填</a:t>
            </a: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    志願數不得少於該學群參加校系數之二分之一。</a:t>
            </a:r>
          </a:p>
          <a:p>
            <a:r>
              <a:rPr lang="zh-TW" altLang="en-US" sz="2200" dirty="0" smtClean="0">
                <a:latin typeface="王漢宗特圓體繁" pitchFamily="18" charset="-120"/>
                <a:ea typeface="王漢宗特圓體繁" pitchFamily="18" charset="-120"/>
              </a:rPr>
              <a:t>  </a:t>
            </a:r>
            <a:endParaRPr lang="zh-TW" altLang="en-US" sz="2200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0242" name="Picture 2" descr="C:\Program Files (x86)\Microsoft Office\MEDIA\CAGCAT10\j014948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1412194" cy="143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207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</a:br>
            <a:r>
              <a:rPr lang="en-US" altLang="zh-TW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錄取名額及分發方式</a:t>
            </a:r>
            <a:endParaRPr lang="zh-TW" altLang="en-US" dirty="0">
              <a:solidFill>
                <a:schemeClr val="bg1"/>
              </a:solidFill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5536" y="1700808"/>
            <a:ext cx="864096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TW" dirty="0" smtClean="0"/>
          </a:p>
          <a:p>
            <a:r>
              <a:rPr lang="zh-TW" altLang="en-US" sz="2000" dirty="0" smtClean="0">
                <a:solidFill>
                  <a:srgbClr val="C00000"/>
                </a:solidFill>
                <a:latin typeface="王漢宗特圓體繁" pitchFamily="18" charset="-120"/>
                <a:ea typeface="王漢宗特圓體繁" pitchFamily="18" charset="-120"/>
              </a:rPr>
              <a:t>第一至七類學群：</a:t>
            </a: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1.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就一般生而言，各大學於第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1~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第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3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類學群、第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4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類、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第五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類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、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第六類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、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第七類、第八類學群在第一輪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分發分別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錄取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同一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所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高中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各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名為限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:</a:t>
            </a: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   (1).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先通過學測、英聽檢定、術科檢定</a:t>
            </a: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(2).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再進行分發比序項目。</a:t>
            </a: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     進行分發比序時，應依報名學生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【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選填之校系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志願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  序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】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、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【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學校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推薦優先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順序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】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及大學校系訂定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之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 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【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分發比序項目順序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】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比較報名學生成績以決定分</a:t>
            </a: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     發錄取之優先順序。 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000" dirty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2.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若該大學各該學群各系經第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輪分發後仍有缺額，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推薦順序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第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2-6</a:t>
            </a: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)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彙辦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中心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則就該大學該學群第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2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優先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錄取序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考生進行第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2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輪分發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，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各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大學對同一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推薦學校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在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錄取人數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不受一名之限制。</a:t>
            </a:r>
          </a:p>
          <a:p>
            <a:endParaRPr lang="zh-TW" altLang="en-US" dirty="0"/>
          </a:p>
        </p:txBody>
      </p:sp>
      <p:pic>
        <p:nvPicPr>
          <p:cNvPr id="11266" name="Picture 2" descr="C:\Program Files (x86)\Microsoft Office\MEDIA\CAGCAT10\j019954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715682"/>
            <a:ext cx="1670609" cy="179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167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</a:br>
            <a:r>
              <a:rPr lang="en-US" altLang="zh-TW" dirty="0" smtClean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錄取名額及分發方式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25570" y="2708920"/>
            <a:ext cx="7128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C00000"/>
                </a:solidFill>
                <a:latin typeface="王漢宗特圓體繁" pitchFamily="18" charset="-120"/>
                <a:ea typeface="王漢宗特圓體繁" pitchFamily="18" charset="-120"/>
              </a:rPr>
              <a:t>第八類學群：</a:t>
            </a:r>
          </a:p>
          <a:p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三、各大學辦理指定項目甄試（面試）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四、各大學招生委員會應於放榜前依據考生之甄試  </a:t>
            </a:r>
            <a:endParaRPr lang="en-US" altLang="zh-TW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成績訂定最低錄取標準，並公告錄取名單，成 </a:t>
            </a:r>
            <a:endParaRPr lang="en-US" altLang="zh-TW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績未達錄取標準者，雖有名額亦不錄取。</a:t>
            </a:r>
            <a:endParaRPr lang="zh-TW" altLang="en-US" sz="2400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027" name="Picture 3" descr="C:\Program Files (x86)\Microsoft Office\MEDIA\CAGCAT10\j020558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5064172"/>
            <a:ext cx="1776679" cy="16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Program Files (x86)\Microsoft Office\MEDIA\CAGCAT10\j020558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5064172"/>
            <a:ext cx="1776679" cy="16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Program Files (x86)\Microsoft Office\MEDIA\CAGCAT10\j020558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682" y="5052301"/>
            <a:ext cx="1776679" cy="163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39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/>
          <a:lstStyle/>
          <a:p>
            <a:r>
              <a:rPr lang="zh-TW" altLang="en-US" dirty="0" smtClean="0"/>
              <a:t>志願分發實例演練</a:t>
            </a:r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268759"/>
            <a:ext cx="14104938" cy="548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168603"/>
            <a:ext cx="1484987" cy="157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62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b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</a:b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分發比序及錄取作業原則</a:t>
            </a:r>
          </a:p>
        </p:txBody>
      </p:sp>
      <p:sp>
        <p:nvSpPr>
          <p:cNvPr id="4" name="矩形 3"/>
          <p:cNvSpPr/>
          <p:nvPr/>
        </p:nvSpPr>
        <p:spPr>
          <a:xfrm>
            <a:off x="971600" y="2564904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C00000"/>
                </a:solidFill>
                <a:latin typeface="王漢宗特圓體繁" pitchFamily="18" charset="-120"/>
                <a:ea typeface="王漢宗特圓體繁" pitchFamily="18" charset="-120"/>
              </a:rPr>
              <a:t>其他原則</a:t>
            </a:r>
            <a:r>
              <a:rPr lang="en-US" altLang="zh-TW" sz="2400" dirty="0" smtClean="0">
                <a:solidFill>
                  <a:srgbClr val="C00000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</a:p>
          <a:p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一、不列備取。</a:t>
            </a:r>
          </a:p>
          <a:p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二、其就讀期間得否轉系由各大學自行訂定。</a:t>
            </a:r>
          </a:p>
          <a:p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三、繁星推薦錄取生</a:t>
            </a:r>
            <a:r>
              <a:rPr lang="en-US" altLang="zh-TW" sz="2400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醫學系除外</a:t>
            </a:r>
            <a:r>
              <a:rPr lang="en-US" altLang="zh-TW" sz="2400" dirty="0" smtClean="0">
                <a:latin typeface="王漢宗特圓體繁" pitchFamily="18" charset="-120"/>
                <a:ea typeface="王漢宗特圓體繁" pitchFamily="18" charset="-120"/>
              </a:rPr>
              <a:t>)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不得報名當學年度</a:t>
            </a:r>
          </a:p>
          <a:p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「個人申請」及參加「科技校院日間部四年制個人申</a:t>
            </a:r>
          </a:p>
          <a:p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 請」第一階段篩選。</a:t>
            </a:r>
            <a:endParaRPr lang="zh-TW" altLang="en-US" sz="2400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2290" name="Picture 2" descr="C:\Program Files (x86)\Microsoft Office\MEDIA\CAGCAT10\j030125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63548"/>
            <a:ext cx="1829714" cy="1565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6902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</a:br>
            <a:r>
              <a:rPr lang="en-US" altLang="zh-TW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>
                <a:solidFill>
                  <a:schemeClr val="bg1"/>
                </a:solidFill>
                <a:latin typeface="王漢宗特圓體繁" pitchFamily="18" charset="-120"/>
                <a:ea typeface="王漢宗特圓體繁" pitchFamily="18" charset="-120"/>
              </a:rPr>
              <a:t>分發比序及錄取作業原則</a:t>
            </a:r>
            <a:endParaRPr lang="zh-TW" altLang="en-US" dirty="0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899592" y="2335520"/>
            <a:ext cx="74888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其他原則</a:t>
            </a:r>
            <a:r>
              <a:rPr lang="en-US" altLang="zh-TW" sz="24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-</a:t>
            </a:r>
          </a:p>
          <a:p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四、通過「繁星推薦」醫學系比序篩選之考生，得報 </a:t>
            </a:r>
            <a:endParaRPr lang="en-US" altLang="zh-TW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名參加當學年度大學「個人申請」入學招生，惟 </a:t>
            </a:r>
            <a:endParaRPr lang="en-US" altLang="zh-TW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不得報名同一所大學之醫學系；「繁星推薦」醫</a:t>
            </a:r>
            <a:endParaRPr lang="en-US" altLang="zh-TW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學系錄取生若同時錄取「個人申請」任一校系者，</a:t>
            </a:r>
            <a:endParaRPr lang="en-US" altLang="zh-TW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不得參加當學年度大學「個人申請」入學招生網</a:t>
            </a:r>
            <a:endParaRPr lang="en-US" altLang="zh-TW" sz="24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4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400" dirty="0" smtClean="0">
                <a:latin typeface="王漢宗特圓體繁" pitchFamily="18" charset="-120"/>
                <a:ea typeface="王漢宗特圓體繁" pitchFamily="18" charset="-120"/>
              </a:rPr>
              <a:t>   路就讀志願序登記，接受統一分發。</a:t>
            </a:r>
            <a:endParaRPr lang="zh-TW" altLang="en-US" sz="2400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3314" name="Picture 2" descr="C:\Program Files (x86)\Microsoft Office\MEDIA\CAGCAT10\j0336075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525" y="4797152"/>
            <a:ext cx="1760899" cy="178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4058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5313" y="18864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第一至七類學群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) </a:t>
            </a:r>
            <a:b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</a:b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校系分則示例</a:t>
            </a:r>
            <a:endParaRPr lang="zh-TW" altLang="en-US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36908"/>
            <a:ext cx="7923111" cy="3194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01242" y="4707653"/>
            <a:ext cx="30821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王漢宗特圓體繁" pitchFamily="18" charset="-120"/>
                <a:ea typeface="王漢宗特圓體繁" pitchFamily="18" charset="-120"/>
              </a:rPr>
              <a:t>*先檢定</a:t>
            </a:r>
          </a:p>
          <a:p>
            <a:r>
              <a:rPr lang="zh-TW" altLang="en-US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王漢宗特圓體繁" pitchFamily="18" charset="-120"/>
                <a:ea typeface="王漢宗特圓體繁" pitchFamily="18" charset="-120"/>
              </a:rPr>
              <a:t>考生須以欄內校系所訂標準作為進入分發階段門檻。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2914553" y="4548501"/>
            <a:ext cx="62281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*後分發</a:t>
            </a:r>
          </a:p>
          <a:p>
            <a:r>
              <a:rPr lang="en-US" altLang="zh-TW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1.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第一分發比序項目統一訂定為「高中在校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學業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成績」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全 </a:t>
            </a:r>
            <a:endParaRPr lang="en-US" altLang="zh-TW" dirty="0" smtClean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校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排名百分比。</a:t>
            </a:r>
          </a:p>
          <a:p>
            <a:r>
              <a:rPr lang="en-US" altLang="zh-TW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2.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除學測成績、術科考試成績外，亦可以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高中在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校各單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科</a:t>
            </a:r>
            <a:endParaRPr lang="en-US" altLang="zh-TW" dirty="0" smtClean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成績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全校排名百分比作為比序項目。</a:t>
            </a:r>
          </a:p>
          <a:p>
            <a:r>
              <a:rPr lang="en-US" altLang="zh-TW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3.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各大學於第一至第三類學群、第四類學群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、第五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類學群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、</a:t>
            </a:r>
            <a:endParaRPr lang="en-US" altLang="zh-TW" dirty="0" smtClean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第六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類學群、第七類學群分別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錄取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同一推薦學校學生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各</a:t>
            </a:r>
            <a:endParaRPr lang="en-US" altLang="zh-TW" dirty="0" smtClean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以</a:t>
            </a:r>
            <a:r>
              <a:rPr lang="en-US" altLang="zh-TW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1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名為限（第二輪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分發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除外）。</a:t>
            </a:r>
          </a:p>
        </p:txBody>
      </p:sp>
    </p:spTree>
    <p:extLst>
      <p:ext uri="{BB962C8B-B14F-4D97-AF65-F5344CB8AC3E}">
        <p14:creationId xmlns:p14="http://schemas.microsoft.com/office/powerpoint/2010/main" val="184916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繁星推薦入學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第八類學群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) </a:t>
            </a:r>
            <a:b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</a:b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校系分則示例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</a:br>
            <a:endParaRPr lang="zh-TW" altLang="en-US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520734"/>
            <a:ext cx="7632848" cy="3636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0296" y="5157192"/>
            <a:ext cx="6937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 smtClean="0">
                <a:solidFill>
                  <a:schemeClr val="accent2"/>
                </a:solidFill>
              </a:rPr>
              <a:t>*先篩選</a:t>
            </a:r>
            <a:r>
              <a:rPr lang="en-US" altLang="zh-TW" b="1" dirty="0" smtClean="0">
                <a:solidFill>
                  <a:schemeClr val="accent2"/>
                </a:solidFill>
              </a:rPr>
              <a:t>(</a:t>
            </a:r>
            <a:r>
              <a:rPr lang="zh-TW" altLang="en-US" b="1" dirty="0" smtClean="0">
                <a:solidFill>
                  <a:schemeClr val="accent2"/>
                </a:solidFill>
              </a:rPr>
              <a:t>篩選程序為先檢定、後比序</a:t>
            </a:r>
            <a:r>
              <a:rPr lang="en-US" altLang="zh-TW" b="1" dirty="0" smtClean="0">
                <a:solidFill>
                  <a:schemeClr val="accent2"/>
                </a:solidFill>
              </a:rPr>
              <a:t>)</a:t>
            </a:r>
          </a:p>
          <a:p>
            <a:r>
              <a:rPr lang="en-US" altLang="zh-TW" b="1" dirty="0" smtClean="0">
                <a:solidFill>
                  <a:schemeClr val="accent2"/>
                </a:solidFill>
              </a:rPr>
              <a:t>1.</a:t>
            </a:r>
            <a:r>
              <a:rPr lang="zh-TW" altLang="en-US" b="1" dirty="0" smtClean="0">
                <a:solidFill>
                  <a:schemeClr val="accent2"/>
                </a:solidFill>
              </a:rPr>
              <a:t>第一分發比序項目統一訂定為「在校學業成績」全校排名百分比。</a:t>
            </a:r>
          </a:p>
          <a:p>
            <a:r>
              <a:rPr lang="en-US" altLang="zh-TW" b="1" dirty="0" smtClean="0">
                <a:solidFill>
                  <a:schemeClr val="accent2"/>
                </a:solidFill>
              </a:rPr>
              <a:t>2.</a:t>
            </a:r>
            <a:r>
              <a:rPr lang="zh-TW" altLang="en-US" b="1" dirty="0" smtClean="0">
                <a:solidFill>
                  <a:schemeClr val="accent2"/>
                </a:solidFill>
              </a:rPr>
              <a:t>除學測成績、術科考試成績外，亦可以高中在校各單科成績全校  </a:t>
            </a:r>
            <a:endParaRPr lang="en-US" altLang="zh-TW" b="1" dirty="0" smtClean="0">
              <a:solidFill>
                <a:schemeClr val="accent2"/>
              </a:solidFill>
            </a:endParaRPr>
          </a:p>
          <a:p>
            <a:r>
              <a:rPr lang="zh-TW" altLang="en-US" b="1" dirty="0">
                <a:solidFill>
                  <a:schemeClr val="accent2"/>
                </a:solidFill>
              </a:rPr>
              <a:t> </a:t>
            </a:r>
            <a:r>
              <a:rPr lang="zh-TW" altLang="en-US" b="1" dirty="0" smtClean="0">
                <a:solidFill>
                  <a:schemeClr val="accent2"/>
                </a:solidFill>
              </a:rPr>
              <a:t>  排名百分比作為比序項目。</a:t>
            </a:r>
          </a:p>
          <a:p>
            <a:r>
              <a:rPr lang="en-US" altLang="zh-TW" b="1" dirty="0" smtClean="0">
                <a:solidFill>
                  <a:schemeClr val="accent2"/>
                </a:solidFill>
              </a:rPr>
              <a:t>3.</a:t>
            </a:r>
            <a:r>
              <a:rPr lang="zh-TW" altLang="en-US" b="1" dirty="0" smtClean="0">
                <a:solidFill>
                  <a:schemeClr val="accent2"/>
                </a:solidFill>
              </a:rPr>
              <a:t>各大學對同一推薦學校之通過篩選學生以</a:t>
            </a:r>
            <a:r>
              <a:rPr lang="en-US" altLang="zh-TW" b="1" dirty="0" smtClean="0">
                <a:solidFill>
                  <a:schemeClr val="accent2"/>
                </a:solidFill>
              </a:rPr>
              <a:t>1</a:t>
            </a:r>
            <a:r>
              <a:rPr lang="zh-TW" altLang="en-US" b="1" dirty="0" smtClean="0">
                <a:solidFill>
                  <a:schemeClr val="accent2"/>
                </a:solidFill>
              </a:rPr>
              <a:t>名為限（第</a:t>
            </a:r>
            <a:r>
              <a:rPr lang="en-US" altLang="zh-TW" b="1" dirty="0" smtClean="0">
                <a:solidFill>
                  <a:schemeClr val="accent2"/>
                </a:solidFill>
              </a:rPr>
              <a:t>2</a:t>
            </a:r>
            <a:r>
              <a:rPr lang="zh-TW" altLang="en-US" b="1" dirty="0" smtClean="0">
                <a:solidFill>
                  <a:schemeClr val="accent2"/>
                </a:solidFill>
              </a:rPr>
              <a:t>輪比序</a:t>
            </a:r>
            <a:r>
              <a:rPr lang="zh-TW" altLang="en-US" b="1" dirty="0" smtClean="0">
                <a:solidFill>
                  <a:schemeClr val="accent2"/>
                </a:solidFill>
              </a:rPr>
              <a:t>除外。</a:t>
            </a:r>
            <a:endParaRPr lang="zh-TW" altLang="en-US" b="1" dirty="0" smtClean="0">
              <a:solidFill>
                <a:schemeClr val="accent2"/>
              </a:solidFill>
            </a:endParaRPr>
          </a:p>
          <a:p>
            <a:endParaRPr lang="zh-TW" altLang="en-US" b="1" dirty="0">
              <a:solidFill>
                <a:schemeClr val="accent2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7164288" y="5267543"/>
            <a:ext cx="18004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*後甄試</a:t>
            </a:r>
          </a:p>
          <a:p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甄試項目一律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以</a:t>
            </a:r>
            <a:endParaRPr lang="en-US" altLang="zh-TW" dirty="0" smtClean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面試方式</a:t>
            </a:r>
            <a:r>
              <a:rPr lang="zh-TW" altLang="en-US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進行。</a:t>
            </a:r>
          </a:p>
        </p:txBody>
      </p:sp>
    </p:spTree>
    <p:extLst>
      <p:ext uri="{BB962C8B-B14F-4D97-AF65-F5344CB8AC3E}">
        <p14:creationId xmlns:p14="http://schemas.microsoft.com/office/powerpoint/2010/main" val="108472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987" y="620688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個人申請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入學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考生申請條件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</a:br>
            <a:endParaRPr lang="zh-TW" altLang="en-US" dirty="0"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39552" y="2564904"/>
            <a:ext cx="82089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一、申請資格</a:t>
            </a:r>
          </a:p>
          <a:p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1.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國內外公立或已立案之私立高級中學、高級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職業學校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以上之應屆或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已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畢業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學生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2.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學科能力測驗或校系要求之術科考試有任一考科</a:t>
            </a:r>
          </a:p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為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零級分者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缺考、未報考成績以零級分計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)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，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不具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申請資格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※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大學「繁星推薦」入學第一類學群至第七類學群錄取生及「大學辦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理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特殊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選才招生試辦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計畫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」錄取且未依限放棄入學資格之考生一律不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得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參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加個人申請」報名。</a:t>
            </a:r>
          </a:p>
          <a:p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※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通過「繁星推薦」入學第八類學群第一階段篩選之考生，不得再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報名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同一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所大學之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醫學系。</a:t>
            </a:r>
            <a:endParaRPr lang="zh-TW" altLang="en-US" sz="2000" dirty="0" smtClean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4338" name="Picture 2" descr="C:\Program Files (x86)\Microsoft Office\MEDIA\CAGCAT10\j0157763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532" y="1268760"/>
            <a:ext cx="1434927" cy="144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20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個人申請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入學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申請校系數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</a:br>
            <a:endParaRPr lang="zh-TW" altLang="en-US" dirty="0"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59632" y="2780928"/>
            <a:ext cx="70567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/>
              <a:t>一、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報名方式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:</a:t>
            </a: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得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參加學校代辦的集體報名，亦得個別網路報名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000" dirty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二、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報名校系數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:</a:t>
            </a: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每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名考生可報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6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個校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系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000" dirty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*考生</a:t>
            </a:r>
            <a:r>
              <a:rPr lang="zh-TW" altLang="en-US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於報名時，應審慎考量所申請校系第二</a:t>
            </a:r>
            <a:r>
              <a:rPr lang="zh-TW" altLang="en-US" sz="20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階段</a:t>
            </a:r>
            <a:endParaRPr lang="en-US" altLang="zh-TW" sz="2000" dirty="0" smtClean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面試</a:t>
            </a:r>
            <a:r>
              <a:rPr lang="zh-TW" altLang="en-US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日期是否有重疊情況</a:t>
            </a:r>
            <a:r>
              <a:rPr lang="zh-TW" altLang="en-US" sz="20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000" dirty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5362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562803"/>
            <a:ext cx="1795882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253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個人申請入學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大學招生原則</a:t>
            </a:r>
            <a:endParaRPr lang="zh-TW" altLang="en-US" dirty="0"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619672" y="2492897"/>
            <a:ext cx="624644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一、考生對同一大學得否申請多個學系，由大學自訂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二、大學校系自訂第一階段檢定項目、倍率篩選名額</a:t>
            </a:r>
          </a:p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（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以招生名額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3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倍或不超過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50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名為原則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）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第二階段甄試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項目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書面審查、小論文及面試等）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三、大學校系自訂學科能力測驗成績、術科考試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成績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及指定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項目甄試成績之佔分比例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學科能力測驗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成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績佔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甄選總成績之比例不應超過百分之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50)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zh-TW" altLang="en-US" sz="2000" dirty="0" smtClean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638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81128"/>
            <a:ext cx="1773022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62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個人申請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入學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第一階甄試方式</a:t>
            </a:r>
            <a:endParaRPr lang="zh-TW" altLang="en-US" dirty="0">
              <a:solidFill>
                <a:srgbClr val="FF0000"/>
              </a:solidFill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26248" y="1533465"/>
            <a:ext cx="849694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一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).『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進行第一階段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』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篩選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:</a:t>
            </a:r>
            <a:r>
              <a:rPr lang="zh-TW" altLang="en-US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先</a:t>
            </a:r>
            <a:r>
              <a:rPr lang="en-US" altLang="zh-TW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【</a:t>
            </a:r>
            <a:r>
              <a:rPr lang="zh-TW" altLang="en-US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檢定標準</a:t>
            </a:r>
            <a:r>
              <a:rPr lang="en-US" altLang="zh-TW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】</a:t>
            </a:r>
            <a:r>
              <a:rPr lang="zh-TW" altLang="en-US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篩選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，達檢定標準者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，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  方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能參加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次項之</a:t>
            </a:r>
            <a:r>
              <a:rPr lang="zh-TW" altLang="en-US" sz="20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後</a:t>
            </a:r>
            <a:r>
              <a:rPr lang="en-US" altLang="zh-TW" sz="20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【</a:t>
            </a:r>
            <a:r>
              <a:rPr lang="zh-TW" altLang="en-US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倍率篩選</a:t>
            </a:r>
            <a:r>
              <a:rPr lang="en-US" altLang="zh-TW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】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。</a:t>
            </a: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   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1.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學測及術科檢定標準分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: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頂標、前標、均標、後標、底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標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2.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高中英語聽力測驗檢定標準分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: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「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A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」「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B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」「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C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」「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F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」級四種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:</a:t>
            </a: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    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成績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三年內有效並可擇優採計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000" dirty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en-US" altLang="zh-TW" sz="20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【</a:t>
            </a:r>
            <a:r>
              <a:rPr lang="zh-TW" altLang="en-US" sz="2000" dirty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倍率篩選</a:t>
            </a:r>
            <a:r>
              <a:rPr lang="en-US" altLang="zh-TW" sz="2000" dirty="0" smtClean="0">
                <a:solidFill>
                  <a:srgbClr val="FF0000"/>
                </a:solidFill>
                <a:latin typeface="王漢宗特圓體繁" pitchFamily="18" charset="-120"/>
                <a:ea typeface="王漢宗特圓體繁" pitchFamily="18" charset="-120"/>
              </a:rPr>
              <a:t>】</a:t>
            </a:r>
          </a:p>
          <a:p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 以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招生名額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3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倍或不超過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50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名為原則，限定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進入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   第二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階參加面試的人數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sz="2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zh-TW" altLang="en-US" sz="2000" dirty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如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: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國立成功大學外國語文</a:t>
            </a:r>
            <a:r>
              <a:rPr lang="zh-TW" altLang="en-US" sz="2000" dirty="0" smtClean="0">
                <a:latin typeface="王漢宗特圓體繁" pitchFamily="18" charset="-120"/>
                <a:ea typeface="王漢宗特圓體繁" pitchFamily="18" charset="-120"/>
              </a:rPr>
              <a:t>系篩選倍率</a:t>
            </a:r>
            <a:r>
              <a:rPr lang="en-US" altLang="zh-TW" sz="2000" dirty="0" smtClean="0">
                <a:latin typeface="王漢宗特圓體繁" pitchFamily="18" charset="-120"/>
                <a:ea typeface="王漢宗特圓體繁" pitchFamily="18" charset="-120"/>
              </a:rPr>
              <a:t>: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國文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4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英文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3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社會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5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總級分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6</a:t>
            </a: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    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先根據總級分倍率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6*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招生名額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13=78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依級分高低錄取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)</a:t>
            </a: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    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再根據社會倍率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5*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招生名額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13=65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從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78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人中再篩選出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65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)</a:t>
            </a: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    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再根據國文倍率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4*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招生名額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13=52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從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65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人中再篩選出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52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)</a:t>
            </a: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    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最後根據英文倍率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3*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招生名額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13=39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(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從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52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人中再篩選出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39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) </a:t>
            </a:r>
          </a:p>
          <a:p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     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最後</a:t>
            </a:r>
            <a:r>
              <a:rPr lang="en-US" altLang="zh-TW" sz="2000" dirty="0">
                <a:latin typeface="王漢宗特圓體繁" pitchFamily="18" charset="-120"/>
                <a:ea typeface="王漢宗特圓體繁" pitchFamily="18" charset="-120"/>
              </a:rPr>
              <a:t>39</a:t>
            </a:r>
            <a:r>
              <a:rPr lang="zh-TW" altLang="en-US" sz="2000" dirty="0">
                <a:latin typeface="王漢宗特圓體繁" pitchFamily="18" charset="-120"/>
                <a:ea typeface="王漢宗特圓體繁" pitchFamily="18" charset="-120"/>
              </a:rPr>
              <a:t>人通過第一階進入到第二階 </a:t>
            </a:r>
          </a:p>
          <a:p>
            <a:endParaRPr lang="zh-TW" altLang="en-US" sz="2000" dirty="0">
              <a:latin typeface="王漢宗特圓體繁" pitchFamily="18" charset="-120"/>
              <a:ea typeface="王漢宗特圓體繁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4645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772400" cy="936104"/>
          </a:xfrm>
        </p:spPr>
        <p:txBody>
          <a:bodyPr/>
          <a:lstStyle/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個人申請入學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第二階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甄試方式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14054138" cy="417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516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26364"/>
          </a:xfrm>
        </p:spPr>
        <p:txBody>
          <a:bodyPr>
            <a:normAutofit fontScale="90000"/>
          </a:bodyPr>
          <a:lstStyle/>
          <a:p>
            <a:r>
              <a:rPr lang="zh-TW" altLang="en-US" sz="3600" dirty="0" smtClean="0">
                <a:latin typeface="王漢宗特圓體繁" pitchFamily="18" charset="-120"/>
                <a:ea typeface="王漢宗特圓體繁" pitchFamily="18" charset="-120"/>
              </a:rPr>
              <a:t>個人申請入學管道校系分則</a:t>
            </a:r>
            <a:r>
              <a:rPr lang="zh-TW" altLang="en-US" sz="3600" dirty="0" smtClean="0">
                <a:latin typeface="王漢宗特圓體繁" pitchFamily="18" charset="-120"/>
                <a:ea typeface="王漢宗特圓體繁" pitchFamily="18" charset="-120"/>
              </a:rPr>
              <a:t>示例</a:t>
            </a:r>
            <a:r>
              <a:rPr lang="en-US" altLang="zh-TW" sz="3600" dirty="0" smtClean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en-US" altLang="zh-TW" sz="3600" dirty="0" smtClean="0">
                <a:latin typeface="王漢宗特圓體繁" pitchFamily="18" charset="-120"/>
                <a:ea typeface="王漢宗特圓體繁" pitchFamily="18" charset="-120"/>
              </a:rPr>
            </a:br>
            <a:r>
              <a:rPr lang="en-US" altLang="zh-TW" dirty="0" smtClean="0"/>
              <a:t>*</a:t>
            </a:r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7426227" cy="4682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8586" y="5456934"/>
            <a:ext cx="400114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*先篩選</a:t>
            </a:r>
            <a:r>
              <a:rPr lang="en-US" altLang="zh-TW" dirty="0" smtClean="0">
                <a:solidFill>
                  <a:srgbClr val="FF0000"/>
                </a:solidFill>
              </a:rPr>
              <a:t>(</a:t>
            </a:r>
            <a:r>
              <a:rPr lang="zh-TW" altLang="en-US" dirty="0" smtClean="0">
                <a:solidFill>
                  <a:srgbClr val="FF0000"/>
                </a:solidFill>
              </a:rPr>
              <a:t>篩選程序為先檢定、後篩選</a:t>
            </a:r>
            <a:r>
              <a:rPr lang="en-US" altLang="zh-TW" dirty="0" smtClean="0">
                <a:solidFill>
                  <a:srgbClr val="FF0000"/>
                </a:solidFill>
              </a:rPr>
              <a:t>)</a:t>
            </a:r>
          </a:p>
          <a:p>
            <a:r>
              <a:rPr lang="zh-TW" altLang="en-US" dirty="0" smtClean="0">
                <a:solidFill>
                  <a:srgbClr val="FF0000"/>
                </a:solidFill>
              </a:rPr>
              <a:t>  大</a:t>
            </a:r>
            <a:r>
              <a:rPr lang="zh-TW" altLang="en-US" dirty="0" smtClean="0">
                <a:solidFill>
                  <a:srgbClr val="FF0000"/>
                </a:solidFill>
              </a:rPr>
              <a:t>學校系自訂學測、術科考試成績篩</a:t>
            </a:r>
          </a:p>
          <a:p>
            <a:r>
              <a:rPr lang="zh-TW" altLang="en-US" dirty="0" smtClean="0">
                <a:solidFill>
                  <a:srgbClr val="FF0000"/>
                </a:solidFill>
              </a:rPr>
              <a:t>  選</a:t>
            </a:r>
            <a:r>
              <a:rPr lang="zh-TW" altLang="en-US" dirty="0" smtClean="0">
                <a:solidFill>
                  <a:srgbClr val="FF0000"/>
                </a:solidFill>
              </a:rPr>
              <a:t>標準篩選考生，惟篩選倍率以招生</a:t>
            </a:r>
          </a:p>
          <a:p>
            <a:r>
              <a:rPr lang="zh-TW" altLang="en-US" dirty="0" smtClean="0">
                <a:solidFill>
                  <a:srgbClr val="FF0000"/>
                </a:solidFill>
              </a:rPr>
              <a:t>  名額</a:t>
            </a:r>
            <a:r>
              <a:rPr lang="en-US" altLang="zh-TW" dirty="0" smtClean="0">
                <a:solidFill>
                  <a:srgbClr val="FF0000"/>
                </a:solidFill>
              </a:rPr>
              <a:t>3</a:t>
            </a:r>
            <a:r>
              <a:rPr lang="zh-TW" altLang="en-US" dirty="0" smtClean="0">
                <a:solidFill>
                  <a:srgbClr val="FF0000"/>
                </a:solidFill>
              </a:rPr>
              <a:t>倍或不超過</a:t>
            </a:r>
            <a:r>
              <a:rPr lang="en-US" altLang="zh-TW" dirty="0" smtClean="0">
                <a:solidFill>
                  <a:srgbClr val="FF0000"/>
                </a:solidFill>
              </a:rPr>
              <a:t>50</a:t>
            </a:r>
            <a:r>
              <a:rPr lang="zh-TW" altLang="en-US" dirty="0" smtClean="0">
                <a:solidFill>
                  <a:srgbClr val="FF0000"/>
                </a:solidFill>
              </a:rPr>
              <a:t>名為原則。</a:t>
            </a:r>
          </a:p>
          <a:p>
            <a:endParaRPr lang="zh-TW" altLang="en-US" dirty="0"/>
          </a:p>
        </p:txBody>
      </p:sp>
      <p:sp>
        <p:nvSpPr>
          <p:cNvPr id="3" name="矩形 2"/>
          <p:cNvSpPr/>
          <p:nvPr/>
        </p:nvSpPr>
        <p:spPr>
          <a:xfrm>
            <a:off x="3851920" y="5474992"/>
            <a:ext cx="27363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dirty="0">
                <a:solidFill>
                  <a:srgbClr val="0070C0"/>
                </a:solidFill>
              </a:rPr>
              <a:t>*再甄試</a:t>
            </a:r>
          </a:p>
          <a:p>
            <a:pPr lvl="0"/>
            <a:r>
              <a:rPr lang="zh-TW" altLang="en-US" dirty="0">
                <a:solidFill>
                  <a:srgbClr val="0070C0"/>
                </a:solidFill>
              </a:rPr>
              <a:t>大學校系自訂及辦理第</a:t>
            </a:r>
          </a:p>
          <a:p>
            <a:pPr lvl="0"/>
            <a:r>
              <a:rPr lang="zh-TW" altLang="en-US" dirty="0">
                <a:solidFill>
                  <a:srgbClr val="0070C0"/>
                </a:solidFill>
              </a:rPr>
              <a:t>二階段甄試項目，考生</a:t>
            </a:r>
          </a:p>
          <a:p>
            <a:pPr lvl="0"/>
            <a:r>
              <a:rPr lang="zh-TW" altLang="en-US" dirty="0">
                <a:solidFill>
                  <a:srgbClr val="0070C0"/>
                </a:solidFill>
              </a:rPr>
              <a:t>審查資料上傳至甄選會</a:t>
            </a:r>
            <a:r>
              <a:rPr lang="zh-TW" altLang="en-US" dirty="0" smtClean="0">
                <a:solidFill>
                  <a:srgbClr val="0070C0"/>
                </a:solidFill>
              </a:rPr>
              <a:t>。</a:t>
            </a:r>
            <a:endParaRPr lang="zh-TW" altLang="en-US" dirty="0">
              <a:solidFill>
                <a:srgbClr val="0070C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72200" y="5482788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dirty="0">
                <a:solidFill>
                  <a:prstClr val="black"/>
                </a:solidFill>
              </a:rPr>
              <a:t>*後分發</a:t>
            </a:r>
          </a:p>
          <a:p>
            <a:pPr lvl="0"/>
            <a:r>
              <a:rPr lang="zh-TW" altLang="en-US" dirty="0">
                <a:solidFill>
                  <a:prstClr val="black"/>
                </a:solidFill>
              </a:rPr>
              <a:t>分發總成績</a:t>
            </a:r>
            <a:r>
              <a:rPr lang="en-US" altLang="zh-TW" dirty="0">
                <a:solidFill>
                  <a:prstClr val="black"/>
                </a:solidFill>
              </a:rPr>
              <a:t>=</a:t>
            </a:r>
            <a:r>
              <a:rPr lang="zh-TW" altLang="en-US" dirty="0">
                <a:solidFill>
                  <a:prstClr val="black"/>
                </a:solidFill>
              </a:rPr>
              <a:t>第一階段成</a:t>
            </a:r>
          </a:p>
          <a:p>
            <a:pPr lvl="0"/>
            <a:r>
              <a:rPr lang="zh-TW" altLang="en-US" dirty="0">
                <a:solidFill>
                  <a:prstClr val="black"/>
                </a:solidFill>
              </a:rPr>
              <a:t>績</a:t>
            </a:r>
            <a:r>
              <a:rPr lang="en-US" altLang="zh-TW" dirty="0">
                <a:solidFill>
                  <a:prstClr val="black"/>
                </a:solidFill>
              </a:rPr>
              <a:t>+</a:t>
            </a:r>
            <a:r>
              <a:rPr lang="zh-TW" altLang="en-US" dirty="0">
                <a:solidFill>
                  <a:prstClr val="black"/>
                </a:solidFill>
              </a:rPr>
              <a:t>第二階段指定甄試項</a:t>
            </a:r>
          </a:p>
          <a:p>
            <a:pPr lvl="0"/>
            <a:r>
              <a:rPr lang="zh-TW" altLang="en-US" dirty="0">
                <a:solidFill>
                  <a:prstClr val="black"/>
                </a:solidFill>
              </a:rPr>
              <a:t>目成績</a:t>
            </a:r>
            <a:r>
              <a:rPr lang="zh-TW" altLang="en-US" dirty="0" smtClean="0">
                <a:solidFill>
                  <a:prstClr val="black"/>
                </a:solidFill>
              </a:rPr>
              <a:t>。</a:t>
            </a:r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94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個人申請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入學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-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登記就讀志願序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/>
            </a:r>
            <a:b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</a:br>
            <a:endParaRPr lang="zh-TW" altLang="en-US" dirty="0">
              <a:latin typeface="王漢宗特圓體繁" pitchFamily="18" charset="-120"/>
              <a:ea typeface="王漢宗特圓體繁" pitchFamily="18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95536" y="1700808"/>
            <a:ext cx="84969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一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.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正、備取生網路登記志願序</a:t>
            </a:r>
          </a:p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1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.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由於有多數考生同時被數個系正取或備取，但只能擇一就讀，為免耽誤其</a:t>
            </a: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他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備取生遞補；因此，無論正備取幾個系皆需上網就正備取的校系登記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志       </a:t>
            </a:r>
            <a:endParaRPr lang="en-US" altLang="zh-TW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 願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序。</a:t>
            </a: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2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.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未上網登記者，視同放棄錄取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en-US" altLang="zh-TW" dirty="0" smtClean="0">
              <a:latin typeface="王漢宗特圓體繁" pitchFamily="18" charset="-120"/>
              <a:ea typeface="王漢宗特圓體繁" pitchFamily="18" charset="-120"/>
            </a:endParaRPr>
          </a:p>
          <a:p>
            <a:endParaRPr lang="en-US" altLang="zh-TW" dirty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二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.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放棄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錄取</a:t>
            </a: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1.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未上網登記者，視同放棄，只能參加指考。</a:t>
            </a: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en-US" altLang="zh-TW" dirty="0">
                <a:latin typeface="王漢宗特圓體繁" pitchFamily="18" charset="-120"/>
                <a:ea typeface="王漢宗特圓體繁" pitchFamily="18" charset="-120"/>
              </a:rPr>
              <a:t>2.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有上網登記並經分發，事後又擬放棄，不想報到，此時須填寫放棄錄取申</a:t>
            </a: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請書給分發校系，始能參加指考。</a:t>
            </a:r>
          </a:p>
          <a:p>
            <a:endParaRPr lang="zh-TW" altLang="en-US" dirty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三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.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其他</a:t>
            </a:r>
            <a:endParaRPr lang="en-US" altLang="zh-TW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1.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得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列備取。</a:t>
            </a:r>
          </a:p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2.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其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就讀期間得否轉系由各大學自行訂定。</a:t>
            </a:r>
          </a:p>
          <a:p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</a:t>
            </a:r>
            <a:r>
              <a:rPr lang="en-US" altLang="zh-TW" dirty="0" smtClean="0">
                <a:latin typeface="王漢宗特圓體繁" pitchFamily="18" charset="-120"/>
                <a:ea typeface="王漢宗特圓體繁" pitchFamily="18" charset="-120"/>
              </a:rPr>
              <a:t>3.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分發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錄取生即取得各該校系之入學資格，若欲放棄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入學資格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者，應於規定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期限</a:t>
            </a:r>
            <a:endParaRPr lang="en-US" altLang="zh-TW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內向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錄取之大學聲明放棄，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否則一律不得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再登記參加當學年度之大學考試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入學 </a:t>
            </a:r>
            <a:endParaRPr lang="en-US" altLang="zh-TW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dirty="0">
                <a:latin typeface="王漢宗特圓體繁" pitchFamily="18" charset="-120"/>
                <a:ea typeface="王漢宗特圓體繁" pitchFamily="18" charset="-120"/>
              </a:rPr>
              <a:t>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   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招生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及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四技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二專各聯合登記分發入學招生</a:t>
            </a:r>
            <a:r>
              <a:rPr lang="zh-TW" altLang="en-US" dirty="0" smtClean="0">
                <a:latin typeface="王漢宗特圓體繁" pitchFamily="18" charset="-120"/>
                <a:ea typeface="王漢宗特圓體繁" pitchFamily="18" charset="-120"/>
              </a:rPr>
              <a:t>。</a:t>
            </a:r>
            <a:endParaRPr lang="zh-TW" altLang="en-US" dirty="0">
              <a:latin typeface="王漢宗特圓體繁" pitchFamily="18" charset="-120"/>
              <a:ea typeface="王漢宗特圓體繁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6895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411760" y="2852936"/>
            <a:ext cx="428835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8000" dirty="0" smtClean="0">
                <a:latin typeface="王漢宗特圓體繁" pitchFamily="18" charset="-120"/>
                <a:ea typeface="王漢宗特圓體繁" pitchFamily="18" charset="-120"/>
              </a:rPr>
              <a:t>簡報結束</a:t>
            </a:r>
            <a:endParaRPr lang="en-US" altLang="zh-TW" sz="8000" dirty="0" smtClean="0">
              <a:latin typeface="王漢宗特圓體繁" pitchFamily="18" charset="-120"/>
              <a:ea typeface="王漢宗特圓體繁" pitchFamily="18" charset="-120"/>
            </a:endParaRPr>
          </a:p>
          <a:p>
            <a:r>
              <a:rPr lang="zh-TW" altLang="en-US" sz="8000" dirty="0" smtClean="0">
                <a:latin typeface="王漢宗特圓體繁" pitchFamily="18" charset="-120"/>
                <a:ea typeface="王漢宗特圓體繁" pitchFamily="18" charset="-120"/>
              </a:rPr>
              <a:t>  謝謝</a:t>
            </a:r>
            <a:endParaRPr lang="zh-TW" altLang="en-US" sz="8000" dirty="0">
              <a:latin typeface="王漢宗特圓體繁" pitchFamily="18" charset="-120"/>
              <a:ea typeface="王漢宗特圓體繁" pitchFamily="18" charset="-120"/>
            </a:endParaRPr>
          </a:p>
        </p:txBody>
      </p:sp>
      <p:pic>
        <p:nvPicPr>
          <p:cNvPr id="18434" name="Picture 2" descr="C:\Program Files (x86)\Microsoft Office\MEDIA\CAGCAT10\j0196374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074" y="4130208"/>
            <a:ext cx="1724558" cy="18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31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206</TotalTime>
  <Words>2192</Words>
  <Application>Microsoft Office PowerPoint</Application>
  <PresentationFormat>如螢幕大小 (4:3)</PresentationFormat>
  <Paragraphs>208</Paragraphs>
  <Slides>22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22</vt:i4>
      </vt:variant>
    </vt:vector>
  </HeadingPairs>
  <TitlesOfParts>
    <vt:vector size="23" baseType="lpstr">
      <vt:lpstr>波形</vt:lpstr>
      <vt:lpstr>PowerPoint 簡報</vt:lpstr>
      <vt:lpstr>PowerPoint 簡報</vt:lpstr>
      <vt:lpstr>106學年度多元入學方案 三大招生管道介紹及示例 </vt:lpstr>
      <vt:lpstr>繁星推薦入學-高中推薦原則</vt:lpstr>
      <vt:lpstr>繁星推薦入學-高中推薦原則</vt:lpstr>
      <vt:lpstr>繁星推薦入學-大學推薦原則</vt:lpstr>
      <vt:lpstr>繁星推薦入學-大學招生原則 </vt:lpstr>
      <vt:lpstr>繁星推薦入學 -錄取名額及分發方式</vt:lpstr>
      <vt:lpstr>繁星推薦入學 -錄取名額及分發方式</vt:lpstr>
      <vt:lpstr>志願分發實例演練</vt:lpstr>
      <vt:lpstr>繁星推薦入學 -分發比序及錄取作業原則</vt:lpstr>
      <vt:lpstr>繁星推薦入學 -分發比序及錄取作業原則</vt:lpstr>
      <vt:lpstr>繁星推薦入學(第一至七類學群)  校系分則示例</vt:lpstr>
      <vt:lpstr>繁星推薦入學(第八類學群)  校系分則示例 </vt:lpstr>
      <vt:lpstr>個人申請入學-考生申請條件 </vt:lpstr>
      <vt:lpstr>個人申請入學-申請校系數 </vt:lpstr>
      <vt:lpstr>個人申請入學-大學招生原則</vt:lpstr>
      <vt:lpstr>個人申請入學-第一階甄試方式</vt:lpstr>
      <vt:lpstr>個人申請入學-第二階甄試方式</vt:lpstr>
      <vt:lpstr>個人申請入學管道校系分則示例 *</vt:lpstr>
      <vt:lpstr>個人申請入學-登記就讀志願序 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三大招生管道介紹及示例 </dc:title>
  <dc:creator>User</dc:creator>
  <cp:lastModifiedBy>User</cp:lastModifiedBy>
  <cp:revision>17</cp:revision>
  <cp:lastPrinted>2016-11-02T08:19:50Z</cp:lastPrinted>
  <dcterms:created xsi:type="dcterms:W3CDTF">2016-10-28T07:41:40Z</dcterms:created>
  <dcterms:modified xsi:type="dcterms:W3CDTF">2016-11-02T08:27:22Z</dcterms:modified>
</cp:coreProperties>
</file>