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9"/>
  </p:notesMasterIdLst>
  <p:sldIdLst>
    <p:sldId id="256" r:id="rId2"/>
    <p:sldId id="258" r:id="rId3"/>
    <p:sldId id="259" r:id="rId4"/>
    <p:sldId id="260" r:id="rId5"/>
    <p:sldId id="261" r:id="rId6"/>
    <p:sldId id="263" r:id="rId7"/>
    <p:sldId id="262" r:id="rId8"/>
  </p:sldIdLst>
  <p:sldSz cx="9144000" cy="6858000" type="screen4x3"/>
  <p:notesSz cx="6858000" cy="9144000"/>
  <p:embeddedFontLst>
    <p:embeddedFont>
      <p:font typeface="Wingdings 2" pitchFamily="18" charset="2"/>
      <p:regular r:id="rId10"/>
    </p:embeddedFont>
    <p:embeddedFont>
      <p:font typeface="微軟正黑體" pitchFamily="34" charset="-120"/>
      <p:regular r:id="rId11"/>
      <p:bold r:id="rId12"/>
    </p:embeddedFont>
    <p:embeddedFont>
      <p:font typeface="王漢宗粗鋼體一標準" pitchFamily="18" charset="-120"/>
      <p:regular r:id="rId13"/>
    </p:embeddedFont>
    <p:embeddedFont>
      <p:font typeface="Calibri" pitchFamily="34" charset="0"/>
      <p:regular r:id="rId14"/>
      <p:bold r:id="rId15"/>
      <p:italic r:id="rId16"/>
      <p:boldItalic r:id="rId17"/>
    </p:embeddedFont>
    <p:embeddedFont>
      <p:font typeface="Century Gothic" pitchFamily="34" charset="0"/>
      <p:regular r:id="rId18"/>
      <p:bold r:id="rId19"/>
      <p:italic r:id="rId20"/>
      <p:boldItalic r:id="rId21"/>
    </p:embeddedFont>
  </p:embeddedFontLst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C04B0"/>
    <a:srgbClr val="FF3300"/>
    <a:srgbClr val="FFCE33"/>
    <a:srgbClr val="F0E442"/>
    <a:srgbClr val="FFD03B"/>
    <a:srgbClr val="ECF04E"/>
    <a:srgbClr val="F83934"/>
    <a:srgbClr val="F48F74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80" autoAdjust="0"/>
    <p:restoredTop sz="94660"/>
  </p:normalViewPr>
  <p:slideViewPr>
    <p:cSldViewPr>
      <p:cViewPr varScale="1">
        <p:scale>
          <a:sx n="71" d="100"/>
          <a:sy n="71" d="100"/>
        </p:scale>
        <p:origin x="-117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viewProps" Target="viewProp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B5516C-8D18-4344-BDFA-FA463362B13C}" type="datetimeFigureOut">
              <a:rPr lang="zh-TW" altLang="en-US" smtClean="0"/>
              <a:t>2017/5/9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73477F-83B7-4B06-9357-038F65D243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40847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3477F-83B7-4B06-9357-038F65D243DD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437266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D13A0FA0-F45C-4670-9BB6-D6FDCA3341D5}" type="datetimeFigureOut">
              <a:rPr lang="zh-TW" altLang="en-US" smtClean="0"/>
              <a:t>2017/5/9</a:t>
            </a:fld>
            <a:endParaRPr lang="zh-TW" altLang="en-US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23207C40-1494-4F22-8386-CFE3A412060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A0FA0-F45C-4670-9BB6-D6FDCA3341D5}" type="datetimeFigureOut">
              <a:rPr lang="zh-TW" altLang="en-US" smtClean="0"/>
              <a:t>2017/5/9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07C40-1494-4F22-8386-CFE3A412060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A0FA0-F45C-4670-9BB6-D6FDCA3341D5}" type="datetimeFigureOut">
              <a:rPr lang="zh-TW" altLang="en-US" smtClean="0"/>
              <a:t>2017/5/9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07C40-1494-4F22-8386-CFE3A412060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A0FA0-F45C-4670-9BB6-D6FDCA3341D5}" type="datetimeFigureOut">
              <a:rPr lang="zh-TW" altLang="en-US" smtClean="0"/>
              <a:t>2017/5/9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07C40-1494-4F22-8386-CFE3A412060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A0FA0-F45C-4670-9BB6-D6FDCA3341D5}" type="datetimeFigureOut">
              <a:rPr lang="zh-TW" altLang="en-US" smtClean="0"/>
              <a:t>2017/5/9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07C40-1494-4F22-8386-CFE3A412060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A0FA0-F45C-4670-9BB6-D6FDCA3341D5}" type="datetimeFigureOut">
              <a:rPr lang="zh-TW" altLang="en-US" smtClean="0"/>
              <a:t>2017/5/9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07C40-1494-4F22-8386-CFE3A412060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A0FA0-F45C-4670-9BB6-D6FDCA3341D5}" type="datetimeFigureOut">
              <a:rPr lang="zh-TW" altLang="en-US" smtClean="0"/>
              <a:t>2017/5/9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07C40-1494-4F22-8386-CFE3A412060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A0FA0-F45C-4670-9BB6-D6FDCA3341D5}" type="datetimeFigureOut">
              <a:rPr lang="zh-TW" altLang="en-US" smtClean="0"/>
              <a:t>2017/5/9</a:t>
            </a:fld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07C40-1494-4F22-8386-CFE3A412060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A0FA0-F45C-4670-9BB6-D6FDCA3341D5}" type="datetimeFigureOut">
              <a:rPr lang="zh-TW" altLang="en-US" smtClean="0"/>
              <a:t>2017/5/9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07C40-1494-4F22-8386-CFE3A412060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A0FA0-F45C-4670-9BB6-D6FDCA3341D5}" type="datetimeFigureOut">
              <a:rPr lang="zh-TW" altLang="en-US" smtClean="0"/>
              <a:t>2017/5/9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07C40-1494-4F22-8386-CFE3A412060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A0FA0-F45C-4670-9BB6-D6FDCA3341D5}" type="datetimeFigureOut">
              <a:rPr lang="zh-TW" altLang="en-US" smtClean="0"/>
              <a:t>2017/5/9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07C40-1494-4F22-8386-CFE3A412060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D13A0FA0-F45C-4670-9BB6-D6FDCA3341D5}" type="datetimeFigureOut">
              <a:rPr lang="zh-TW" altLang="en-US" smtClean="0"/>
              <a:t>2017/5/9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23207C40-1494-4F22-8386-CFE3A412060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-468560" y="1412776"/>
            <a:ext cx="5616624" cy="694048"/>
          </a:xfrm>
        </p:spPr>
        <p:txBody>
          <a:bodyPr>
            <a:noAutofit/>
          </a:bodyPr>
          <a:lstStyle/>
          <a:p>
            <a:pPr algn="ctr"/>
            <a:r>
              <a:rPr lang="zh-TW" altLang="en-US" sz="5400" b="1" dirty="0" smtClean="0">
                <a:solidFill>
                  <a:srgbClr val="0C04B0"/>
                </a:solidFill>
              </a:rPr>
              <a:t>書香志工</a:t>
            </a:r>
            <a:r>
              <a:rPr lang="en-US" altLang="zh-TW" sz="5400" b="1" dirty="0" smtClean="0">
                <a:solidFill>
                  <a:srgbClr val="0C04B0"/>
                </a:solidFill>
              </a:rPr>
              <a:t/>
            </a:r>
            <a:br>
              <a:rPr lang="en-US" altLang="zh-TW" sz="5400" b="1" dirty="0" smtClean="0">
                <a:solidFill>
                  <a:srgbClr val="0C04B0"/>
                </a:solidFill>
              </a:rPr>
            </a:br>
            <a:r>
              <a:rPr lang="zh-TW" altLang="en-US" sz="5400" b="1" dirty="0" smtClean="0">
                <a:solidFill>
                  <a:srgbClr val="0C04B0"/>
                </a:solidFill>
              </a:rPr>
              <a:t>服務社</a:t>
            </a:r>
            <a:endParaRPr lang="zh-TW" altLang="en-US" sz="5400" b="1" dirty="0">
              <a:solidFill>
                <a:srgbClr val="0C04B0"/>
              </a:solidFill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4487576" y="2278895"/>
            <a:ext cx="3858323" cy="4174441"/>
          </a:xfrm>
        </p:spPr>
        <p:txBody>
          <a:bodyPr>
            <a:noAutofit/>
          </a:bodyPr>
          <a:lstStyle/>
          <a:p>
            <a:pPr>
              <a:lnSpc>
                <a:spcPts val="3600"/>
              </a:lnSpc>
            </a:pPr>
            <a:r>
              <a:rPr lang="zh-TW" altLang="en-US" sz="3600" dirty="0" smtClean="0">
                <a:latin typeface="王漢宗粗鋼體一標準" pitchFamily="18" charset="-120"/>
                <a:ea typeface="王漢宗粗鋼體一標準" pitchFamily="18" charset="-120"/>
              </a:rPr>
              <a:t>    在充滿書香味的圖書館天地，社團時間，有一群高中和國中的</a:t>
            </a:r>
            <a:r>
              <a:rPr lang="zh-TW" altLang="en-US" sz="3600" dirty="0">
                <a:latin typeface="王漢宗粗鋼體一標準" pitchFamily="18" charset="-120"/>
                <a:ea typeface="王漢宗粗鋼體一標準" pitchFamily="18" charset="-120"/>
              </a:rPr>
              <a:t>志工</a:t>
            </a:r>
            <a:r>
              <a:rPr lang="zh-TW" altLang="en-US" sz="3600" dirty="0" smtClean="0">
                <a:latin typeface="王漢宗粗鋼體一標準" pitchFamily="18" charset="-120"/>
                <a:ea typeface="王漢宗粗鋼體一標準" pitchFamily="18" charset="-120"/>
              </a:rPr>
              <a:t>學生在這裡服務，同學們整理豐富的資源，將其排列整齊</a:t>
            </a:r>
            <a:endParaRPr lang="en-US" altLang="zh-TW" sz="3600" dirty="0" smtClean="0">
              <a:latin typeface="王漢宗粗鋼體一標準" pitchFamily="18" charset="-120"/>
              <a:ea typeface="王漢宗粗鋼體一標準" pitchFamily="18" charset="-120"/>
            </a:endParaRPr>
          </a:p>
          <a:p>
            <a:pPr>
              <a:lnSpc>
                <a:spcPts val="3600"/>
              </a:lnSpc>
            </a:pPr>
            <a:r>
              <a:rPr lang="zh-TW" altLang="en-US" sz="3600" dirty="0" smtClean="0">
                <a:latin typeface="王漢宗粗鋼體一標準" pitchFamily="18" charset="-120"/>
                <a:ea typeface="王漢宗粗鋼體一標準" pitchFamily="18" charset="-120"/>
              </a:rPr>
              <a:t>，順架並盤點。</a:t>
            </a:r>
            <a:endParaRPr lang="zh-TW" altLang="en-US" sz="3600" dirty="0">
              <a:latin typeface="王漢宗粗鋼體一標準" pitchFamily="18" charset="-120"/>
              <a:ea typeface="王漢宗粗鋼體一標準" pitchFamily="18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2" r="38911" b="-66"/>
          <a:stretch/>
        </p:blipFill>
        <p:spPr>
          <a:xfrm>
            <a:off x="733289" y="2276872"/>
            <a:ext cx="3190639" cy="355768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標題 1"/>
          <p:cNvSpPr txBox="1">
            <a:spLocks/>
          </p:cNvSpPr>
          <p:nvPr/>
        </p:nvSpPr>
        <p:spPr>
          <a:xfrm>
            <a:off x="251520" y="5661248"/>
            <a:ext cx="4248472" cy="104156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300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sz="10700" b="1" i="1" dirty="0" smtClean="0">
                <a:solidFill>
                  <a:srgbClr val="7030A0"/>
                </a:solidFill>
              </a:rPr>
              <a:t>指導老師 </a:t>
            </a:r>
            <a:r>
              <a:rPr lang="en-US" altLang="zh-TW" sz="10700" b="1" i="1" dirty="0" smtClean="0">
                <a:solidFill>
                  <a:srgbClr val="7030A0"/>
                </a:solidFill>
              </a:rPr>
              <a:t>: </a:t>
            </a:r>
            <a:r>
              <a:rPr lang="zh-TW" altLang="en-US" sz="10700" b="1" i="1" dirty="0" smtClean="0">
                <a:solidFill>
                  <a:srgbClr val="7030A0"/>
                </a:solidFill>
              </a:rPr>
              <a:t>劉妙娟老師</a:t>
            </a:r>
            <a:r>
              <a:rPr lang="en-US" altLang="zh-TW" sz="3200" b="1" dirty="0" smtClean="0">
                <a:solidFill>
                  <a:srgbClr val="7030A0"/>
                </a:solidFill>
              </a:rPr>
              <a:t/>
            </a:r>
            <a:br>
              <a:rPr lang="en-US" altLang="zh-TW" sz="3200" b="1" dirty="0" smtClean="0">
                <a:solidFill>
                  <a:srgbClr val="7030A0"/>
                </a:solidFill>
              </a:rPr>
            </a:br>
            <a:r>
              <a:rPr lang="zh-TW" altLang="en-US" sz="3200" dirty="0" smtClean="0"/>
              <a:t>      </a:t>
            </a:r>
            <a:endParaRPr lang="zh-TW" altLang="en-US" sz="3200" dirty="0"/>
          </a:p>
        </p:txBody>
      </p:sp>
      <p:pic>
        <p:nvPicPr>
          <p:cNvPr id="6" name="July - Remind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740352" y="583456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82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randomBar dir="vert"/>
      </p:transition>
    </mc:Choice>
    <mc:Fallback xmlns="">
      <p:transition spd="slow" advClick="0" advTm="8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5E-6 4.44444E-6 L 0.00017 -0.03866 " pathEditMode="relative" rAng="0" ptsTypes="AA">
                                      <p:cBhvr>
                                        <p:cTn id="18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944"/>
                                    </p:animMotion>
                                    <p:animRot by="1500000">
                                      <p:cBhvr>
                                        <p:cTn id="1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2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600"/>
                            </p:stCondLst>
                            <p:childTnLst>
                              <p:par>
                                <p:cTn id="24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5E-6 4.44444E-6 L 0.00017 -0.03866 " pathEditMode="relative" rAng="0" ptsTypes="AA">
                                      <p:cBhvr>
                                        <p:cTn id="25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944"/>
                                    </p:animMotion>
                                    <p:animRot by="1500000"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8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9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4186">
            <a:off x="988491" y="508274"/>
            <a:ext cx="3115226" cy="23364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78188">
            <a:off x="4765826" y="1110925"/>
            <a:ext cx="3059832" cy="229487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90453">
            <a:off x="5000010" y="3633373"/>
            <a:ext cx="3491880" cy="26189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06506">
            <a:off x="1111932" y="2713399"/>
            <a:ext cx="2815387" cy="375384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" name="笑臉 6"/>
          <p:cNvSpPr/>
          <p:nvPr/>
        </p:nvSpPr>
        <p:spPr>
          <a:xfrm>
            <a:off x="3697412" y="2852936"/>
            <a:ext cx="1512168" cy="1440160"/>
          </a:xfrm>
          <a:prstGeom prst="smileyFace">
            <a:avLst/>
          </a:prstGeom>
          <a:solidFill>
            <a:srgbClr val="FFCE33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72002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randomBar dir="vert"/>
      </p:transition>
    </mc:Choice>
    <mc:Fallback xmlns="">
      <p:transition spd="slow" advClick="0" advTm="8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628800"/>
            <a:ext cx="3456384" cy="46085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9" name="標題 1"/>
          <p:cNvSpPr txBox="1">
            <a:spLocks/>
          </p:cNvSpPr>
          <p:nvPr/>
        </p:nvSpPr>
        <p:spPr>
          <a:xfrm>
            <a:off x="3995936" y="836712"/>
            <a:ext cx="5112568" cy="1041566"/>
          </a:xfrm>
          <a:prstGeom prst="rect">
            <a:avLst/>
          </a:prstGeom>
        </p:spPr>
        <p:txBody>
          <a:bodyPr>
            <a:normAutofit fontScale="325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sz="17600" b="1" dirty="0" smtClean="0">
                <a:solidFill>
                  <a:srgbClr val="7030A0"/>
                </a:solidFill>
              </a:rPr>
              <a:t>盤點中</a:t>
            </a:r>
            <a:r>
              <a:rPr lang="en-US" altLang="zh-TW" sz="17600" b="1" dirty="0" smtClean="0">
                <a:solidFill>
                  <a:srgbClr val="7030A0"/>
                </a:solidFill>
              </a:rPr>
              <a:t>~~~~~</a:t>
            </a:r>
            <a:r>
              <a:rPr lang="en-US" altLang="zh-TW" sz="3200" dirty="0" smtClean="0">
                <a:solidFill>
                  <a:schemeClr val="bg2">
                    <a:lumMod val="25000"/>
                  </a:schemeClr>
                </a:solidFill>
              </a:rPr>
              <a:t/>
            </a:r>
            <a:br>
              <a:rPr lang="en-US" altLang="zh-TW" sz="3200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zh-TW" altLang="en-US" sz="3200" dirty="0" smtClean="0"/>
              <a:t>      </a:t>
            </a:r>
            <a:endParaRPr lang="zh-TW" altLang="en-US" sz="3200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862856"/>
            <a:ext cx="3003798" cy="40050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標題 1"/>
          <p:cNvSpPr txBox="1">
            <a:spLocks/>
          </p:cNvSpPr>
          <p:nvPr/>
        </p:nvSpPr>
        <p:spPr>
          <a:xfrm>
            <a:off x="695602" y="5264554"/>
            <a:ext cx="3660374" cy="1041566"/>
          </a:xfrm>
          <a:prstGeom prst="rect">
            <a:avLst/>
          </a:prstGeom>
        </p:spPr>
        <p:txBody>
          <a:bodyPr>
            <a:normAutofit fontScale="675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sz="5300" b="1" dirty="0" smtClean="0">
                <a:solidFill>
                  <a:srgbClr val="C00000"/>
                </a:solidFill>
              </a:rPr>
              <a:t>這位同學很</a:t>
            </a:r>
            <a:r>
              <a:rPr lang="en-US" altLang="zh-TW" sz="5300" b="1" dirty="0" smtClean="0">
                <a:solidFill>
                  <a:srgbClr val="C00000"/>
                </a:solidFill>
              </a:rPr>
              <a:t>~~</a:t>
            </a:r>
            <a:r>
              <a:rPr lang="zh-TW" altLang="en-US" sz="5300" b="1" dirty="0" smtClean="0">
                <a:solidFill>
                  <a:srgbClr val="C00000"/>
                </a:solidFill>
              </a:rPr>
              <a:t>認真！</a:t>
            </a:r>
            <a:r>
              <a:rPr lang="zh-TW" altLang="en-US" sz="3200" b="1" dirty="0" smtClean="0"/>
              <a:t>      </a:t>
            </a:r>
            <a:endParaRPr lang="zh-TW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570148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randomBar dir="vert"/>
      </p:transition>
    </mc:Choice>
    <mc:Fallback xmlns="">
      <p:transition spd="slow" advClick="0" advTm="7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484784"/>
            <a:ext cx="3694622" cy="277096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004"/>
          <a:stretch/>
        </p:blipFill>
        <p:spPr>
          <a:xfrm>
            <a:off x="4139952" y="2469956"/>
            <a:ext cx="4176464" cy="351963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標題 1"/>
          <p:cNvSpPr txBox="1">
            <a:spLocks/>
          </p:cNvSpPr>
          <p:nvPr/>
        </p:nvSpPr>
        <p:spPr>
          <a:xfrm>
            <a:off x="4499993" y="980728"/>
            <a:ext cx="4392488" cy="792088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sz="17600" b="1" dirty="0" smtClean="0">
                <a:solidFill>
                  <a:srgbClr val="FF3300"/>
                </a:solidFill>
              </a:rPr>
              <a:t>大家努力順架</a:t>
            </a:r>
            <a:r>
              <a:rPr lang="en-US" altLang="zh-TW" sz="3200" b="1" dirty="0" smtClean="0">
                <a:solidFill>
                  <a:srgbClr val="FF3300"/>
                </a:solidFill>
              </a:rPr>
              <a:t/>
            </a:r>
            <a:br>
              <a:rPr lang="en-US" altLang="zh-TW" sz="3200" b="1" dirty="0" smtClean="0">
                <a:solidFill>
                  <a:srgbClr val="FF3300"/>
                </a:solidFill>
              </a:rPr>
            </a:br>
            <a:r>
              <a:rPr lang="zh-TW" altLang="en-US" sz="3200" dirty="0" smtClean="0"/>
              <a:t>      </a:t>
            </a:r>
            <a:endParaRPr lang="zh-TW" altLang="en-US" sz="3200" dirty="0"/>
          </a:p>
        </p:txBody>
      </p:sp>
      <p:sp>
        <p:nvSpPr>
          <p:cNvPr id="4" name="文字方塊 3"/>
          <p:cNvSpPr txBox="1"/>
          <p:nvPr/>
        </p:nvSpPr>
        <p:spPr>
          <a:xfrm>
            <a:off x="539552" y="5157192"/>
            <a:ext cx="34563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 smtClean="0">
                <a:solidFill>
                  <a:srgbClr val="7030A0"/>
                </a:solidFill>
                <a:latin typeface="Adobe 繁黑體 Std B" pitchFamily="34" charset="-120"/>
                <a:ea typeface="Adobe 繁黑體 Std B" pitchFamily="34" charset="-120"/>
              </a:rPr>
              <a:t>讓書本回到正確的位置 </a:t>
            </a:r>
            <a:endParaRPr lang="zh-TW" altLang="en-US" sz="3200" b="1" dirty="0">
              <a:solidFill>
                <a:srgbClr val="7030A0"/>
              </a:solidFill>
              <a:latin typeface="Adobe 繁黑體 Std B" pitchFamily="34" charset="-120"/>
              <a:ea typeface="Adobe 繁黑體 Std B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7849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randomBar dir="vert"/>
      </p:transition>
    </mc:Choice>
    <mc:Fallback xmlns="">
      <p:transition spd="slow" advClick="0" advTm="8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5" y="692696"/>
            <a:ext cx="3555639" cy="25649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052736"/>
            <a:ext cx="3816424" cy="50885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075" y="3481696"/>
            <a:ext cx="3546140" cy="26596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心形 3"/>
          <p:cNvSpPr/>
          <p:nvPr/>
        </p:nvSpPr>
        <p:spPr>
          <a:xfrm rot="19885075">
            <a:off x="7910551" y="3165430"/>
            <a:ext cx="716102" cy="743683"/>
          </a:xfrm>
          <a:prstGeom prst="heart">
            <a:avLst/>
          </a:prstGeom>
          <a:solidFill>
            <a:srgbClr val="F48F7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心形 5"/>
          <p:cNvSpPr/>
          <p:nvPr/>
        </p:nvSpPr>
        <p:spPr>
          <a:xfrm rot="19279736">
            <a:off x="7455341" y="5232221"/>
            <a:ext cx="1080120" cy="1080120"/>
          </a:xfrm>
          <a:prstGeom prst="heart">
            <a:avLst/>
          </a:prstGeom>
          <a:solidFill>
            <a:srgbClr val="F8393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心形 6"/>
          <p:cNvSpPr/>
          <p:nvPr/>
        </p:nvSpPr>
        <p:spPr>
          <a:xfrm rot="609800">
            <a:off x="3123272" y="5688276"/>
            <a:ext cx="886755" cy="735319"/>
          </a:xfrm>
          <a:prstGeom prst="hear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87958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>
        <p:randomBar dir="vert"/>
      </p:transition>
    </mc:Choice>
    <mc:Fallback xmlns="">
      <p:transition spd="slow" advClick="0" advTm="9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48148E-6 C -0.00191 -0.0088 -0.00329 -0.02107 -0.00625 -0.0294 C -0.00833 -0.03496 -0.01302 -0.04005 -0.01597 -0.04399 C -0.02066 -0.05024 -0.025 -0.05973 -0.02934 -0.06667 C -0.03506 -0.07547 -0.03368 -0.07153 -0.04027 -0.07963 C -0.046 -0.08658 -0.05329 -0.09862 -0.05989 -0.10417 C -0.06232 -0.10625 -0.06579 -0.10556 -0.0684 -0.10741 C -0.07691 -0.11366 -0.08437 -0.12269 -0.09392 -0.12524 C -0.09965 -0.13287 -0.10763 -0.13172 -0.11475 -0.13658 C -0.11979 -0.13982 -0.12118 -0.14537 -0.12812 -0.1463 C -0.14027 -0.14792 -0.1526 -0.15325 -0.16475 -0.1544 C -0.17534 -0.15533 -0.18576 -0.15556 -0.19635 -0.15602 C -0.21423 -0.15556 -0.23211 -0.15602 -0.25 -0.1544 C -0.27586 -0.15186 -0.29722 -0.13241 -0.32083 -0.122 C -0.33316 -0.10926 -0.32743 -0.11204 -0.3368 -0.10903 C -0.34479 -0.10255 -0.35086 -0.09561 -0.35989 -0.0926 C -0.36545 -0.08704 -0.37378 -0.08195 -0.38055 -0.07963 C -0.38906 -0.07107 -0.4125 -0.06806 -0.42326 -0.06667 C -0.44513 -0.05695 -0.47395 -0.06088 -0.49513 -0.06019 C -0.51961 -0.06065 -0.54392 -0.06088 -0.5684 -0.06181 C -0.58229 -0.06227 -0.59531 -0.06945 -0.60868 -0.07153 C -0.62256 -0.07848 -0.6368 -0.08704 -0.65138 -0.08936 C -0.65781 -0.09329 -0.66441 -0.097 -0.67083 -0.10093 C -0.67447 -0.10301 -0.67881 -0.10394 -0.68177 -0.10741 C -0.6967 -0.12431 -0.71406 -0.13496 -0.72934 -0.15116 C -0.73281 -0.15487 -0.73784 -0.15579 -0.74149 -0.15926 C -0.75277 -0.16991 -0.76388 -0.18241 -0.77569 -0.1919 C -0.78125 -0.20301 -0.78958 -0.20718 -0.79635 -0.21621 C -0.79739 -0.2176 -0.79774 -0.21968 -0.79878 -0.22107 C -0.80364 -0.22755 -0.80295 -0.22362 -0.80625 -0.2294 C -0.80833 -0.23334 -0.81458 -0.24352 -0.81597 -0.24885 C -0.81684 -0.25209 -0.81701 -0.25579 -0.8184 -0.25857 C -0.81927 -0.26019 -0.82083 -0.26343 -0.82083 -0.26343 L -0.82812 -0.28936 " pathEditMode="relative" ptsTypes="ffffffffffffffffffffffffffffffffAA">
                                      <p:cBhvr>
                                        <p:cTn id="1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50"/>
                            </p:stCondLst>
                            <p:childTnLst>
                              <p:par>
                                <p:cTn id="18" presetID="0" presetClass="path" presetSubtype="0" accel="50000" decel="5000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4.72222E-6 -4.44444E-6 C -0.00538 -0.00139 -0.00833 -0.00417 -0.01337 -0.00648 C -0.02812 -0.02199 -0.05226 -0.01875 -0.06944 -0.01967 C -0.09028 -0.02361 -0.11181 -0.02384 -0.13281 -0.02616 C -0.14549 -0.02755 -0.17066 -0.0294 -0.17066 -0.0294 C -0.18403 -0.03542 -0.19826 -0.03611 -0.21215 -0.0375 C -0.22708 -0.04421 -0.25087 -0.0412 -0.26701 -0.04236 C -0.27656 -0.0456 -0.28542 -0.05046 -0.29496 -0.0537 C -0.29913 -0.05717 -0.30243 -0.05856 -0.30729 -0.06018 C -0.31354 -0.06574 -0.31806 -0.06667 -0.32431 -0.07153 C -0.33316 -0.07824 -0.32344 -0.07106 -0.33038 -0.07824 C -0.33264 -0.08055 -0.33507 -0.08287 -0.33767 -0.08472 C -0.33924 -0.08588 -0.34115 -0.08657 -0.34253 -0.08796 C -0.34392 -0.08935 -0.34462 -0.09167 -0.34618 -0.09282 C -0.34844 -0.09444 -0.35121 -0.09491 -0.35365 -0.09606 C -0.36285 -0.1 -0.37049 -0.11134 -0.37917 -0.11713 C -0.38264 -0.12407 -0.38802 -0.12893 -0.39253 -0.13495 C -0.39375 -0.13657 -0.39618 -0.13981 -0.39618 -0.13981 C -0.39774 -0.14653 -0.39618 -0.14954 -0.39496 -0.15625 C -0.39583 -0.18495 -0.39358 -0.18819 -0.39878 -0.20648 C -0.39983 -0.21574 -0.40104 -0.22338 -0.40486 -0.23102 C -0.40451 -0.23542 -0.40139 -0.24074 -0.40365 -0.24398 C -0.40677 -0.24861 -0.41267 -0.24653 -0.41701 -0.24884 C -0.41979 -0.25023 -0.4217 -0.25347 -0.42431 -0.25532 C -0.43385 -0.2618 -0.4434 -0.26273 -0.45243 -0.27153 C -0.45955 -0.28657 -0.45937 -0.26736 -0.45729 -0.29282 C -0.4566 -0.33842 -0.45608 -0.37037 -0.45 -0.41157 C -0.44878 -0.42986 -0.44878 -0.42338 -0.44878 -0.43102 L -0.41944 -0.37731 " pathEditMode="relative" ptsTypes="fffffffffffffffffffffffffffAA">
                                      <p:cBhvr>
                                        <p:cTn id="1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88889E-6 -2.59259E-6 C -0.00226 -0.01505 -0.0033 -0.03171 -0.00851 -0.04514 C -0.00834 -0.07014 -0.01476 -0.1794 0.00486 -0.22083 C 0.01423 -0.24074 0.02673 -0.25995 0.04149 -0.27292 C 0.0467 -0.27755 0.05208 -0.28102 0.05729 -0.28588 C 0.06059 -0.28889 0.06823 -0.29236 0.06823 -0.29236 C 0.07326 -0.29861 0.06805 -0.29329 0.07691 -0.29722 C 0.08732 -0.30185 0.09774 -0.30602 0.1085 -0.31018 C 0.11475 -0.3125 0.10972 -0.31134 0.11701 -0.31343 C 0.12118 -0.31458 0.12934 -0.31667 0.12934 -0.31667 C 0.13524 -0.32454 0.15364 -0.33472 0.16093 -0.33958 C 0.16354 -0.3412 0.16493 -0.34514 0.16701 -0.34768 C 0.17257 -0.35417 0.17239 -0.35347 0.17812 -0.35741 C 0.18281 -0.36991 0.17725 -0.3588 0.18663 -0.36713 C 0.1908 -0.37083 0.19479 -0.37731 0.19878 -0.38171 C 0.20364 -0.38704 0.20208 -0.38287 0.20729 -0.39005 C 0.20868 -0.3919 0.20955 -0.39468 0.21093 -0.39653 C 0.21701 -0.40463 0.22465 -0.41088 0.22934 -0.42083 C 0.23472 -0.43264 0.23871 -0.44491 0.24392 -0.45671 C 0.24531 -0.46574 0.24878 -0.47106 0.25121 -0.4794 C 0.25347 -0.48681 0.25468 -0.49329 0.25729 -0.50046 C 0.25902 -0.51227 0.26302 -0.52083 0.26701 -0.53148 C 0.26996 -0.55069 0.27552 -0.56991 0.28298 -0.58657 C 0.28472 -0.59861 0.28836 -0.60764 0.29392 -0.61759 C 0.3 -0.64213 0.31041 -0.63935 0.32448 -0.65 C 0.33576 -0.65856 0.34861 -0.66204 0.36093 -0.66643 C 0.37482 -0.67153 0.38767 -0.68032 0.40121 -0.68588 C 0.40729 -0.68843 0.41458 -0.68912 0.42083 -0.69074 C 0.42916 -0.69282 0.43663 -0.69699 0.44514 -0.69884 C 0.4533 -0.70625 0.4625 -0.7088 0.47205 -0.71181 C 0.47812 -0.71574 0.48368 -0.71968 0.49027 -0.72153 C 0.48941 -0.7162 0.48784 -0.71065 0.48784 -0.70532 L 0.48541 -0.68102 " pathEditMode="relative" ptsTypes="fffffffffffffffffffffffffffffffAA">
                                      <p:cBhvr>
                                        <p:cTn id="22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63" t="13030" r="4184" b="3280"/>
          <a:stretch/>
        </p:blipFill>
        <p:spPr>
          <a:xfrm rot="20989243">
            <a:off x="776680" y="517257"/>
            <a:ext cx="3314433" cy="46085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8020">
            <a:off x="4281442" y="1090081"/>
            <a:ext cx="3789653" cy="50528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文字方塊 3"/>
          <p:cNvSpPr txBox="1"/>
          <p:nvPr/>
        </p:nvSpPr>
        <p:spPr>
          <a:xfrm>
            <a:off x="539552" y="5733256"/>
            <a:ext cx="3312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 smtClean="0">
                <a:solidFill>
                  <a:srgbClr val="FF0000"/>
                </a:solidFill>
              </a:rPr>
              <a:t>開心快樂順架去</a:t>
            </a:r>
            <a:r>
              <a:rPr lang="en-US" altLang="zh-TW" sz="3200" b="1" dirty="0" smtClean="0">
                <a:solidFill>
                  <a:srgbClr val="FF0000"/>
                </a:solidFill>
              </a:rPr>
              <a:t>~</a:t>
            </a:r>
            <a:endParaRPr lang="zh-TW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0276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randomBar dir="vert"/>
      </p:transition>
    </mc:Choice>
    <mc:Fallback xmlns="">
      <p:transition spd="slow" advClick="0" advTm="7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800" y="980728"/>
            <a:ext cx="7256309" cy="4778213"/>
          </a:xfrm>
          <a:prstGeom prst="rect">
            <a:avLst/>
          </a:prstGeom>
        </p:spPr>
      </p:pic>
      <p:sp>
        <p:nvSpPr>
          <p:cNvPr id="2" name="標題 1"/>
          <p:cNvSpPr txBox="1">
            <a:spLocks/>
          </p:cNvSpPr>
          <p:nvPr/>
        </p:nvSpPr>
        <p:spPr>
          <a:xfrm>
            <a:off x="954151" y="1107542"/>
            <a:ext cx="7128792" cy="131334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zh-TW" altLang="en-US" b="1" i="1" dirty="0" smtClean="0">
                <a:solidFill>
                  <a:srgbClr val="7030A0"/>
                </a:solidFill>
              </a:rPr>
              <a:t>我們歡迎大家一同加入</a:t>
            </a:r>
            <a:endParaRPr lang="en-US" altLang="zh-TW" b="1" i="1" dirty="0" smtClean="0">
              <a:solidFill>
                <a:srgbClr val="7030A0"/>
              </a:solidFill>
            </a:endParaRPr>
          </a:p>
          <a:p>
            <a:pPr algn="ctr"/>
            <a:r>
              <a:rPr lang="zh-TW" altLang="en-US" b="1" i="1" dirty="0" smtClean="0">
                <a:solidFill>
                  <a:srgbClr val="7030A0"/>
                </a:solidFill>
              </a:rPr>
              <a:t>書香志工服務社的行列</a:t>
            </a:r>
            <a:r>
              <a:rPr lang="en-US" altLang="zh-TW" b="1" i="1" dirty="0" smtClean="0">
                <a:solidFill>
                  <a:srgbClr val="7030A0"/>
                </a:solidFill>
              </a:rPr>
              <a:t/>
            </a:r>
            <a:br>
              <a:rPr lang="en-US" altLang="zh-TW" b="1" i="1" dirty="0" smtClean="0">
                <a:solidFill>
                  <a:srgbClr val="7030A0"/>
                </a:solidFill>
              </a:rPr>
            </a:br>
            <a:r>
              <a:rPr lang="zh-TW" altLang="en-US" sz="900" b="1" i="1" dirty="0" smtClean="0">
                <a:solidFill>
                  <a:srgbClr val="FF5050"/>
                </a:solidFill>
              </a:rPr>
              <a:t>      </a:t>
            </a:r>
            <a:endParaRPr lang="zh-TW" altLang="en-US" sz="900" b="1" i="1" dirty="0">
              <a:solidFill>
                <a:srgbClr val="FF5050"/>
              </a:solidFill>
            </a:endParaRPr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2195735" y="5085184"/>
            <a:ext cx="6021373" cy="1041566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altLang="zh-TW" sz="3200" dirty="0" smtClean="0"/>
              <a:t>:</a:t>
            </a:r>
            <a:br>
              <a:rPr lang="en-US" altLang="zh-TW" sz="3200" dirty="0" smtClean="0"/>
            </a:br>
            <a:r>
              <a:rPr lang="zh-TW" altLang="en-US" sz="3200" dirty="0" smtClean="0"/>
              <a:t>      </a:t>
            </a:r>
            <a:endParaRPr lang="zh-TW" altLang="en-US" sz="3200" dirty="0"/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1252983" y="5805264"/>
            <a:ext cx="6696743" cy="1041566"/>
          </a:xfrm>
          <a:prstGeom prst="rect">
            <a:avLst/>
          </a:prstGeom>
        </p:spPr>
        <p:txBody>
          <a:bodyPr>
            <a:normAutofit fontScale="825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altLang="zh-TW" sz="53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 Are Family</a:t>
            </a:r>
            <a:r>
              <a:rPr lang="en-US" altLang="zh-TW" sz="3200" b="1" dirty="0" smtClean="0">
                <a:solidFill>
                  <a:srgbClr val="FF0000"/>
                </a:solidFill>
              </a:rPr>
              <a:t/>
            </a:r>
            <a:br>
              <a:rPr lang="en-US" altLang="zh-TW" sz="3200" b="1" dirty="0" smtClean="0">
                <a:solidFill>
                  <a:srgbClr val="FF0000"/>
                </a:solidFill>
              </a:rPr>
            </a:br>
            <a:r>
              <a:rPr lang="zh-TW" altLang="en-US" sz="3200" dirty="0" smtClean="0"/>
              <a:t>      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926409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:randomBar dir="vert"/>
      </p:transition>
    </mc:Choice>
    <mc:Fallback xmlns="">
      <p:transition spd="slow" advClick="0" advTm="10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奧斯丁">
  <a:themeElements>
    <a:clrScheme name="中庸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奧斯丁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奧斯丁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367</TotalTime>
  <Words>91</Words>
  <Application>Microsoft Office PowerPoint</Application>
  <PresentationFormat>如螢幕大小 (4:3)</PresentationFormat>
  <Paragraphs>14</Paragraphs>
  <Slides>7</Slides>
  <Notes>1</Notes>
  <HiddenSlides>0</HiddenSlides>
  <MMClips>1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16" baseType="lpstr">
      <vt:lpstr>Arial</vt:lpstr>
      <vt:lpstr>新細明體</vt:lpstr>
      <vt:lpstr>Wingdings 2</vt:lpstr>
      <vt:lpstr>微軟正黑體</vt:lpstr>
      <vt:lpstr>Adobe 繁黑體 Std B</vt:lpstr>
      <vt:lpstr>王漢宗粗鋼體一標準</vt:lpstr>
      <vt:lpstr>Calibri</vt:lpstr>
      <vt:lpstr>Century Gothic</vt:lpstr>
      <vt:lpstr>奧斯丁</vt:lpstr>
      <vt:lpstr>書香志工 服務社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書香志工服務社</dc:title>
  <dc:creator>User</dc:creator>
  <cp:lastModifiedBy>User</cp:lastModifiedBy>
  <cp:revision>59</cp:revision>
  <dcterms:created xsi:type="dcterms:W3CDTF">2017-03-15T06:47:05Z</dcterms:created>
  <dcterms:modified xsi:type="dcterms:W3CDTF">2017-05-09T06:43:35Z</dcterms:modified>
</cp:coreProperties>
</file>