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orient="horz" pos="576">
          <p15:clr>
            <a:srgbClr val="000000"/>
          </p15:clr>
        </p15:guide>
        <p15:guide id="3" pos="2880">
          <p15:clr>
            <a:srgbClr val="000000"/>
          </p15:clr>
        </p15:guide>
        <p15:guide id="4" pos="288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41E42B9-DAAB-45D4-A423-667105899E0E}">
  <a:tblStyle styleId="{941E42B9-DAAB-45D4-A423-667105899E0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576" orient="horz"/>
        <p:guide pos="2880"/>
        <p:guide pos="288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zh-TW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zh-TW"/>
              <a:t>此範本可當作起始檔案，以便提供專案的更新 里程碑的更新。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000"/>
              <a:t>章節</a:t>
            </a:r>
            <a:endParaRPr b="0"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zh-TW" sz="1000"/>
              <a:t>在投影片上按一下右鍵以新增章節。 章節可協助您組織投影片，或簡化多個作者之間的共同作業。</a:t>
            </a:r>
            <a:endParaRPr b="0"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1000"/>
              <a:t>備忘稿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使用 [備忘稿] 章節記錄交付備忘稿，或提供其他詳細資料給對象。 於簡報期間在 [簡報檢視] 中檢視這些備忘稿。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zh-TW" sz="1000"/>
              <a:t>請記住字型大小 (對於協助工具、可見度、影片拍攝及線上生產非常重要)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b="1" lang="zh-TW" sz="1000"/>
              <a:t>協調的色彩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lang="zh-TW" sz="1000"/>
              <a:t>請特別注意圖形、圖表及文字方塊。 </a:t>
            </a:r>
            <a:endParaRPr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考慮出席者將以黑白或 灰階列印。執行測試列印，以確保在進行純黑白及 灰階列印時色彩正確。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 sz="1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rPr b="1" lang="zh-TW" sz="1000"/>
              <a:t>圖形、表格和圖表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保持簡單: 如果可能，使用一致而不令人分心的樣式和色彩。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所有圖表和表格都加上標籤。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" name="Google Shape;10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專案內容 為何?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定義 此專案的目標</a:t>
            </a:r>
            <a:endParaRPr/>
          </a:p>
          <a:p>
            <a:pPr indent="0" lvl="1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它類似於過去專案或是新工作?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定義此專案的範圍</a:t>
            </a:r>
            <a:endParaRPr/>
          </a:p>
          <a:p>
            <a:pPr indent="0" lvl="1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它是一個獨立的專案，或與其他專案相關?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* 注意，每週狀態會議不一定需要這張投影片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zh-TW"/>
              <a:t>* 如果任何 這些問題造成排程延遲或需要進一步討論，請將細節放入下一張投影片。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112" name="Google Shape;112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1.jpg"/><Relationship Id="rId4" Type="http://schemas.openxmlformats.org/officeDocument/2006/relationships/image" Target="../media/image18.jpg"/><Relationship Id="rId5" Type="http://schemas.openxmlformats.org/officeDocument/2006/relationships/image" Target="../media/image16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Relationship Id="rId3" Type="http://schemas.openxmlformats.org/officeDocument/2006/relationships/image" Target="../media/image13.jp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物件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733203"/>
            <a:ext cx="9144000" cy="6124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77000" y="1295400"/>
            <a:ext cx="901373" cy="901373"/>
          </a:xfrm>
          <a:prstGeom prst="ellipse">
            <a:avLst/>
          </a:prstGeom>
          <a:noFill/>
          <a:ln>
            <a:noFill/>
          </a:ln>
          <a:effectLst>
            <a:outerShdw blurRad="292100" rotWithShape="0" algn="tl" dir="2700000" dist="76200">
              <a:srgbClr val="333333">
                <a:alpha val="49803"/>
              </a:srgbClr>
            </a:outerShdw>
          </a:effectLst>
        </p:spPr>
      </p:pic>
      <p:pic>
        <p:nvPicPr>
          <p:cNvPr id="33" name="Google Shape;3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91200" y="1905000"/>
            <a:ext cx="1240461" cy="1240461"/>
          </a:xfrm>
          <a:prstGeom prst="ellipse">
            <a:avLst/>
          </a:prstGeom>
          <a:noFill/>
          <a:ln>
            <a:noFill/>
          </a:ln>
          <a:effectLst>
            <a:outerShdw blurRad="292100" rotWithShape="0" algn="tl" dir="2700000" dist="76200">
              <a:srgbClr val="333333">
                <a:alpha val="49803"/>
              </a:srgbClr>
            </a:outerShdw>
          </a:effectLst>
        </p:spPr>
      </p:pic>
      <p:pic>
        <p:nvPicPr>
          <p:cNvPr id="34" name="Google Shape;3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05600" y="2209800"/>
            <a:ext cx="1828800" cy="1828800"/>
          </a:xfrm>
          <a:prstGeom prst="ellipse">
            <a:avLst/>
          </a:prstGeom>
          <a:noFill/>
          <a:ln>
            <a:noFill/>
          </a:ln>
          <a:effectLst>
            <a:outerShdw blurRad="292100" rotWithShape="0" algn="tl" dir="2700000" dist="76200">
              <a:srgbClr val="333333">
                <a:alpha val="49803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章節標題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" name="Google Shape;38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pic>
        <p:nvPicPr>
          <p:cNvPr id="41" name="Google Shape;41;p5"/>
          <p:cNvPicPr preferRelativeResize="0"/>
          <p:nvPr/>
        </p:nvPicPr>
        <p:blipFill rotWithShape="1">
          <a:blip r:embed="rId2">
            <a:alphaModFix/>
          </a:blip>
          <a:srcRect b="-589" l="-92" r="45394" t="50810"/>
          <a:stretch/>
        </p:blipFill>
        <p:spPr>
          <a:xfrm>
            <a:off x="-13647" y="0"/>
            <a:ext cx="9157648" cy="5582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1066799"/>
            <a:ext cx="1979920" cy="2013807"/>
          </a:xfrm>
          <a:prstGeom prst="ellipse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項物件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6" name="Google Shape;4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7" name="Google Shape;4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對" type="twoTxTwoObj">
  <p:cSld name="TWO_OBJECTS_WITH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4" name="Google Shape;5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6" name="Google Shape;5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內容" type="objTx">
  <p:cSld name="OBJECT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7" name="Google Shape;6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8" name="Google Shape;6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圖片" type="picTx">
  <p:cSld name="PICTURE_WITH_CAPTION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Google Shape;7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5" name="Google Shape;7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slow">
    <p:fade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jpg"/><Relationship Id="rId4" Type="http://schemas.openxmlformats.org/officeDocument/2006/relationships/image" Target="../media/image6.png"/><Relationship Id="rId5" Type="http://schemas.openxmlformats.org/officeDocument/2006/relationships/image" Target="../media/image1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Relationship Id="rId4" Type="http://schemas.openxmlformats.org/officeDocument/2006/relationships/image" Target="../media/image6.png"/><Relationship Id="rId5" Type="http://schemas.openxmlformats.org/officeDocument/2006/relationships/image" Target="../media/image1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jpg"/><Relationship Id="rId4" Type="http://schemas.openxmlformats.org/officeDocument/2006/relationships/image" Target="../media/image12.jpg"/><Relationship Id="rId5" Type="http://schemas.openxmlformats.org/officeDocument/2006/relationships/image" Target="../media/image23.jpg"/><Relationship Id="rId6" Type="http://schemas.openxmlformats.org/officeDocument/2006/relationships/image" Target="../media/image1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jpg"/><Relationship Id="rId4" Type="http://schemas.openxmlformats.org/officeDocument/2006/relationships/image" Target="../media/image24.jpg"/><Relationship Id="rId5" Type="http://schemas.openxmlformats.org/officeDocument/2006/relationships/image" Target="../media/image19.jpg"/><Relationship Id="rId6" Type="http://schemas.openxmlformats.org/officeDocument/2006/relationships/image" Target="../media/image2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8.jpg"/><Relationship Id="rId4" Type="http://schemas.openxmlformats.org/officeDocument/2006/relationships/image" Target="../media/image27.jpg"/><Relationship Id="rId5" Type="http://schemas.openxmlformats.org/officeDocument/2006/relationships/image" Target="../media/image21.jpg"/><Relationship Id="rId6" Type="http://schemas.openxmlformats.org/officeDocument/2006/relationships/image" Target="../media/image2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1.jpg"/><Relationship Id="rId4" Type="http://schemas.openxmlformats.org/officeDocument/2006/relationships/image" Target="../media/image26.jpg"/><Relationship Id="rId5" Type="http://schemas.openxmlformats.org/officeDocument/2006/relationships/image" Target="../media/image28.jpg"/><Relationship Id="rId6" Type="http://schemas.openxmlformats.org/officeDocument/2006/relationships/image" Target="../media/image3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5.jpg"/><Relationship Id="rId4" Type="http://schemas.openxmlformats.org/officeDocument/2006/relationships/image" Target="../media/image32.jpg"/><Relationship Id="rId5" Type="http://schemas.openxmlformats.org/officeDocument/2006/relationships/image" Target="../media/image33.jpg"/><Relationship Id="rId6" Type="http://schemas.openxmlformats.org/officeDocument/2006/relationships/image" Target="../media/image3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0.jpg"/><Relationship Id="rId4" Type="http://schemas.openxmlformats.org/officeDocument/2006/relationships/image" Target="../media/image39.jpg"/><Relationship Id="rId5" Type="http://schemas.openxmlformats.org/officeDocument/2006/relationships/image" Target="../media/image36.jpg"/><Relationship Id="rId6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2F2F2"/>
            </a:gs>
            <a:gs pos="50000">
              <a:srgbClr val="DAE5F1"/>
            </a:gs>
            <a:gs pos="100000">
              <a:srgbClr val="E0E8F4"/>
            </a:gs>
          </a:gsLst>
          <a:lin ang="5400000" scaled="0"/>
        </a:gra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>
            <p:ph type="title"/>
          </p:nvPr>
        </p:nvSpPr>
        <p:spPr>
          <a:xfrm>
            <a:off x="1040613" y="1412776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zh-TW"/>
              <a:t>OTTO機器人研究社</a:t>
            </a:r>
            <a:endParaRPr/>
          </a:p>
        </p:txBody>
      </p:sp>
      <p:pic>
        <p:nvPicPr>
          <p:cNvPr id="96" name="Google Shape;9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9889" y="3567894"/>
            <a:ext cx="4705263" cy="33055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tse4.mm.bing.net/th?id=OIP.unTfqrFhHQdXzcQkOsdltwHaHa&amp;pid=Api&amp;P=0&amp;w=300&amp;h=300" id="97" name="Google Shape;97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07904" y="3068960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tse1.mm.bing.net/th?id=OIP.7dD6oADdDlBUvxH3GM8mkQHaHa&amp;pid=Api&amp;P=0&amp;w=300&amp;h=300" id="98" name="Google Shape;98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84168" y="4093046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260648" y="3559375"/>
            <a:ext cx="4705263" cy="33055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F3F3F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/>
          <p:nvPr>
            <p:ph type="title"/>
          </p:nvPr>
        </p:nvSpPr>
        <p:spPr>
          <a:xfrm>
            <a:off x="2123728" y="620688"/>
            <a:ext cx="46482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C4BD97"/>
              </a:buClr>
              <a:buSzPts val="4400"/>
              <a:buFont typeface="Calibri"/>
              <a:buNone/>
            </a:pPr>
            <a:r>
              <a:rPr lang="zh-TW">
                <a:solidFill>
                  <a:srgbClr val="C4BD97"/>
                </a:solidFill>
              </a:rPr>
              <a:t>指導老師</a:t>
            </a:r>
            <a:endParaRPr>
              <a:solidFill>
                <a:srgbClr val="C4BD97"/>
              </a:solidFill>
            </a:endParaRPr>
          </a:p>
        </p:txBody>
      </p:sp>
      <p:graphicFrame>
        <p:nvGraphicFramePr>
          <p:cNvPr id="106" name="Google Shape;106;p14"/>
          <p:cNvGraphicFramePr/>
          <p:nvPr/>
        </p:nvGraphicFramePr>
        <p:xfrm>
          <a:off x="1331640" y="155679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{941E42B9-DAAB-45D4-A423-667105899E0E}</a:tableStyleId>
              </a:tblPr>
              <a:tblGrid>
                <a:gridCol w="3600400"/>
                <a:gridCol w="3336025"/>
              </a:tblGrid>
              <a:tr h="5198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zh-TW" sz="2800" u="none" cap="none" strike="noStrike"/>
                        <a:t>張麗娟主任</a:t>
                      </a:r>
                      <a:endParaRPr sz="2800" u="none" cap="none" strike="noStrike"/>
                    </a:p>
                  </a:txBody>
                  <a:tcPr marT="45725" marB="45725" marR="91450" marL="91450" anchor="ctr">
                    <a:solidFill>
                      <a:srgbClr val="B2A0C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zh-TW" sz="2800" u="none" cap="none" strike="noStrike"/>
                        <a:t>陳詠祥先生</a:t>
                      </a:r>
                      <a:endParaRPr sz="2800" u="none" cap="none" strike="noStrike"/>
                    </a:p>
                  </a:txBody>
                  <a:tcPr marT="45725" marB="45725" marR="91450" marL="91450" anchor="ctr">
                    <a:solidFill>
                      <a:srgbClr val="B2A0C7"/>
                    </a:solidFill>
                  </a:tcPr>
                </a:tc>
              </a:tr>
              <a:tr h="3984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107" name="Google Shape;10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92080" y="2546192"/>
            <a:ext cx="2664296" cy="3112824"/>
          </a:xfrm>
          <a:prstGeom prst="ellipse">
            <a:avLst/>
          </a:prstGeom>
          <a:noFill/>
          <a:ln cap="rnd" cmpd="sng" w="635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0" sx="-80000" rotWithShape="0" dir="5400000" dist="292100" sy="-18000">
              <a:srgbClr val="000000">
                <a:alpha val="21960"/>
              </a:srgbClr>
            </a:outerShdw>
          </a:effectLst>
        </p:spPr>
      </p:pic>
      <p:pic>
        <p:nvPicPr>
          <p:cNvPr descr="C:\Users\admin\Downloads\JANER.jpg" id="108" name="Google Shape;10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07703" y="2546192"/>
            <a:ext cx="2256183" cy="2996952"/>
          </a:xfrm>
          <a:prstGeom prst="ellipse">
            <a:avLst/>
          </a:prstGeom>
          <a:noFill/>
          <a:ln cap="rnd" cmpd="sng" w="635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0" sx="-80000" rotWithShape="0" dir="5400000" dist="292100" sy="-18000">
              <a:srgbClr val="000000">
                <a:alpha val="21960"/>
              </a:srgbClr>
            </a:outerShdw>
          </a:effectLst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163.23.130.51/sysdata/36/1536/doc/5ec39574ee838dcd/attach/479616.jpg" id="114" name="Google Shape;11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991" y="-1"/>
            <a:ext cx="9144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520" y="4077072"/>
            <a:ext cx="2828576" cy="2889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92080" y="5229200"/>
            <a:ext cx="1490137" cy="154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22" name="Google Shape;122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ttp://163.23.130.51/sysdata/36/1536/doc/5ec39574ee838dcd/attach/479617.jpg" id="123" name="Google Shape;12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8520" y="4077072"/>
            <a:ext cx="2828576" cy="2889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55776" y="5218476"/>
            <a:ext cx="1490137" cy="154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G_1715" id="130" name="Google Shape;13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300" y="4572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descr="IMG_5101" id="131" name="Google Shape;13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8700" y="4572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descr="IMG_5102" id="132" name="Google Shape;13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5300" y="35433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descr="IMG_5103" id="133" name="Google Shape;133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8700" y="35433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sp>
        <p:nvSpPr>
          <p:cNvPr id="134" name="Google Shape;134;p17"/>
          <p:cNvSpPr/>
          <p:nvPr/>
        </p:nvSpPr>
        <p:spPr>
          <a:xfrm>
            <a:off x="2555776" y="2967335"/>
            <a:ext cx="4320480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7"/>
          <p:cNvSpPr/>
          <p:nvPr/>
        </p:nvSpPr>
        <p:spPr>
          <a:xfrm>
            <a:off x="3255411" y="3102300"/>
            <a:ext cx="2702984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mbot機器人組裝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300" y="457709"/>
            <a:ext cx="3810000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41" name="Google Shape;141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8700" y="457709"/>
            <a:ext cx="3810000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42" name="Google Shape;142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5300" y="3543809"/>
            <a:ext cx="3810000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43" name="Google Shape;143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8700" y="3543809"/>
            <a:ext cx="3810000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sp>
        <p:nvSpPr>
          <p:cNvPr id="144" name="Google Shape;144;p18"/>
          <p:cNvSpPr/>
          <p:nvPr/>
        </p:nvSpPr>
        <p:spPr>
          <a:xfrm>
            <a:off x="2555776" y="2967335"/>
            <a:ext cx="4320480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8"/>
          <p:cNvSpPr/>
          <p:nvPr/>
        </p:nvSpPr>
        <p:spPr>
          <a:xfrm>
            <a:off x="3255411" y="3102300"/>
            <a:ext cx="2702984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mbot機器人組裝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300" y="457709"/>
            <a:ext cx="3809999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51" name="Google Shape;151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8700" y="457709"/>
            <a:ext cx="3809999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52" name="Google Shape;152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5300" y="3543809"/>
            <a:ext cx="3809999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53" name="Google Shape;153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8700" y="3543809"/>
            <a:ext cx="3809999" cy="2856481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sp>
        <p:nvSpPr>
          <p:cNvPr id="154" name="Google Shape;154;p19"/>
          <p:cNvSpPr/>
          <p:nvPr/>
        </p:nvSpPr>
        <p:spPr>
          <a:xfrm>
            <a:off x="2976052" y="2967335"/>
            <a:ext cx="3191899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zh-TW" sz="5400" u="none" cap="none" strike="noStrike">
                <a:solidFill>
                  <a:srgbClr val="FFF0E6"/>
                </a:solidFill>
                <a:latin typeface="Calibri"/>
                <a:ea typeface="Calibri"/>
                <a:cs typeface="Calibri"/>
                <a:sym typeface="Calibri"/>
              </a:rPr>
              <a:t>Mbot組裝</a:t>
            </a:r>
            <a:endParaRPr b="1" i="0" sz="5400" u="none" cap="none" strike="noStrike">
              <a:solidFill>
                <a:srgbClr val="FFF0E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2555776" y="2967335"/>
            <a:ext cx="4320480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3255411" y="3102300"/>
            <a:ext cx="2702984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mbot機器人組裝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300" y="4572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62" name="Google Shape;16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8700" y="4572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63" name="Google Shape;163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5300" y="35433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64" name="Google Shape;164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8700" y="3543300"/>
            <a:ext cx="381000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sp>
        <p:nvSpPr>
          <p:cNvPr id="165" name="Google Shape;165;p20"/>
          <p:cNvSpPr/>
          <p:nvPr/>
        </p:nvSpPr>
        <p:spPr>
          <a:xfrm>
            <a:off x="2446658" y="2967335"/>
            <a:ext cx="4320480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0"/>
          <p:cNvSpPr/>
          <p:nvPr/>
        </p:nvSpPr>
        <p:spPr>
          <a:xfrm>
            <a:off x="2421847" y="3102300"/>
            <a:ext cx="4370107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mbot機器人測試與程式設計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730" y="457200"/>
            <a:ext cx="380914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72" name="Google Shape;172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9130" y="457200"/>
            <a:ext cx="3809140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73" name="Google Shape;173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6309" y="3543300"/>
            <a:ext cx="3807981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74" name="Google Shape;174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9709" y="3543300"/>
            <a:ext cx="3807981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sp>
        <p:nvSpPr>
          <p:cNvPr id="175" name="Google Shape;175;p21"/>
          <p:cNvSpPr/>
          <p:nvPr/>
        </p:nvSpPr>
        <p:spPr>
          <a:xfrm>
            <a:off x="2446658" y="2967335"/>
            <a:ext cx="4320480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1"/>
          <p:cNvSpPr/>
          <p:nvPr/>
        </p:nvSpPr>
        <p:spPr>
          <a:xfrm>
            <a:off x="3321711" y="3102300"/>
            <a:ext cx="2570384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Otto機器人組裝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544" y="457200"/>
            <a:ext cx="3808800" cy="28584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82" name="Google Shape;18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8024" y="490121"/>
            <a:ext cx="3846443" cy="28584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83" name="Google Shape;183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6309" y="3543300"/>
            <a:ext cx="3807981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pic>
        <p:nvPicPr>
          <p:cNvPr id="184" name="Google Shape;184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39709" y="3543300"/>
            <a:ext cx="3807981" cy="2857500"/>
          </a:xfrm>
          <a:prstGeom prst="roundRect">
            <a:avLst>
              <a:gd fmla="val 6500" name="adj"/>
            </a:avLst>
          </a:prstGeom>
          <a:noFill/>
          <a:ln>
            <a:noFill/>
          </a:ln>
        </p:spPr>
      </p:pic>
      <p:grpSp>
        <p:nvGrpSpPr>
          <p:cNvPr id="185" name="Google Shape;185;p22"/>
          <p:cNvGrpSpPr/>
          <p:nvPr/>
        </p:nvGrpSpPr>
        <p:grpSpPr>
          <a:xfrm>
            <a:off x="179512" y="2883133"/>
            <a:ext cx="3680868" cy="762372"/>
            <a:chOff x="-356447" y="3027149"/>
            <a:chExt cx="4320480" cy="762372"/>
          </a:xfrm>
        </p:grpSpPr>
        <p:sp>
          <p:nvSpPr>
            <p:cNvPr id="186" name="Google Shape;186;p22"/>
            <p:cNvSpPr/>
            <p:nvPr/>
          </p:nvSpPr>
          <p:spPr>
            <a:xfrm>
              <a:off x="-356447" y="3027149"/>
              <a:ext cx="4320480" cy="762372"/>
            </a:xfrm>
            <a:prstGeom prst="roundRect">
              <a:avLst>
                <a:gd fmla="val 16667" name="adj"/>
              </a:avLst>
            </a:prstGeom>
            <a:solidFill>
              <a:schemeClr val="dk1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22"/>
            <p:cNvSpPr/>
            <p:nvPr/>
          </p:nvSpPr>
          <p:spPr>
            <a:xfrm>
              <a:off x="642768" y="3162113"/>
              <a:ext cx="2570383" cy="49244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zh-TW" sz="26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Otto機器人測試</a:t>
              </a:r>
              <a:endParaRPr b="0" i="0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8" name="Google Shape;188;p22"/>
          <p:cNvSpPr/>
          <p:nvPr/>
        </p:nvSpPr>
        <p:spPr>
          <a:xfrm>
            <a:off x="5292080" y="6002195"/>
            <a:ext cx="3680868" cy="762372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2"/>
          <p:cNvSpPr/>
          <p:nvPr/>
        </p:nvSpPr>
        <p:spPr>
          <a:xfrm>
            <a:off x="5786395" y="6137159"/>
            <a:ext cx="2903808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社員與Otto機器人</a:t>
            </a:r>
            <a:endParaRPr b="0" i="0" sz="26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