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91" r:id="rId3"/>
    <p:sldId id="262" r:id="rId4"/>
    <p:sldId id="261" r:id="rId5"/>
    <p:sldId id="302" r:id="rId6"/>
    <p:sldId id="300" r:id="rId7"/>
    <p:sldId id="307" r:id="rId8"/>
    <p:sldId id="298" r:id="rId9"/>
    <p:sldId id="263" r:id="rId10"/>
    <p:sldId id="297" r:id="rId11"/>
    <p:sldId id="299" r:id="rId12"/>
    <p:sldId id="301" r:id="rId13"/>
    <p:sldId id="306" r:id="rId14"/>
    <p:sldId id="305" r:id="rId15"/>
    <p:sldId id="264" r:id="rId16"/>
    <p:sldId id="304" r:id="rId17"/>
    <p:sldId id="265" r:id="rId18"/>
    <p:sldId id="308" r:id="rId19"/>
    <p:sldId id="310" r:id="rId20"/>
    <p:sldId id="303" r:id="rId21"/>
    <p:sldId id="309" r:id="rId22"/>
    <p:sldId id="295" r:id="rId23"/>
  </p:sldIdLst>
  <p:sldSz cx="1221105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00"/>
    <a:srgbClr val="EAE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300" y="-84"/>
      </p:cViewPr>
      <p:guideLst>
        <p:guide orient="horz" pos="2161"/>
        <p:guide pos="38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29073-BA1E-408B-9425-A523F5F62C52}" type="datetimeFigureOut">
              <a:rPr lang="zh-CN" altLang="en-US" smtClean="0"/>
              <a:pPr/>
              <a:t>2020/5/31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1143000"/>
            <a:ext cx="5492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810DD-2663-46C5-AB9D-176DAEF511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86321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5988" y="2130425"/>
            <a:ext cx="10379075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31975" y="3886200"/>
            <a:ext cx="85471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6E576-4DBA-47D3-895D-FA6AD503211B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177186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85B7F-70A3-4E3F-9112-0A851080BDAF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2135566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55075" y="274638"/>
            <a:ext cx="2746375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11188" y="274638"/>
            <a:ext cx="8091487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6672D-FB83-41C7-B975-AB0A1632AD07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397359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631D7-3C31-48D0-BC6F-8FE520E09B89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409864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5200" y="4406900"/>
            <a:ext cx="103790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5200" y="2906713"/>
            <a:ext cx="1037907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F5891-D9CD-4347-A3BC-555B67CAC041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3037973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54181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81725" y="1600200"/>
            <a:ext cx="54197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3A683-C9AF-493F-AF76-40CCE5EDBD96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2905121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1098867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11188" y="1535113"/>
            <a:ext cx="5394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1188" y="2174875"/>
            <a:ext cx="5394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02363" y="1535113"/>
            <a:ext cx="53975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02363" y="2174875"/>
            <a:ext cx="53975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A978C-1B16-4C0A-862E-0D8F58E63C8E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41648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A83D5-D7EB-4C34-89C8-702BC89A8C0C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214751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B9E35-9A5C-4497-91E8-99119D4D9CFD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45151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273050"/>
            <a:ext cx="401637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73613" y="273050"/>
            <a:ext cx="68262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1188" y="1435100"/>
            <a:ext cx="401637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CB06A-E70E-4817-960B-573F15481BEA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264409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3950" y="4800600"/>
            <a:ext cx="732631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3950" y="612775"/>
            <a:ext cx="732631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3950" y="5367338"/>
            <a:ext cx="732631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A2993-7EF3-4920-88A5-3ECACA251901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240998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74638"/>
            <a:ext cx="109902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1099026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245225"/>
            <a:ext cx="28495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71950" y="6245225"/>
            <a:ext cx="3867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51888" y="6245225"/>
            <a:ext cx="28495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861007A-45D6-4E4D-9F13-3C3B6B1DDE2B}" type="slidenum">
              <a:rPr lang="zh-CN" altLang="zh-CN"/>
              <a:pPr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baike.baidu.com/item/%E6%89%8B%E6%8C%87/3433355" TargetMode="External"/><Relationship Id="rId13" Type="http://schemas.openxmlformats.org/officeDocument/2006/relationships/hyperlink" Target="https://baike.baidu.com/item/%E6%8C%91%E7%AF%AE/8647121" TargetMode="External"/><Relationship Id="rId3" Type="http://schemas.openxmlformats.org/officeDocument/2006/relationships/hyperlink" Target="https://zh.wikipedia.org/wiki/%E9%81%8B%E5%8B%95" TargetMode="External"/><Relationship Id="rId7" Type="http://schemas.openxmlformats.org/officeDocument/2006/relationships/hyperlink" Target="https://baike.baidu.com/item/%E5%8F%8C%E6%89%8B%E8%83%B8%E5%89%8D%E4%BC%A0%E7%90%83/10769877" TargetMode="External"/><Relationship Id="rId12" Type="http://schemas.openxmlformats.org/officeDocument/2006/relationships/hyperlink" Target="https://baike.baidu.com/item/%E8%B6%B3%E7%90%83%E8%BF%90%E5%8A%A8/512363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aike.baidu.com/item/%E4%BA%BA%E7%9B%AF%E4%BA%BA%E9%98%B2%E5%AE%88" TargetMode="External"/><Relationship Id="rId11" Type="http://schemas.openxmlformats.org/officeDocument/2006/relationships/hyperlink" Target="https://baike.baidu.com/item/%E6%8E%92%E7%90%83%E8%BF%90%E5%8A%A8/5830822" TargetMode="External"/><Relationship Id="rId5" Type="http://schemas.openxmlformats.org/officeDocument/2006/relationships/hyperlink" Target="https://baike.baidu.com/item/%E7%AF%AE%E7%90%83%E6%AF%94%E8%B5%9B" TargetMode="External"/><Relationship Id="rId10" Type="http://schemas.openxmlformats.org/officeDocument/2006/relationships/hyperlink" Target="https://baike.baidu.com/item/%E6%89%8B%E8%85%95/1828114" TargetMode="External"/><Relationship Id="rId4" Type="http://schemas.openxmlformats.org/officeDocument/2006/relationships/hyperlink" Target="https://zh.wikipedia.org/wiki/%E6%AF%94%E8%B3%BD" TargetMode="External"/><Relationship Id="rId9" Type="http://schemas.openxmlformats.org/officeDocument/2006/relationships/hyperlink" Target="https://baike.baidu.com/item/%E6%8E%A7%E5%88%B6%E7%90%83/8682409" TargetMode="External"/><Relationship Id="rId14" Type="http://schemas.openxmlformats.org/officeDocument/2006/relationships/hyperlink" Target="https://baike.baidu.com/item/%E5%8B%BE%E6%89%8B/10430367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正方形 40"/>
          <p:cNvSpPr>
            <a:spLocks noChangeArrowheads="1"/>
          </p:cNvSpPr>
          <p:nvPr/>
        </p:nvSpPr>
        <p:spPr bwMode="auto">
          <a:xfrm>
            <a:off x="638175" y="3143250"/>
            <a:ext cx="11102975" cy="5461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56615" y="2556351"/>
            <a:ext cx="1062983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0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籃球社</a:t>
            </a:r>
            <a:r>
              <a:rPr lang="en-US" altLang="zh-TW" sz="10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TW" altLang="en-US" sz="10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活動花絮</a:t>
            </a:r>
            <a:endParaRPr lang="zh-CN" altLang="en-US" sz="10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93675" y="144463"/>
            <a:ext cx="12176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TITLE</a:t>
            </a:r>
            <a:endParaRPr lang="zh-CN" altLang="zh-CN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825163" y="144463"/>
            <a:ext cx="1196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TEXT</a:t>
            </a:r>
          </a:p>
        </p:txBody>
      </p:sp>
      <p:sp>
        <p:nvSpPr>
          <p:cNvPr id="8196" name="正方形 61"/>
          <p:cNvSpPr>
            <a:spLocks noChangeArrowheads="1"/>
          </p:cNvSpPr>
          <p:nvPr/>
        </p:nvSpPr>
        <p:spPr bwMode="auto">
          <a:xfrm>
            <a:off x="193675" y="6515100"/>
            <a:ext cx="11830050" cy="18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8197" name="正方形 61"/>
          <p:cNvSpPr>
            <a:spLocks noChangeArrowheads="1"/>
          </p:cNvSpPr>
          <p:nvPr/>
        </p:nvSpPr>
        <p:spPr bwMode="auto">
          <a:xfrm>
            <a:off x="193675" y="6161088"/>
            <a:ext cx="11830050" cy="26193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8200" name="正方形 200"/>
          <p:cNvSpPr>
            <a:spLocks noChangeArrowheads="1"/>
          </p:cNvSpPr>
          <p:nvPr/>
        </p:nvSpPr>
        <p:spPr bwMode="auto">
          <a:xfrm>
            <a:off x="635000" y="1409700"/>
            <a:ext cx="8489950" cy="74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635001" y="604480"/>
            <a:ext cx="2264316" cy="715089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跨下運球</a:t>
            </a:r>
            <a:endParaRPr lang="zh-CN" altLang="zh-CN" sz="3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https://scontent.frmq2-2.fna.fbcdn.net/v/t1.15752-9/101496096_254324862309109_5289028023436181504_n.jpg?_nc_cat=104&amp;_nc_sid=b96e70&amp;_nc_ohc=ayqoZU7YZXcAX-Bz1od&amp;_nc_ht=scontent.frmq2-2.fna&amp;oh=836e9c4bd1e2dd026817484f1c5f050f&amp;oe=5EF8D7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" y="1707337"/>
            <a:ext cx="5576229" cy="4176364"/>
          </a:xfrm>
          <a:prstGeom prst="rect">
            <a:avLst/>
          </a:prstGeom>
          <a:noFill/>
        </p:spPr>
      </p:pic>
      <p:sp>
        <p:nvSpPr>
          <p:cNvPr id="11" name="矩形 10"/>
          <p:cNvSpPr/>
          <p:nvPr/>
        </p:nvSpPr>
        <p:spPr>
          <a:xfrm>
            <a:off x="6211229" y="2319454"/>
            <a:ext cx="57246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將球從雙腳間落下</a:t>
            </a:r>
            <a:endParaRPr lang="en-US" altLang="zh-TW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zh-TW" alt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以便達到護球功能</a:t>
            </a:r>
            <a:endParaRPr lang="zh-TW" alt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93675" y="144463"/>
            <a:ext cx="12176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TITLE</a:t>
            </a:r>
            <a:endParaRPr lang="zh-CN" altLang="zh-CN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825163" y="144463"/>
            <a:ext cx="1196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TEXT</a:t>
            </a:r>
          </a:p>
        </p:txBody>
      </p:sp>
      <p:sp>
        <p:nvSpPr>
          <p:cNvPr id="8196" name="正方形 61"/>
          <p:cNvSpPr>
            <a:spLocks noChangeArrowheads="1"/>
          </p:cNvSpPr>
          <p:nvPr/>
        </p:nvSpPr>
        <p:spPr bwMode="auto">
          <a:xfrm>
            <a:off x="193675" y="6515100"/>
            <a:ext cx="11830050" cy="18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8197" name="正方形 61"/>
          <p:cNvSpPr>
            <a:spLocks noChangeArrowheads="1"/>
          </p:cNvSpPr>
          <p:nvPr/>
        </p:nvSpPr>
        <p:spPr bwMode="auto">
          <a:xfrm>
            <a:off x="193675" y="6161088"/>
            <a:ext cx="11830050" cy="26193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8200" name="正方形 200"/>
          <p:cNvSpPr>
            <a:spLocks noChangeArrowheads="1"/>
          </p:cNvSpPr>
          <p:nvPr/>
        </p:nvSpPr>
        <p:spPr bwMode="auto">
          <a:xfrm>
            <a:off x="635000" y="1409700"/>
            <a:ext cx="8489950" cy="74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635000" y="604480"/>
            <a:ext cx="2688063" cy="715089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左高手運球</a:t>
            </a:r>
            <a:endParaRPr lang="zh-CN" altLang="zh-CN" sz="3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8610" name="Picture 2" descr="https://scontent.frmq2-2.fna.fbcdn.net/v/t1.15752-9/100060962_337808807196932_2427285202372919296_n.jpg?_nc_cat=101&amp;_nc_sid=b96e70&amp;_nc_ohc=0XoIg8i88U4AX8_a2E5&amp;_nc_ht=scontent.frmq2-2.fna&amp;oh=9c78ba1832618e4ac995cdabe58181b5&amp;oe=5EF8D5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" y="1621868"/>
            <a:ext cx="5852264" cy="4383103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6486406" y="2967335"/>
            <a:ext cx="57246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提高運球的穩定性</a:t>
            </a:r>
            <a:endParaRPr lang="en-US" altLang="zh-TW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zh-TW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防止抄球的危機</a:t>
            </a:r>
            <a:endParaRPr lang="zh-TW" alt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93675" y="144463"/>
            <a:ext cx="12176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TITLE</a:t>
            </a:r>
            <a:endParaRPr lang="zh-CN" altLang="zh-CN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825163" y="144463"/>
            <a:ext cx="1196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TEXT</a:t>
            </a:r>
          </a:p>
        </p:txBody>
      </p:sp>
      <p:sp>
        <p:nvSpPr>
          <p:cNvPr id="8196" name="正方形 61"/>
          <p:cNvSpPr>
            <a:spLocks noChangeArrowheads="1"/>
          </p:cNvSpPr>
          <p:nvPr/>
        </p:nvSpPr>
        <p:spPr bwMode="auto">
          <a:xfrm>
            <a:off x="193675" y="6515100"/>
            <a:ext cx="11830050" cy="18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8197" name="正方形 61"/>
          <p:cNvSpPr>
            <a:spLocks noChangeArrowheads="1"/>
          </p:cNvSpPr>
          <p:nvPr/>
        </p:nvSpPr>
        <p:spPr bwMode="auto">
          <a:xfrm>
            <a:off x="193675" y="6161088"/>
            <a:ext cx="11830050" cy="26193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8200" name="正方形 200"/>
          <p:cNvSpPr>
            <a:spLocks noChangeArrowheads="1"/>
          </p:cNvSpPr>
          <p:nvPr/>
        </p:nvSpPr>
        <p:spPr bwMode="auto">
          <a:xfrm>
            <a:off x="635000" y="1409700"/>
            <a:ext cx="8489950" cy="74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634999" y="604480"/>
            <a:ext cx="2777273" cy="715089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左低手運球</a:t>
            </a:r>
            <a:endParaRPr lang="zh-CN" altLang="zh-CN" sz="3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6562" name="Picture 2" descr="https://scontent.frmq2-2.fna.fbcdn.net/v/t1.15752-9/101730447_581337009254658_2247286576151265280_n.jpg?_nc_cat=109&amp;_nc_sid=b96e70&amp;_nc_ohc=HBpl2p_k1KMAX8N7sls&amp;_nc_ht=scontent.frmq2-2.fna&amp;oh=3fd3bb571450a276377f891f157a2e3c&amp;oe=5EFA649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" y="1728798"/>
            <a:ext cx="5597774" cy="41925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6232774" y="2665141"/>
            <a:ext cx="572464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可增加運球的球感</a:t>
            </a:r>
            <a:endParaRPr lang="en-US" altLang="zh-TW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zh-TW" alt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和穩定性</a:t>
            </a:r>
            <a:endParaRPr lang="en-US" altLang="zh-TW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zh-TW" alt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93675" y="144463"/>
            <a:ext cx="12176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TITLE</a:t>
            </a:r>
            <a:endParaRPr lang="zh-CN" altLang="zh-CN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825163" y="144463"/>
            <a:ext cx="1196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TEXT</a:t>
            </a:r>
          </a:p>
        </p:txBody>
      </p:sp>
      <p:sp>
        <p:nvSpPr>
          <p:cNvPr id="8196" name="正方形 61"/>
          <p:cNvSpPr>
            <a:spLocks noChangeArrowheads="1"/>
          </p:cNvSpPr>
          <p:nvPr/>
        </p:nvSpPr>
        <p:spPr bwMode="auto">
          <a:xfrm>
            <a:off x="193675" y="6515100"/>
            <a:ext cx="11830050" cy="18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8197" name="正方形 61"/>
          <p:cNvSpPr>
            <a:spLocks noChangeArrowheads="1"/>
          </p:cNvSpPr>
          <p:nvPr/>
        </p:nvSpPr>
        <p:spPr bwMode="auto">
          <a:xfrm>
            <a:off x="193675" y="6161088"/>
            <a:ext cx="11830050" cy="26193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8200" name="正方形 200"/>
          <p:cNvSpPr>
            <a:spLocks noChangeArrowheads="1"/>
          </p:cNvSpPr>
          <p:nvPr/>
        </p:nvSpPr>
        <p:spPr bwMode="auto">
          <a:xfrm>
            <a:off x="635000" y="1409700"/>
            <a:ext cx="8489950" cy="74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635000" y="546410"/>
            <a:ext cx="2297772" cy="715089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換手運球</a:t>
            </a:r>
            <a:endParaRPr lang="zh-CN" altLang="zh-CN" sz="3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682" name="Picture 2" descr="https://scontent.frmq2-1.fna.fbcdn.net/v/t1.15752-9/100739587_1141588366203178_9017817461868724224_n.jpg?_nc_cat=102&amp;_nc_sid=b96e70&amp;_nc_ohc=jBUCOWAPb9QAX_D6MVw&amp;_nc_ht=scontent.frmq2-1.fna&amp;oh=dd33e5b2f4b594b3818a53b7d01fdaa7&amp;oe=5EF756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999" y="1668836"/>
            <a:ext cx="4093117" cy="4282896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4877633" y="2598234"/>
            <a:ext cx="695575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將重心由左至右</a:t>
            </a:r>
            <a:endParaRPr lang="en-US" altLang="zh-TW" sz="4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zh-TW" alt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瞬間變換</a:t>
            </a:r>
            <a:endParaRPr lang="en-US" altLang="zh-TW" sz="4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zh-TW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讓防守者看不到我的車尾燈</a:t>
            </a:r>
            <a:endParaRPr lang="en-US" altLang="zh-TW" sz="4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93675" y="144463"/>
            <a:ext cx="12176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TITLE</a:t>
            </a:r>
            <a:endParaRPr lang="zh-CN" altLang="zh-CN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825163" y="144463"/>
            <a:ext cx="1196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TEXT</a:t>
            </a:r>
          </a:p>
        </p:txBody>
      </p:sp>
      <p:sp>
        <p:nvSpPr>
          <p:cNvPr id="8196" name="正方形 61"/>
          <p:cNvSpPr>
            <a:spLocks noChangeArrowheads="1"/>
          </p:cNvSpPr>
          <p:nvPr/>
        </p:nvSpPr>
        <p:spPr bwMode="auto">
          <a:xfrm>
            <a:off x="193675" y="6515100"/>
            <a:ext cx="11830050" cy="18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8197" name="正方形 61"/>
          <p:cNvSpPr>
            <a:spLocks noChangeArrowheads="1"/>
          </p:cNvSpPr>
          <p:nvPr/>
        </p:nvSpPr>
        <p:spPr bwMode="auto">
          <a:xfrm>
            <a:off x="193675" y="6161088"/>
            <a:ext cx="11830050" cy="26193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8200" name="正方形 200"/>
          <p:cNvSpPr>
            <a:spLocks noChangeArrowheads="1"/>
          </p:cNvSpPr>
          <p:nvPr/>
        </p:nvSpPr>
        <p:spPr bwMode="auto">
          <a:xfrm>
            <a:off x="635000" y="1409700"/>
            <a:ext cx="8489950" cy="74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635000" y="604480"/>
            <a:ext cx="2230863" cy="715089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換手運球</a:t>
            </a:r>
            <a:endParaRPr lang="zh-CN" altLang="zh-CN" sz="3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0658" name="Picture 2" descr="https://scontent.frmq2-1.fna.fbcdn.net/v/t1.15752-9/101345797_1110610415971451_9063641245338828800_n.jpg?_nc_cat=106&amp;_nc_sid=b96e70&amp;_nc_ohc=u-k7R2s-3XEAX8JpF4O&amp;_nc_ht=scontent.frmq2-1.fna&amp;oh=cd059594d0d3d3580ff0dcb8b1b7f2f1&amp;oe=5EFA80E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" y="1621517"/>
            <a:ext cx="5822953" cy="436115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6902605" y="2698595"/>
            <a:ext cx="51195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換手運球時要記得蹲</a:t>
            </a:r>
            <a:endParaRPr lang="en-US" altLang="zh-TW" sz="4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zh-TW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才能達到更好的效果</a:t>
            </a:r>
            <a:endParaRPr lang="zh-TW" alt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93675" y="144463"/>
            <a:ext cx="12176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TITLE</a:t>
            </a:r>
            <a:endParaRPr lang="zh-CN" altLang="zh-CN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0825163" y="144463"/>
            <a:ext cx="1196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TEXT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686175" y="1076325"/>
            <a:ext cx="5111750" cy="33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dist"/>
            <a:r>
              <a:rPr lang="zh-CN" altLang="en-US" sz="10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PART</a:t>
            </a:r>
          </a:p>
          <a:p>
            <a:pPr algn="dist"/>
            <a:r>
              <a:rPr lang="zh-CN" altLang="en-US" sz="106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THREE</a:t>
            </a:r>
            <a:endParaRPr lang="zh-CN" altLang="en-US"/>
          </a:p>
        </p:txBody>
      </p:sp>
      <p:sp>
        <p:nvSpPr>
          <p:cNvPr id="17413" name="正方形 61"/>
          <p:cNvSpPr>
            <a:spLocks noChangeArrowheads="1"/>
          </p:cNvSpPr>
          <p:nvPr/>
        </p:nvSpPr>
        <p:spPr bwMode="auto">
          <a:xfrm>
            <a:off x="2778125" y="4724400"/>
            <a:ext cx="6927850" cy="75723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4000" dirty="0" smtClean="0">
                <a:solidFill>
                  <a:schemeClr val="accent3"/>
                </a:solidFill>
              </a:rPr>
              <a:t>傳球</a:t>
            </a:r>
            <a:endParaRPr lang="zh-CN" altLang="zh-CN" sz="40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93675" y="144463"/>
            <a:ext cx="12176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TITLE</a:t>
            </a:r>
            <a:endParaRPr lang="zh-CN" altLang="zh-CN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825163" y="144463"/>
            <a:ext cx="1196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TEXT</a:t>
            </a:r>
          </a:p>
        </p:txBody>
      </p:sp>
      <p:sp>
        <p:nvSpPr>
          <p:cNvPr id="8196" name="正方形 61"/>
          <p:cNvSpPr>
            <a:spLocks noChangeArrowheads="1"/>
          </p:cNvSpPr>
          <p:nvPr/>
        </p:nvSpPr>
        <p:spPr bwMode="auto">
          <a:xfrm>
            <a:off x="193675" y="6515100"/>
            <a:ext cx="11830050" cy="18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8197" name="正方形 61"/>
          <p:cNvSpPr>
            <a:spLocks noChangeArrowheads="1"/>
          </p:cNvSpPr>
          <p:nvPr/>
        </p:nvSpPr>
        <p:spPr bwMode="auto">
          <a:xfrm>
            <a:off x="193675" y="6161088"/>
            <a:ext cx="11830050" cy="26193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8200" name="正方形 200"/>
          <p:cNvSpPr>
            <a:spLocks noChangeArrowheads="1"/>
          </p:cNvSpPr>
          <p:nvPr/>
        </p:nvSpPr>
        <p:spPr bwMode="auto">
          <a:xfrm>
            <a:off x="635000" y="1409700"/>
            <a:ext cx="8489950" cy="74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635000" y="535259"/>
            <a:ext cx="2175107" cy="715089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胸前傳球</a:t>
            </a:r>
            <a:endParaRPr lang="zh-CN" altLang="zh-CN" sz="3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9634" name="Picture 2" descr="https://scontent.frmq2-2.fna.fbcdn.net/v/t1.15752-9/101685735_971130856676000_8301527344800071680_n.jpg?_nc_cat=107&amp;_nc_sid=b96e70&amp;_nc_ohc=yvF71dqONf4AX_ziYyw&amp;_nc_ht=scontent.frmq2-2.fna&amp;oh=e544df260a2bf50f397517741d4ae2b4&amp;oe=5EF85D7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" y="1747888"/>
            <a:ext cx="5698893" cy="4268234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6262628" y="2967335"/>
            <a:ext cx="575951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可提高傳球的準度</a:t>
            </a:r>
            <a:endParaRPr lang="en-US" altLang="zh-TW" sz="4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zh-TW" alt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讓射手有更舒服的接球位置</a:t>
            </a:r>
            <a:endParaRPr lang="zh-TW" alt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93675" y="144463"/>
            <a:ext cx="12176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TITLE</a:t>
            </a:r>
            <a:endParaRPr lang="zh-CN" altLang="zh-CN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0825163" y="144463"/>
            <a:ext cx="1196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TEXT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224338" y="1076325"/>
            <a:ext cx="4035425" cy="33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dist"/>
            <a:r>
              <a:rPr lang="zh-CN" altLang="en-US" sz="10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PART</a:t>
            </a:r>
          </a:p>
          <a:p>
            <a:pPr algn="dist"/>
            <a:r>
              <a:rPr lang="zh-CN" altLang="en-US" sz="106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FOUR</a:t>
            </a:r>
            <a:endParaRPr lang="zh-CN" altLang="en-US"/>
          </a:p>
        </p:txBody>
      </p:sp>
      <p:sp>
        <p:nvSpPr>
          <p:cNvPr id="22533" name="正方形 61"/>
          <p:cNvSpPr>
            <a:spLocks noChangeArrowheads="1"/>
          </p:cNvSpPr>
          <p:nvPr/>
        </p:nvSpPr>
        <p:spPr bwMode="auto">
          <a:xfrm>
            <a:off x="2778125" y="4724400"/>
            <a:ext cx="6927850" cy="75723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4000" dirty="0" smtClean="0">
                <a:solidFill>
                  <a:schemeClr val="accent3"/>
                </a:solidFill>
              </a:rPr>
              <a:t>上籃</a:t>
            </a:r>
            <a:endParaRPr lang="zh-CN" altLang="zh-CN" sz="40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93675" y="144463"/>
            <a:ext cx="12176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TITLE</a:t>
            </a:r>
            <a:endParaRPr lang="zh-CN" altLang="zh-CN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825163" y="144463"/>
            <a:ext cx="1196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TEXT</a:t>
            </a:r>
          </a:p>
        </p:txBody>
      </p:sp>
      <p:sp>
        <p:nvSpPr>
          <p:cNvPr id="8196" name="正方形 61"/>
          <p:cNvSpPr>
            <a:spLocks noChangeArrowheads="1"/>
          </p:cNvSpPr>
          <p:nvPr/>
        </p:nvSpPr>
        <p:spPr bwMode="auto">
          <a:xfrm>
            <a:off x="193675" y="6515100"/>
            <a:ext cx="11830050" cy="18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8197" name="正方形 61"/>
          <p:cNvSpPr>
            <a:spLocks noChangeArrowheads="1"/>
          </p:cNvSpPr>
          <p:nvPr/>
        </p:nvSpPr>
        <p:spPr bwMode="auto">
          <a:xfrm>
            <a:off x="193675" y="6161088"/>
            <a:ext cx="11830050" cy="26193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8200" name="正方形 200"/>
          <p:cNvSpPr>
            <a:spLocks noChangeArrowheads="1"/>
          </p:cNvSpPr>
          <p:nvPr/>
        </p:nvSpPr>
        <p:spPr bwMode="auto">
          <a:xfrm>
            <a:off x="635000" y="1409700"/>
            <a:ext cx="8489950" cy="74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635000" y="962025"/>
            <a:ext cx="3394075" cy="3619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TEXT</a:t>
            </a:r>
          </a:p>
        </p:txBody>
      </p:sp>
      <p:pic>
        <p:nvPicPr>
          <p:cNvPr id="73730" name="Picture 2" descr="https://scontent.frmq2-1.fna.fbcdn.net/v/t1.15752-9/100087048_1348138928724339_1498090764712804352_n.jpg?_nc_cat=106&amp;_nc_sid=b96e70&amp;_nc_ohc=Ag4LCDJGMS4AX9h4r7G&amp;_nc_ht=scontent.frmq2-1.fna&amp;oh=a753a2ddeabf32c5b3e4abfed5a05bb8&amp;oe=5EF9052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664" y="1718163"/>
            <a:ext cx="5647775" cy="4229949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6072187" y="3105835"/>
            <a:ext cx="610552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上籃是籃球場上</a:t>
            </a:r>
            <a:endParaRPr lang="en-US" altLang="zh-TW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zh-TW" alt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最容易的得分方式</a:t>
            </a:r>
            <a:endParaRPr lang="zh-TW" alt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93675" y="144463"/>
            <a:ext cx="12176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TITLE</a:t>
            </a:r>
            <a:endParaRPr lang="zh-CN" altLang="zh-CN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825163" y="144463"/>
            <a:ext cx="1196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TEXT</a:t>
            </a:r>
          </a:p>
        </p:txBody>
      </p:sp>
      <p:sp>
        <p:nvSpPr>
          <p:cNvPr id="8196" name="正方形 61"/>
          <p:cNvSpPr>
            <a:spLocks noChangeArrowheads="1"/>
          </p:cNvSpPr>
          <p:nvPr/>
        </p:nvSpPr>
        <p:spPr bwMode="auto">
          <a:xfrm>
            <a:off x="193675" y="6515100"/>
            <a:ext cx="11830050" cy="18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8197" name="正方形 61"/>
          <p:cNvSpPr>
            <a:spLocks noChangeArrowheads="1"/>
          </p:cNvSpPr>
          <p:nvPr/>
        </p:nvSpPr>
        <p:spPr bwMode="auto">
          <a:xfrm>
            <a:off x="193675" y="6161088"/>
            <a:ext cx="11830050" cy="26193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8200" name="正方形 200"/>
          <p:cNvSpPr>
            <a:spLocks noChangeArrowheads="1"/>
          </p:cNvSpPr>
          <p:nvPr/>
        </p:nvSpPr>
        <p:spPr bwMode="auto">
          <a:xfrm>
            <a:off x="635000" y="1409700"/>
            <a:ext cx="8489950" cy="74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635000" y="962025"/>
            <a:ext cx="3394075" cy="3619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TEXT</a:t>
            </a:r>
          </a:p>
        </p:txBody>
      </p:sp>
      <p:pic>
        <p:nvPicPr>
          <p:cNvPr id="75778" name="Picture 2" descr="https://scontent.frmq2-1.fna.fbcdn.net/v/t1.15752-9/100514852_3797889016948837_7639159799103356928_n.jpg?_nc_cat=111&amp;_nc_sid=b96e70&amp;_nc_ohc=0lyg5RAoJdAAX9Qgpie&amp;_nc_ht=scontent.frmq2-1.fna&amp;oh=a9dc504b2cd43821109a084992eddd38&amp;oe=5EF844C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" y="1603499"/>
            <a:ext cx="5955371" cy="4460325"/>
          </a:xfrm>
          <a:prstGeom prst="rect">
            <a:avLst/>
          </a:prstGeom>
          <a:noFill/>
        </p:spPr>
      </p:pic>
      <p:sp>
        <p:nvSpPr>
          <p:cNvPr id="11" name="矩形 10"/>
          <p:cNvSpPr/>
          <p:nvPr/>
        </p:nvSpPr>
        <p:spPr>
          <a:xfrm>
            <a:off x="6502678" y="2821259"/>
            <a:ext cx="55194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還有人將上籃變成歐洲</a:t>
            </a:r>
            <a:r>
              <a:rPr lang="zh-TW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步</a:t>
            </a:r>
            <a:endParaRPr lang="en-US" altLang="zh-TW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zh-TW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先踩一步再往反方向採另一</a:t>
            </a:r>
            <a:r>
              <a:rPr lang="zh-TW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步</a:t>
            </a:r>
            <a:endParaRPr lang="en-US" altLang="zh-TW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zh-TW" alt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讓對手難以捉摸</a:t>
            </a:r>
            <a:endParaRPr lang="zh-TW" alt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93675" y="144463"/>
            <a:ext cx="12176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TITLE</a:t>
            </a:r>
            <a:endParaRPr lang="zh-CN" altLang="zh-CN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0825163" y="144463"/>
            <a:ext cx="1196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TEXT</a:t>
            </a:r>
          </a:p>
        </p:txBody>
      </p:sp>
      <p:sp>
        <p:nvSpPr>
          <p:cNvPr id="34820" name="正方形 61"/>
          <p:cNvSpPr>
            <a:spLocks noChangeArrowheads="1"/>
          </p:cNvSpPr>
          <p:nvPr/>
        </p:nvSpPr>
        <p:spPr bwMode="auto">
          <a:xfrm>
            <a:off x="193675" y="6515100"/>
            <a:ext cx="11830050" cy="18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34821" name="正方形 61"/>
          <p:cNvSpPr>
            <a:spLocks noChangeArrowheads="1"/>
          </p:cNvSpPr>
          <p:nvPr/>
        </p:nvSpPr>
        <p:spPr bwMode="auto">
          <a:xfrm>
            <a:off x="193675" y="6161088"/>
            <a:ext cx="11830050" cy="26193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34822" name="正方形 200"/>
          <p:cNvSpPr>
            <a:spLocks noChangeArrowheads="1"/>
          </p:cNvSpPr>
          <p:nvPr/>
        </p:nvSpPr>
        <p:spPr bwMode="auto">
          <a:xfrm>
            <a:off x="635000" y="1409700"/>
            <a:ext cx="8489950" cy="74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635001" y="535259"/>
            <a:ext cx="1171497" cy="715089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目錄</a:t>
            </a:r>
            <a:endParaRPr lang="zh-CN" altLang="zh-CN" sz="3600" dirty="0"/>
          </a:p>
        </p:txBody>
      </p:sp>
      <p:sp>
        <p:nvSpPr>
          <p:cNvPr id="34826" name="单波形 834"/>
          <p:cNvSpPr>
            <a:spLocks noChangeArrowheads="1"/>
          </p:cNvSpPr>
          <p:nvPr/>
        </p:nvSpPr>
        <p:spPr bwMode="auto">
          <a:xfrm>
            <a:off x="635000" y="1854200"/>
            <a:ext cx="2563813" cy="1905000"/>
          </a:xfrm>
          <a:prstGeom prst="wave">
            <a:avLst>
              <a:gd name="adj1" fmla="val 6931"/>
              <a:gd name="adj2" fmla="val 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sz="6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TW" altLang="en-US" sz="6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熱身</a:t>
            </a:r>
            <a:endParaRPr lang="zh-CN" altLang="en-US" sz="6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827" name="单波形 834"/>
          <p:cNvSpPr>
            <a:spLocks noChangeArrowheads="1"/>
          </p:cNvSpPr>
          <p:nvPr/>
        </p:nvSpPr>
        <p:spPr bwMode="auto">
          <a:xfrm>
            <a:off x="6256338" y="2009775"/>
            <a:ext cx="2563812" cy="1905000"/>
          </a:xfrm>
          <a:prstGeom prst="wave">
            <a:avLst>
              <a:gd name="adj1" fmla="val 6931"/>
              <a:gd name="adj2" fmla="val 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sz="6000" b="1" dirty="0" smtClean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TW" altLang="en-US" sz="6000" b="1" dirty="0" smtClean="0">
                <a:latin typeface="微软雅黑" pitchFamily="34" charset="-122"/>
                <a:ea typeface="微软雅黑" pitchFamily="34" charset="-122"/>
              </a:rPr>
              <a:t>運球</a:t>
            </a:r>
            <a:endParaRPr lang="zh-CN" altLang="en-US" sz="6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828" name="单波形 834"/>
          <p:cNvSpPr>
            <a:spLocks noChangeArrowheads="1"/>
          </p:cNvSpPr>
          <p:nvPr/>
        </p:nvSpPr>
        <p:spPr bwMode="auto">
          <a:xfrm>
            <a:off x="635000" y="3574895"/>
            <a:ext cx="2563813" cy="1905000"/>
          </a:xfrm>
          <a:prstGeom prst="wave">
            <a:avLst>
              <a:gd name="adj1" fmla="val 6931"/>
              <a:gd name="adj2" fmla="val 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6000" b="1" dirty="0" smtClean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TW" altLang="en-US" sz="6000" b="1" dirty="0" smtClean="0">
                <a:latin typeface="微软雅黑" pitchFamily="34" charset="-122"/>
                <a:ea typeface="微软雅黑" pitchFamily="34" charset="-122"/>
              </a:rPr>
              <a:t>傳球</a:t>
            </a:r>
            <a:endParaRPr lang="zh-CN" altLang="en-US" sz="6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829" name="单波形 834"/>
          <p:cNvSpPr>
            <a:spLocks noChangeArrowheads="1"/>
          </p:cNvSpPr>
          <p:nvPr/>
        </p:nvSpPr>
        <p:spPr bwMode="auto">
          <a:xfrm>
            <a:off x="6262688" y="3759200"/>
            <a:ext cx="2563812" cy="1905000"/>
          </a:xfrm>
          <a:prstGeom prst="wave">
            <a:avLst>
              <a:gd name="adj1" fmla="val 6931"/>
              <a:gd name="adj2" fmla="val 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sz="6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TW" altLang="en-US" sz="6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上籃</a:t>
            </a:r>
            <a:endParaRPr lang="zh-CN" altLang="en-US" sz="6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3407569" y="2019300"/>
            <a:ext cx="543739" cy="30777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說明</a:t>
            </a:r>
            <a:endParaRPr lang="zh-CN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3397250" y="3760886"/>
            <a:ext cx="543739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400" b="1" dirty="0" smtClean="0">
                <a:latin typeface="微软雅黑" pitchFamily="34" charset="-122"/>
                <a:ea typeface="微软雅黑" pitchFamily="34" charset="-122"/>
              </a:rPr>
              <a:t>說明</a:t>
            </a:r>
            <a:endParaRPr lang="zh-CN" altLang="zh-CN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9124950" y="3914774"/>
            <a:ext cx="543739" cy="30777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說明</a:t>
            </a:r>
            <a:endParaRPr lang="zh-CN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9063038" y="2019300"/>
            <a:ext cx="543739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400" b="1" dirty="0" smtClean="0">
                <a:latin typeface="微软雅黑" pitchFamily="34" charset="-122"/>
                <a:ea typeface="微软雅黑" pitchFamily="34" charset="-122"/>
              </a:rPr>
              <a:t>說明</a:t>
            </a:r>
            <a:endParaRPr lang="zh-CN" altLang="zh-CN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397251" y="2330301"/>
            <a:ext cx="2678111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1000" b="1" dirty="0" smtClean="0">
                <a:solidFill>
                  <a:schemeClr val="bg1"/>
                </a:solidFill>
              </a:rPr>
              <a:t>熱身運動</a:t>
            </a:r>
            <a:r>
              <a:rPr lang="zh-TW" altLang="en-US" sz="1000" dirty="0" smtClean="0">
                <a:solidFill>
                  <a:schemeClr val="bg1"/>
                </a:solidFill>
              </a:rPr>
              <a:t>（英語：</a:t>
            </a:r>
            <a:r>
              <a:rPr lang="en-US" altLang="zh-TW" sz="1000" b="1" dirty="0" smtClean="0">
                <a:solidFill>
                  <a:schemeClr val="bg1"/>
                </a:solidFill>
              </a:rPr>
              <a:t>Warming up</a:t>
            </a:r>
            <a:r>
              <a:rPr lang="zh-TW" altLang="en-US" sz="1000" dirty="0" smtClean="0">
                <a:solidFill>
                  <a:schemeClr val="bg1"/>
                </a:solidFill>
              </a:rPr>
              <a:t>）是指</a:t>
            </a:r>
            <a:r>
              <a:rPr lang="zh-TW" altLang="en-US" sz="1000" dirty="0" smtClean="0">
                <a:solidFill>
                  <a:schemeClr val="bg1"/>
                </a:solidFill>
                <a:hlinkClick r:id="rId3" tooltip="運動"/>
              </a:rPr>
              <a:t>運動</a:t>
            </a:r>
            <a:r>
              <a:rPr lang="zh-TW" altLang="en-US" sz="1000" dirty="0" smtClean="0">
                <a:solidFill>
                  <a:schemeClr val="bg1"/>
                </a:solidFill>
              </a:rPr>
              <a:t>或</a:t>
            </a:r>
            <a:r>
              <a:rPr lang="zh-TW" altLang="en-US" sz="1000" dirty="0" smtClean="0">
                <a:solidFill>
                  <a:schemeClr val="bg1"/>
                </a:solidFill>
                <a:hlinkClick r:id="rId4" tooltip="比賽"/>
              </a:rPr>
              <a:t>比賽</a:t>
            </a:r>
            <a:r>
              <a:rPr lang="zh-TW" altLang="en-US" sz="1000" dirty="0" smtClean="0">
                <a:solidFill>
                  <a:schemeClr val="bg1"/>
                </a:solidFill>
              </a:rPr>
              <a:t>前，讓身體能夠適應激烈活動的準備動作，如伸展、拉筋、柔軟操等等。目的是要提升體溫，使身體變得較暖和。熱身運動可以預防或減少運動傷害，更可增進肌肉反應靈活，所以無論做任何運動，事前的熱身運動非常重要</a:t>
            </a:r>
            <a:r>
              <a:rPr lang="zh-TW" altLang="en-US" sz="1000" dirty="0" smtClean="0">
                <a:solidFill>
                  <a:schemeClr val="bg1"/>
                </a:solidFill>
              </a:rPr>
              <a:t>。</a:t>
            </a:r>
            <a:endParaRPr lang="zh-TW" altLang="en-US" sz="1000" dirty="0" smtClean="0">
              <a:solidFill>
                <a:schemeClr val="bg1"/>
              </a:solidFill>
            </a:endParaRPr>
          </a:p>
          <a:p>
            <a:r>
              <a:rPr lang="zh-TW" altLang="en-US" sz="1000" dirty="0" smtClean="0">
                <a:solidFill>
                  <a:schemeClr val="bg1"/>
                </a:solidFill>
              </a:rPr>
              <a:t>目的</a:t>
            </a:r>
          </a:p>
          <a:p>
            <a:pPr algn="ctr"/>
            <a:endParaRPr lang="zh-TW" alt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063039" y="2464420"/>
            <a:ext cx="26781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chemeClr val="accent3"/>
                </a:solidFill>
              </a:rPr>
              <a:t>运球（</a:t>
            </a:r>
            <a:r>
              <a:rPr lang="en-US" altLang="zh-CN" sz="1000" dirty="0" smtClean="0">
                <a:solidFill>
                  <a:schemeClr val="accent3"/>
                </a:solidFill>
              </a:rPr>
              <a:t>dribble</a:t>
            </a:r>
            <a:r>
              <a:rPr lang="zh-CN" altLang="en-US" sz="1000" dirty="0" smtClean="0">
                <a:solidFill>
                  <a:schemeClr val="accent3"/>
                </a:solidFill>
              </a:rPr>
              <a:t>）是</a:t>
            </a:r>
            <a:r>
              <a:rPr lang="zh-CN" altLang="en-US" sz="1000" dirty="0" smtClean="0">
                <a:solidFill>
                  <a:schemeClr val="accent3"/>
                </a:solidFill>
                <a:hlinkClick r:id="rId5"/>
              </a:rPr>
              <a:t>篮球比赛</a:t>
            </a:r>
            <a:r>
              <a:rPr lang="zh-CN" altLang="en-US" sz="1000" dirty="0" smtClean="0">
                <a:solidFill>
                  <a:schemeClr val="accent3"/>
                </a:solidFill>
              </a:rPr>
              <a:t>中个人进攻的重要技术。它不仅是个人攻击的有力手段，而且是组织全队进攻战术配合的桥梁。有目的的运球可以突破防守、发动进攻、调整位置、寻找有利时机进行传球和投篮，尤其是进攻紧逼</a:t>
            </a:r>
            <a:r>
              <a:rPr lang="zh-CN" altLang="en-US" sz="1000" dirty="0" smtClean="0">
                <a:solidFill>
                  <a:schemeClr val="accent3"/>
                </a:solidFill>
                <a:hlinkClick r:id="rId6"/>
              </a:rPr>
              <a:t>人盯人防守</a:t>
            </a:r>
            <a:r>
              <a:rPr lang="zh-CN" altLang="en-US" sz="1000" dirty="0" smtClean="0">
                <a:solidFill>
                  <a:schemeClr val="accent3"/>
                </a:solidFill>
              </a:rPr>
              <a:t>的有力武器；盲目的运球会贻误战机，造成被动。</a:t>
            </a:r>
            <a:endParaRPr lang="zh-TW" altLang="en-US" sz="1000" dirty="0">
              <a:solidFill>
                <a:schemeClr val="accent3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397251" y="4068663"/>
            <a:ext cx="26781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chemeClr val="accent3"/>
                </a:solidFill>
              </a:rPr>
              <a:t>篮球传球技术，主要包括</a:t>
            </a:r>
            <a:r>
              <a:rPr lang="zh-CN" altLang="en-US" sz="1000" dirty="0" smtClean="0">
                <a:solidFill>
                  <a:schemeClr val="accent3"/>
                </a:solidFill>
                <a:hlinkClick r:id="rId7"/>
              </a:rPr>
              <a:t>双手胸前传球</a:t>
            </a:r>
            <a:r>
              <a:rPr lang="zh-CN" altLang="en-US" sz="1000" dirty="0" smtClean="0">
                <a:solidFill>
                  <a:schemeClr val="accent3"/>
                </a:solidFill>
              </a:rPr>
              <a:t>，单手肩上传球，单手侧传球，行进间传球的技术。传球技术是篮球的基本技术，篮球是一项团队项目，练习传球技术是非常重要的。 采用何种方式传球取决于实际情况。方式虽然不同，但有几点是一致的：所有的传球都是用</a:t>
            </a:r>
            <a:r>
              <a:rPr lang="zh-CN" altLang="en-US" sz="1000" dirty="0" smtClean="0">
                <a:solidFill>
                  <a:schemeClr val="accent3"/>
                </a:solidFill>
                <a:hlinkClick r:id="rId8"/>
              </a:rPr>
              <a:t>手指</a:t>
            </a:r>
            <a:r>
              <a:rPr lang="zh-CN" altLang="en-US" sz="1000" dirty="0" smtClean="0">
                <a:solidFill>
                  <a:schemeClr val="accent3"/>
                </a:solidFill>
              </a:rPr>
              <a:t>完成，而不是用手掌。为</a:t>
            </a:r>
            <a:r>
              <a:rPr lang="zh-CN" altLang="en-US" sz="1000" dirty="0" smtClean="0">
                <a:solidFill>
                  <a:schemeClr val="accent3"/>
                </a:solidFill>
                <a:hlinkClick r:id="rId9"/>
              </a:rPr>
              <a:t>控制球</a:t>
            </a:r>
            <a:r>
              <a:rPr lang="zh-CN" altLang="en-US" sz="1000" dirty="0" smtClean="0">
                <a:solidFill>
                  <a:schemeClr val="accent3"/>
                </a:solidFill>
              </a:rPr>
              <a:t>的速度、方向，手指应该尽可能地张开（但不能太僵硬），</a:t>
            </a:r>
            <a:r>
              <a:rPr lang="zh-CN" altLang="en-US" sz="1000" dirty="0" smtClean="0">
                <a:solidFill>
                  <a:schemeClr val="accent3"/>
                </a:solidFill>
                <a:hlinkClick r:id="rId10"/>
              </a:rPr>
              <a:t>手腕</a:t>
            </a:r>
            <a:r>
              <a:rPr lang="zh-CN" altLang="en-US" sz="1000" dirty="0" smtClean="0">
                <a:solidFill>
                  <a:schemeClr val="accent3"/>
                </a:solidFill>
              </a:rPr>
              <a:t>要有弹性。另外</a:t>
            </a:r>
            <a:r>
              <a:rPr lang="zh-CN" altLang="en-US" sz="1000" dirty="0" smtClean="0">
                <a:solidFill>
                  <a:schemeClr val="accent3"/>
                </a:solidFill>
                <a:hlinkClick r:id="rId11"/>
              </a:rPr>
              <a:t>排球运动</a:t>
            </a:r>
            <a:r>
              <a:rPr lang="zh-CN" altLang="en-US" sz="1000" dirty="0" smtClean="0">
                <a:solidFill>
                  <a:schemeClr val="accent3"/>
                </a:solidFill>
              </a:rPr>
              <a:t>，</a:t>
            </a:r>
            <a:r>
              <a:rPr lang="zh-CN" altLang="en-US" sz="1000" dirty="0" smtClean="0">
                <a:solidFill>
                  <a:schemeClr val="accent3"/>
                </a:solidFill>
                <a:hlinkClick r:id="rId12"/>
              </a:rPr>
              <a:t>足球运动</a:t>
            </a:r>
            <a:r>
              <a:rPr lang="zh-CN" altLang="en-US" sz="1000" dirty="0" smtClean="0">
                <a:solidFill>
                  <a:schemeClr val="accent3"/>
                </a:solidFill>
              </a:rPr>
              <a:t>以及毽球运动中也有传球。</a:t>
            </a:r>
            <a:endParaRPr lang="zh-TW" altLang="en-US" sz="1000" dirty="0">
              <a:solidFill>
                <a:schemeClr val="accent3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063039" y="4222551"/>
            <a:ext cx="2612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 smtClean="0">
                <a:solidFill>
                  <a:schemeClr val="accent3"/>
                </a:solidFill>
              </a:rPr>
              <a:t>上篮或称走篮或</a:t>
            </a:r>
            <a:r>
              <a:rPr lang="zh-CN" altLang="en-US" sz="1000" dirty="0" smtClean="0">
                <a:solidFill>
                  <a:schemeClr val="accent3"/>
                </a:solidFill>
                <a:hlinkClick r:id="rId13"/>
              </a:rPr>
              <a:t>挑篮</a:t>
            </a:r>
            <a:r>
              <a:rPr lang="zh-CN" altLang="en-US" sz="1000" dirty="0" smtClean="0">
                <a:solidFill>
                  <a:schemeClr val="accent3"/>
                </a:solidFill>
              </a:rPr>
              <a:t>是篮球中的一种动作，指进攻到篮下的位置跳起，把篮球升起接近篮筐再以单手将球放进去或擦板投进。</a:t>
            </a:r>
          </a:p>
          <a:p>
            <a:r>
              <a:rPr lang="zh-CN" altLang="en-US" sz="1000" dirty="0" smtClean="0">
                <a:solidFill>
                  <a:schemeClr val="accent3"/>
                </a:solidFill>
              </a:rPr>
              <a:t>上篮又按出手时手与肩的相对高度</a:t>
            </a:r>
            <a:r>
              <a:rPr lang="en-US" altLang="zh-CN" sz="1000" dirty="0" smtClean="0">
                <a:solidFill>
                  <a:schemeClr val="accent3"/>
                </a:solidFill>
              </a:rPr>
              <a:t>,</a:t>
            </a:r>
            <a:r>
              <a:rPr lang="zh-CN" altLang="en-US" sz="1000" dirty="0" smtClean="0">
                <a:solidFill>
                  <a:schemeClr val="accent3"/>
                </a:solidFill>
              </a:rPr>
              <a:t>分为高手上篮和低手上篮；上篮包括单手和双手两种手部动作，同时又还包括行进间和跳起两种身体姿态。手部动作有正手、反手、</a:t>
            </a:r>
            <a:r>
              <a:rPr lang="zh-CN" altLang="en-US" sz="1000" dirty="0" smtClean="0">
                <a:solidFill>
                  <a:schemeClr val="accent3"/>
                </a:solidFill>
                <a:hlinkClick r:id="rId14"/>
              </a:rPr>
              <a:t>勾手</a:t>
            </a:r>
            <a:r>
              <a:rPr lang="zh-CN" altLang="en-US" sz="1000" dirty="0" smtClean="0">
                <a:solidFill>
                  <a:schemeClr val="accent3"/>
                </a:solidFill>
              </a:rPr>
              <a:t>的区别。</a:t>
            </a:r>
            <a:endParaRPr lang="zh-CN" altLang="en-US" sz="10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93675" y="144463"/>
            <a:ext cx="12176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TITLE</a:t>
            </a:r>
            <a:endParaRPr lang="zh-CN" altLang="zh-CN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825163" y="144463"/>
            <a:ext cx="1196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TEXT</a:t>
            </a:r>
          </a:p>
        </p:txBody>
      </p:sp>
      <p:sp>
        <p:nvSpPr>
          <p:cNvPr id="8196" name="正方形 61"/>
          <p:cNvSpPr>
            <a:spLocks noChangeArrowheads="1"/>
          </p:cNvSpPr>
          <p:nvPr/>
        </p:nvSpPr>
        <p:spPr bwMode="auto">
          <a:xfrm>
            <a:off x="193675" y="6515100"/>
            <a:ext cx="11830050" cy="18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8197" name="正方形 61"/>
          <p:cNvSpPr>
            <a:spLocks noChangeArrowheads="1"/>
          </p:cNvSpPr>
          <p:nvPr/>
        </p:nvSpPr>
        <p:spPr bwMode="auto">
          <a:xfrm>
            <a:off x="193675" y="6161088"/>
            <a:ext cx="11830050" cy="26193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8200" name="正方形 200"/>
          <p:cNvSpPr>
            <a:spLocks noChangeArrowheads="1"/>
          </p:cNvSpPr>
          <p:nvPr/>
        </p:nvSpPr>
        <p:spPr bwMode="auto">
          <a:xfrm>
            <a:off x="635000" y="1409700"/>
            <a:ext cx="8489950" cy="74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635000" y="962025"/>
            <a:ext cx="3394075" cy="3619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TEXT</a:t>
            </a:r>
          </a:p>
        </p:txBody>
      </p:sp>
      <p:pic>
        <p:nvPicPr>
          <p:cNvPr id="64514" name="Picture 2" descr="https://scontent.frmq2-1.fna.fbcdn.net/v/t1.15752-9/101793266_294155388361563_6515829257661317120_n.jpg?_nc_cat=108&amp;_nc_sid=b96e70&amp;_nc_ohc=4xygysh3NAIAX_YJE7z&amp;_nc_ht=scontent.frmq2-1.fna&amp;oh=616608e0869cc4a0d7e2cf4ff477dfed&amp;oe=5EFA7F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" y="1702845"/>
            <a:ext cx="5773922" cy="4324428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6281222" y="2967335"/>
            <a:ext cx="59298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還有一步上籃</a:t>
            </a:r>
            <a:endParaRPr lang="en-US" altLang="zh-TW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zh-TW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是矮個子為了避開高個子的封</a:t>
            </a:r>
            <a:r>
              <a:rPr lang="zh-TW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阻</a:t>
            </a:r>
            <a:endParaRPr lang="en-US" altLang="zh-TW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zh-TW" alt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而只踩一步就上籃</a:t>
            </a:r>
            <a:endParaRPr lang="zh-TW" alt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93675" y="144463"/>
            <a:ext cx="12176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TITLE</a:t>
            </a:r>
            <a:endParaRPr lang="zh-CN" altLang="zh-CN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825163" y="144463"/>
            <a:ext cx="1196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TEXT</a:t>
            </a:r>
          </a:p>
        </p:txBody>
      </p:sp>
      <p:sp>
        <p:nvSpPr>
          <p:cNvPr id="8196" name="正方形 61"/>
          <p:cNvSpPr>
            <a:spLocks noChangeArrowheads="1"/>
          </p:cNvSpPr>
          <p:nvPr/>
        </p:nvSpPr>
        <p:spPr bwMode="auto">
          <a:xfrm>
            <a:off x="193675" y="6515100"/>
            <a:ext cx="11830050" cy="18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8197" name="正方形 61"/>
          <p:cNvSpPr>
            <a:spLocks noChangeArrowheads="1"/>
          </p:cNvSpPr>
          <p:nvPr/>
        </p:nvSpPr>
        <p:spPr bwMode="auto">
          <a:xfrm>
            <a:off x="193675" y="6161088"/>
            <a:ext cx="11830050" cy="26193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8200" name="正方形 200"/>
          <p:cNvSpPr>
            <a:spLocks noChangeArrowheads="1"/>
          </p:cNvSpPr>
          <p:nvPr/>
        </p:nvSpPr>
        <p:spPr bwMode="auto">
          <a:xfrm>
            <a:off x="635000" y="1409700"/>
            <a:ext cx="8489950" cy="74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635000" y="962025"/>
            <a:ext cx="3394075" cy="3619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TEXT</a:t>
            </a:r>
          </a:p>
        </p:txBody>
      </p:sp>
      <p:pic>
        <p:nvPicPr>
          <p:cNvPr id="74754" name="Picture 2" descr="https://scontent.frmq2-1.fna.fbcdn.net/v/t1.15752-9/100090392_2856940331092277_5791311185844371456_n.jpg?_nc_cat=102&amp;_nc_sid=b96e70&amp;_nc_ohc=k_WhmJVRJUsAX8E8Ror&amp;_nc_ht=scontent.frmq2-1.fna&amp;oh=1ffc18ff17e72235f77870bbcf4259b6&amp;oe=5EF7D75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" y="1640430"/>
            <a:ext cx="5834873" cy="4370077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6281222" y="2821259"/>
            <a:ext cx="5929828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側飛上籃</a:t>
            </a:r>
            <a:endParaRPr lang="en-US" altLang="zh-TW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zh-TW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將身體變成側</a:t>
            </a:r>
            <a:r>
              <a:rPr lang="zh-TW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的</a:t>
            </a:r>
            <a:endParaRPr lang="en-US" altLang="zh-TW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zh-TW" altLang="en-U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飛上去上籃</a:t>
            </a:r>
            <a:endParaRPr lang="en-US" altLang="zh-TW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zh-TW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是高個子或飛人快攻</a:t>
            </a:r>
            <a:r>
              <a:rPr lang="zh-TW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常用的絕招</a:t>
            </a:r>
            <a:endParaRPr lang="zh-TW" alt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正方形 40"/>
          <p:cNvSpPr>
            <a:spLocks noChangeArrowheads="1"/>
          </p:cNvSpPr>
          <p:nvPr/>
        </p:nvSpPr>
        <p:spPr bwMode="auto">
          <a:xfrm>
            <a:off x="638175" y="3143250"/>
            <a:ext cx="11102975" cy="5461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262188" y="2276475"/>
            <a:ext cx="8010525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4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THANKS</a:t>
            </a:r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1393825" y="2274888"/>
            <a:ext cx="1450975" cy="29686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TITLE</a:t>
            </a:r>
            <a:endParaRPr lang="zh-CN" altLang="zh-CN" dirty="0"/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9712325" y="4279900"/>
            <a:ext cx="1428750" cy="29686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zh-CN" sz="1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TEXT</a:t>
            </a:r>
          </a:p>
        </p:txBody>
      </p:sp>
    </p:spTree>
  </p:cSld>
  <p:clrMapOvr>
    <a:masterClrMapping/>
  </p:clrMapOvr>
  <p:transition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93675" y="144463"/>
            <a:ext cx="12176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TITLE</a:t>
            </a:r>
            <a:endParaRPr lang="zh-CN" altLang="zh-CN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0825163" y="144463"/>
            <a:ext cx="1196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TEXT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56348" y="1076325"/>
            <a:ext cx="4035425" cy="33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dist"/>
            <a:r>
              <a:rPr lang="zh-CN" altLang="en-US" sz="10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PART</a:t>
            </a:r>
          </a:p>
          <a:p>
            <a:pPr algn="dist"/>
            <a:r>
              <a:rPr lang="zh-CN" altLang="en-US" sz="10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ONE</a:t>
            </a:r>
          </a:p>
        </p:txBody>
      </p:sp>
      <p:sp>
        <p:nvSpPr>
          <p:cNvPr id="6149" name="正方形 61"/>
          <p:cNvSpPr>
            <a:spLocks noChangeArrowheads="1"/>
          </p:cNvSpPr>
          <p:nvPr/>
        </p:nvSpPr>
        <p:spPr bwMode="auto">
          <a:xfrm>
            <a:off x="2865862" y="4724400"/>
            <a:ext cx="6311592" cy="75723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4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熱身</a:t>
            </a:r>
            <a:endParaRPr lang="zh-CN" altLang="zh-CN" sz="4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93675" y="144463"/>
            <a:ext cx="12176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TITLE</a:t>
            </a:r>
            <a:endParaRPr lang="zh-CN" altLang="zh-CN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825163" y="144463"/>
            <a:ext cx="1196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TEXT</a:t>
            </a:r>
          </a:p>
        </p:txBody>
      </p:sp>
      <p:sp>
        <p:nvSpPr>
          <p:cNvPr id="8196" name="正方形 61"/>
          <p:cNvSpPr>
            <a:spLocks noChangeArrowheads="1"/>
          </p:cNvSpPr>
          <p:nvPr/>
        </p:nvSpPr>
        <p:spPr bwMode="auto">
          <a:xfrm>
            <a:off x="193675" y="6515100"/>
            <a:ext cx="11830050" cy="18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8197" name="正方形 61"/>
          <p:cNvSpPr>
            <a:spLocks noChangeArrowheads="1"/>
          </p:cNvSpPr>
          <p:nvPr/>
        </p:nvSpPr>
        <p:spPr bwMode="auto">
          <a:xfrm>
            <a:off x="193675" y="6161088"/>
            <a:ext cx="11830050" cy="26193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8200" name="正方形 200"/>
          <p:cNvSpPr>
            <a:spLocks noChangeArrowheads="1"/>
          </p:cNvSpPr>
          <p:nvPr/>
        </p:nvSpPr>
        <p:spPr bwMode="auto">
          <a:xfrm>
            <a:off x="635000" y="1409700"/>
            <a:ext cx="8489950" cy="74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635000" y="524107"/>
            <a:ext cx="1840571" cy="715089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左壓肩</a:t>
            </a:r>
            <a:endParaRPr lang="zh-CN" altLang="zh-CN" sz="3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3794" name="Picture 2" descr="https://scontent.frmq2-2.fna.fbcdn.net/v/t1.15752-9/100564881_198449067913444_6006428020183662592_n.jpg?_nc_cat=100&amp;_nc_sid=b96e70&amp;_nc_ohc=b_ZFHkK5t48AX-VFTO2&amp;_nc_ht=scontent.frmq2-2.fna&amp;oh=81d3caf5a96606c30609de0f2b4e24f4&amp;oe=5EF9FBF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1" y="1734330"/>
            <a:ext cx="5453566" cy="4084494"/>
          </a:xfrm>
          <a:prstGeom prst="rect">
            <a:avLst/>
          </a:prstGeom>
          <a:noFill/>
        </p:spPr>
      </p:pic>
      <p:sp>
        <p:nvSpPr>
          <p:cNvPr id="15" name="矩形 14"/>
          <p:cNvSpPr/>
          <p:nvPr/>
        </p:nvSpPr>
        <p:spPr>
          <a:xfrm>
            <a:off x="6201704" y="2631688"/>
            <a:ext cx="52245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讓背轉</a:t>
            </a:r>
            <a:r>
              <a:rPr lang="zh-TW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開</a:t>
            </a:r>
            <a:endParaRPr lang="en-US" altLang="zh-TW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zh-TW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zh-TW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讓身體更有力量</a:t>
            </a:r>
            <a:endParaRPr lang="zh-TW" alt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93675" y="144463"/>
            <a:ext cx="12176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TITLE</a:t>
            </a:r>
            <a:endParaRPr lang="zh-CN" altLang="zh-CN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825163" y="144463"/>
            <a:ext cx="1196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TEXT</a:t>
            </a:r>
          </a:p>
        </p:txBody>
      </p:sp>
      <p:sp>
        <p:nvSpPr>
          <p:cNvPr id="8196" name="正方形 61"/>
          <p:cNvSpPr>
            <a:spLocks noChangeArrowheads="1"/>
          </p:cNvSpPr>
          <p:nvPr/>
        </p:nvSpPr>
        <p:spPr bwMode="auto">
          <a:xfrm>
            <a:off x="193675" y="6515100"/>
            <a:ext cx="11830050" cy="18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8197" name="正方形 61"/>
          <p:cNvSpPr>
            <a:spLocks noChangeArrowheads="1"/>
          </p:cNvSpPr>
          <p:nvPr/>
        </p:nvSpPr>
        <p:spPr bwMode="auto">
          <a:xfrm>
            <a:off x="193675" y="6161088"/>
            <a:ext cx="11830050" cy="26193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8200" name="正方形 200"/>
          <p:cNvSpPr>
            <a:spLocks noChangeArrowheads="1"/>
          </p:cNvSpPr>
          <p:nvPr/>
        </p:nvSpPr>
        <p:spPr bwMode="auto">
          <a:xfrm>
            <a:off x="635000" y="1409700"/>
            <a:ext cx="8489950" cy="74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634999" y="604480"/>
            <a:ext cx="1662151" cy="715089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右壓肩</a:t>
            </a:r>
            <a:endParaRPr lang="zh-CN" altLang="zh-CN" sz="3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5538" name="Picture 2" descr="https://scontent.frmq2-2.fna.fbcdn.net/v/t1.15752-9/100840978_509457899771306_5547158547223019520_n.jpg?_nc_cat=107&amp;_nc_sid=b96e70&amp;_nc_ohc=bZDNm23wi2cAX-RRs5o&amp;_nc_ht=scontent.frmq2-2.fna&amp;oh=61d10da52056a9bf50de9350a624ad3f&amp;oe=5EFA28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999" y="1734049"/>
            <a:ext cx="5724764" cy="428761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6359763" y="2698595"/>
            <a:ext cx="61055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讓背轉開</a:t>
            </a:r>
            <a:endParaRPr lang="en-US" altLang="zh-TW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zh-TW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讓身體更有力量</a:t>
            </a:r>
            <a:endParaRPr lang="zh-TW" alt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93675" y="144463"/>
            <a:ext cx="12176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TITLE</a:t>
            </a:r>
            <a:endParaRPr lang="zh-CN" altLang="zh-CN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825163" y="144463"/>
            <a:ext cx="1196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TEXT</a:t>
            </a:r>
          </a:p>
        </p:txBody>
      </p:sp>
      <p:sp>
        <p:nvSpPr>
          <p:cNvPr id="8196" name="正方形 61"/>
          <p:cNvSpPr>
            <a:spLocks noChangeArrowheads="1"/>
          </p:cNvSpPr>
          <p:nvPr/>
        </p:nvSpPr>
        <p:spPr bwMode="auto">
          <a:xfrm>
            <a:off x="193675" y="6515100"/>
            <a:ext cx="11830050" cy="18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8197" name="正方形 61"/>
          <p:cNvSpPr>
            <a:spLocks noChangeArrowheads="1"/>
          </p:cNvSpPr>
          <p:nvPr/>
        </p:nvSpPr>
        <p:spPr bwMode="auto">
          <a:xfrm>
            <a:off x="193675" y="6161088"/>
            <a:ext cx="11830050" cy="26193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8200" name="正方形 200"/>
          <p:cNvSpPr>
            <a:spLocks noChangeArrowheads="1"/>
          </p:cNvSpPr>
          <p:nvPr/>
        </p:nvSpPr>
        <p:spPr bwMode="auto">
          <a:xfrm>
            <a:off x="635000" y="1409700"/>
            <a:ext cx="8489950" cy="74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635000" y="557561"/>
            <a:ext cx="1294160" cy="715089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壓膝</a:t>
            </a:r>
            <a:endParaRPr lang="zh-CN" altLang="zh-CN" sz="3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7586" name="Picture 2" descr="https://scontent.frmq2-1.fna.fbcdn.net/v/t1.15752-9/100532397_859649831194009_4550244561342955520_n.jpg?_nc_cat=108&amp;_nc_sid=b96e70&amp;_nc_ohc=7ZPsN8MoGAMAX8-11Wk&amp;_nc_ht=scontent.frmq2-1.fna&amp;oh=3ac6ea75cbbc1001bac74d46abe0b442&amp;oe=5EFA54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" y="1670893"/>
            <a:ext cx="5754649" cy="4309993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6460758" y="2967335"/>
            <a:ext cx="57502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將後側大腿拉開</a:t>
            </a:r>
            <a:endParaRPr lang="en-US" altLang="zh-TW" sz="5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zh-TW" alt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讓自身活動力提高</a:t>
            </a:r>
            <a:endParaRPr lang="zh-TW" alt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93675" y="144463"/>
            <a:ext cx="12176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TITLE</a:t>
            </a:r>
            <a:endParaRPr lang="zh-CN" altLang="zh-CN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825163" y="144463"/>
            <a:ext cx="1196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TEXT</a:t>
            </a:r>
          </a:p>
        </p:txBody>
      </p:sp>
      <p:sp>
        <p:nvSpPr>
          <p:cNvPr id="8196" name="正方形 61"/>
          <p:cNvSpPr>
            <a:spLocks noChangeArrowheads="1"/>
          </p:cNvSpPr>
          <p:nvPr/>
        </p:nvSpPr>
        <p:spPr bwMode="auto">
          <a:xfrm>
            <a:off x="193675" y="6515100"/>
            <a:ext cx="11830050" cy="18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8197" name="正方形 61"/>
          <p:cNvSpPr>
            <a:spLocks noChangeArrowheads="1"/>
          </p:cNvSpPr>
          <p:nvPr/>
        </p:nvSpPr>
        <p:spPr bwMode="auto">
          <a:xfrm>
            <a:off x="193675" y="6161088"/>
            <a:ext cx="11830050" cy="26193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8200" name="正方形 200"/>
          <p:cNvSpPr>
            <a:spLocks noChangeArrowheads="1"/>
          </p:cNvSpPr>
          <p:nvPr/>
        </p:nvSpPr>
        <p:spPr bwMode="auto">
          <a:xfrm>
            <a:off x="635000" y="1409700"/>
            <a:ext cx="8489950" cy="74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635000" y="546410"/>
            <a:ext cx="2320073" cy="715089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大腿側壓</a:t>
            </a:r>
            <a:endParaRPr lang="zh-CN" altLang="zh-CN" sz="3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2706" name="Picture 2" descr="https://scontent.frmq2-1.fna.fbcdn.net/v/t1.15752-9/101842272_2641449482803491_6414581704375140352_n.jpg?_nc_cat=111&amp;_nc_sid=b96e70&amp;_nc_ohc=RTW9J2-lCQUAX-oaI7Q&amp;_nc_ht=scontent.frmq2-1.fna&amp;oh=ff3f8d33cb3ea0b72622a1910bd0f5ab&amp;oe=5EFAF53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" y="1745661"/>
            <a:ext cx="5710044" cy="4276586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6552650" y="2217420"/>
            <a:ext cx="56584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拉伸範圍包含</a:t>
            </a:r>
            <a:endParaRPr lang="en-US" altLang="zh-TW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zh-TW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小腿後</a:t>
            </a:r>
            <a:r>
              <a:rPr lang="zh-TW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側</a:t>
            </a:r>
            <a:endParaRPr lang="en-US" altLang="zh-TW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zh-TW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大腿</a:t>
            </a:r>
            <a:r>
              <a:rPr lang="zh-TW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後</a:t>
            </a:r>
            <a:r>
              <a:rPr lang="zh-TW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側</a:t>
            </a:r>
            <a:endParaRPr lang="en-US" altLang="zh-TW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zh-TW" alt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提升打球機動性</a:t>
            </a:r>
            <a:endParaRPr lang="zh-TW" alt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93675" y="144463"/>
            <a:ext cx="12176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TITLE</a:t>
            </a:r>
            <a:endParaRPr lang="zh-CN" altLang="zh-CN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825163" y="144463"/>
            <a:ext cx="1196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TEXT</a:t>
            </a:r>
          </a:p>
        </p:txBody>
      </p:sp>
      <p:sp>
        <p:nvSpPr>
          <p:cNvPr id="8196" name="正方形 61"/>
          <p:cNvSpPr>
            <a:spLocks noChangeArrowheads="1"/>
          </p:cNvSpPr>
          <p:nvPr/>
        </p:nvSpPr>
        <p:spPr bwMode="auto">
          <a:xfrm>
            <a:off x="193675" y="6515100"/>
            <a:ext cx="11830050" cy="18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8197" name="正方形 61"/>
          <p:cNvSpPr>
            <a:spLocks noChangeArrowheads="1"/>
          </p:cNvSpPr>
          <p:nvPr/>
        </p:nvSpPr>
        <p:spPr bwMode="auto">
          <a:xfrm>
            <a:off x="193675" y="6161088"/>
            <a:ext cx="11830050" cy="26193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8200" name="正方形 200"/>
          <p:cNvSpPr>
            <a:spLocks noChangeArrowheads="1"/>
          </p:cNvSpPr>
          <p:nvPr/>
        </p:nvSpPr>
        <p:spPr bwMode="auto">
          <a:xfrm>
            <a:off x="635000" y="1409700"/>
            <a:ext cx="8489950" cy="74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zh-CN"/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635000" y="604480"/>
            <a:ext cx="2286620" cy="715089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上臂伸展</a:t>
            </a:r>
            <a:endParaRPr lang="zh-CN" altLang="zh-CN" sz="3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3490" name="Picture 2" descr="https://scontent.frmq2-1.fna.fbcdn.net/v/t1.15752-9/101687685_294033695103780_1292751440602726400_n.jpg?_nc_cat=111&amp;_nc_sid=b96e70&amp;_nc_ohc=qown9-hqASkAX8_RkxK&amp;_nc_ht=scontent.frmq2-1.fna&amp;oh=039d6cbd14801f012173e1ab7e7bba40&amp;oe=5EF99BE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" y="1630963"/>
            <a:ext cx="5855010" cy="4385159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6608876" y="2408663"/>
            <a:ext cx="503214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將手臂肌肉拉開</a:t>
            </a:r>
            <a:endParaRPr lang="en-US" altLang="zh-TW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zh-TW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提升防守的</a:t>
            </a:r>
            <a:r>
              <a:rPr lang="zh-TW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範圍</a:t>
            </a:r>
            <a:endParaRPr lang="en-US" altLang="zh-TW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zh-TW" alt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以便更好的抄截</a:t>
            </a:r>
            <a:endParaRPr lang="zh-TW" alt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 b="-1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93675" y="144463"/>
            <a:ext cx="12176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TITLE</a:t>
            </a:r>
            <a:endParaRPr lang="zh-CN" altLang="zh-CN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0825163" y="144463"/>
            <a:ext cx="1196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YOUR TEXT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224338" y="1076325"/>
            <a:ext cx="4035425" cy="33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dist"/>
            <a:r>
              <a:rPr lang="zh-CN" altLang="en-US" sz="10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PART</a:t>
            </a:r>
          </a:p>
          <a:p>
            <a:pPr algn="dist"/>
            <a:r>
              <a:rPr lang="zh-CN" altLang="en-US" sz="106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TWO</a:t>
            </a:r>
            <a:endParaRPr lang="zh-CN" altLang="en-US"/>
          </a:p>
        </p:txBody>
      </p:sp>
      <p:sp>
        <p:nvSpPr>
          <p:cNvPr id="12293" name="正方形 61"/>
          <p:cNvSpPr>
            <a:spLocks noChangeArrowheads="1"/>
          </p:cNvSpPr>
          <p:nvPr/>
        </p:nvSpPr>
        <p:spPr bwMode="auto">
          <a:xfrm>
            <a:off x="2778125" y="4724400"/>
            <a:ext cx="6927850" cy="75723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4000" dirty="0" smtClean="0">
                <a:solidFill>
                  <a:schemeClr val="accent3"/>
                </a:solidFill>
              </a:rPr>
              <a:t>運球</a:t>
            </a:r>
            <a:endParaRPr lang="zh-CN" altLang="zh-CN" sz="40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Pages>0</Pages>
  <Words>874</Words>
  <Characters>0</Characters>
  <Application>Microsoft Office PowerPoint</Application>
  <DocSecurity>0</DocSecurity>
  <PresentationFormat>自訂</PresentationFormat>
  <Lines>0</Lines>
  <Paragraphs>124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默认设计模板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123</cp:lastModifiedBy>
  <cp:revision>24</cp:revision>
  <dcterms:created xsi:type="dcterms:W3CDTF">2015-04-16T04:54:11Z</dcterms:created>
  <dcterms:modified xsi:type="dcterms:W3CDTF">2020-05-31T15:28:18Z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2052-9.1.0.5060</vt:lpwstr>
  </property>
</Properties>
</file>