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918" r:id="rId3"/>
    <p:sldId id="275" r:id="rId4"/>
    <p:sldId id="309" r:id="rId5"/>
    <p:sldId id="274" r:id="rId6"/>
    <p:sldId id="288" r:id="rId7"/>
    <p:sldId id="289" r:id="rId8"/>
    <p:sldId id="290" r:id="rId9"/>
    <p:sldId id="287" r:id="rId10"/>
    <p:sldId id="304" r:id="rId11"/>
    <p:sldId id="917" r:id="rId12"/>
    <p:sldId id="265" r:id="rId13"/>
    <p:sldId id="263" r:id="rId14"/>
    <p:sldId id="298" r:id="rId15"/>
    <p:sldId id="922" r:id="rId16"/>
    <p:sldId id="921" r:id="rId17"/>
    <p:sldId id="301" r:id="rId18"/>
    <p:sldId id="919" r:id="rId19"/>
    <p:sldId id="916" r:id="rId20"/>
    <p:sldId id="305" r:id="rId21"/>
    <p:sldId id="920" r:id="rId22"/>
    <p:sldId id="302" r:id="rId23"/>
    <p:sldId id="923" r:id="rId24"/>
    <p:sldId id="268" r:id="rId25"/>
    <p:sldId id="300" r:id="rId26"/>
    <p:sldId id="303" r:id="rId27"/>
    <p:sldId id="272" r:id="rId28"/>
    <p:sldId id="925" r:id="rId29"/>
    <p:sldId id="665" r:id="rId30"/>
    <p:sldId id="744" r:id="rId31"/>
    <p:sldId id="686" r:id="rId32"/>
  </p:sldIdLst>
  <p:sldSz cx="9144000" cy="6858000" type="screen4x3"/>
  <p:notesSz cx="6858000" cy="9144000"/>
  <p:defaultTextStyle>
    <a:defPPr>
      <a:defRPr lang="zh-TW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7"/>
    <p:restoredTop sz="94607"/>
  </p:normalViewPr>
  <p:slideViewPr>
    <p:cSldViewPr snapToGrid="0" snapToObjects="1">
      <p:cViewPr varScale="1">
        <p:scale>
          <a:sx n="92" d="100"/>
          <a:sy n="92" d="100"/>
        </p:scale>
        <p:origin x="1656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6B4147A6-8C56-A242-9DEE-46769BDCF4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14FAC16-7C25-134B-B8CD-6CE30016672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7E7DFD-CE61-6047-A752-517A2AEEA705}" type="datetimeFigureOut">
              <a:rPr lang="zh-TW" altLang="en-US"/>
              <a:pPr>
                <a:defRPr/>
              </a:pPr>
              <a:t>2025/5/12</a:t>
            </a:fld>
            <a:endParaRPr lang="zh-TW" altLang="en-US"/>
          </a:p>
        </p:txBody>
      </p:sp>
      <p:sp>
        <p:nvSpPr>
          <p:cNvPr id="4" name="投影片影像版面配置區 3">
            <a:extLst>
              <a:ext uri="{FF2B5EF4-FFF2-40B4-BE49-F238E27FC236}">
                <a16:creationId xmlns:a16="http://schemas.microsoft.com/office/drawing/2014/main" id="{832659CF-DC13-8448-917E-03578DF2DD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7E49C53C-A00F-4D4A-8383-371943409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8EA304A-F1DF-2E4D-AED6-FF08F63194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E88673D-5131-054D-A403-AD0BBE443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EF082A-57D6-7541-9C34-B68887512E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knews.cc/science/g92rb98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knews.cc/science/g92rb98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19F7CBF3-253C-D144-83A2-488AB638C0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5AF5D613-C872-D040-8E4D-27DF890BA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kumimoji="0"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投影片影像版面配置區 1">
            <a:extLst>
              <a:ext uri="{FF2B5EF4-FFF2-40B4-BE49-F238E27FC236}">
                <a16:creationId xmlns:a16="http://schemas.microsoft.com/office/drawing/2014/main" id="{933FBE47-3C53-C543-91CD-E3E85CD649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備忘稿版面配置區 2">
            <a:extLst>
              <a:ext uri="{FF2B5EF4-FFF2-40B4-BE49-F238E27FC236}">
                <a16:creationId xmlns:a16="http://schemas.microsoft.com/office/drawing/2014/main" id="{88513DD0-8C43-6348-9FA3-B218085CA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/>
              <a:t>與兒童或成人相比，青少年從事危險行為的可能性更大，部分是由於大腦兩大區域之間發育的不匹配。負責驅動情緒的邊緣系統（紫色）充滿激素，從青春期（通常始於</a:t>
            </a:r>
            <a:r>
              <a:rPr lang="en-US" altLang="zh-TW"/>
              <a:t>9</a:t>
            </a:r>
            <a:r>
              <a:rPr lang="zh-TW" altLang="en-US"/>
              <a:t>到</a:t>
            </a:r>
            <a:r>
              <a:rPr lang="en-US" altLang="zh-TW"/>
              <a:t>12</a:t>
            </a:r>
            <a:r>
              <a:rPr lang="zh-TW" altLang="en-US"/>
              <a:t>歲）開始加速發育，並在接下來的數年內逐漸成熟。而負責抑制衝動的前額葉皮層（綠色），要到十多年後才能完全發育成熟，因此，出現了一個過渡性的不平衡期。</a:t>
            </a:r>
            <a:br>
              <a:rPr lang="zh-TW" altLang="en-US"/>
            </a:br>
            <a:br>
              <a:rPr lang="zh-TW" altLang="en-US"/>
            </a:br>
            <a:r>
              <a:rPr lang="zh-TW" altLang="en-US"/>
              <a:t>原文網址：</a:t>
            </a:r>
            <a:r>
              <a:rPr lang="zh-TW" altLang="zh-TW">
                <a:hlinkClick r:id="rId3"/>
              </a:rPr>
              <a:t>https://kknews.cc/science/g92rb98.html</a:t>
            </a:r>
            <a:endParaRPr lang="zh-TW" altLang="en-US"/>
          </a:p>
        </p:txBody>
      </p:sp>
      <p:sp>
        <p:nvSpPr>
          <p:cNvPr id="28675" name="投影片編號版面配置區 3">
            <a:extLst>
              <a:ext uri="{FF2B5EF4-FFF2-40B4-BE49-F238E27FC236}">
                <a16:creationId xmlns:a16="http://schemas.microsoft.com/office/drawing/2014/main" id="{CFF286CD-6F90-AA4E-AADE-1C1FAB0695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FEA4A676-3CAA-CC4F-9316-B8E8FAAF29C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投影片影像版面配置區 1">
            <a:extLst>
              <a:ext uri="{FF2B5EF4-FFF2-40B4-BE49-F238E27FC236}">
                <a16:creationId xmlns:a16="http://schemas.microsoft.com/office/drawing/2014/main" id="{6BEC9E1A-50EE-4145-8D0B-CF4F96490A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備忘稿版面配置區 2">
            <a:extLst>
              <a:ext uri="{FF2B5EF4-FFF2-40B4-BE49-F238E27FC236}">
                <a16:creationId xmlns:a16="http://schemas.microsoft.com/office/drawing/2014/main" id="{9BF851A5-1A8C-FF47-9C3F-8FF0AF3C47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kumimoji="0" lang="en-US" altLang="zh-TW"/>
              <a:t>(</a:t>
            </a:r>
            <a:r>
              <a:rPr kumimoji="0" lang="zh-TW" altLang="en-US"/>
              <a:t>一</a:t>
            </a:r>
            <a:r>
              <a:rPr kumimoji="0" lang="en-US" altLang="zh-TW"/>
              <a:t>)</a:t>
            </a:r>
            <a:r>
              <a:rPr kumimoji="0" lang="zh-TW" altLang="en-US"/>
              <a:t>獨立和依賴的矛盾 個體開始意識到以往自己的許多觀念並不是自己的</a:t>
            </a:r>
            <a:r>
              <a:rPr kumimoji="0" lang="en-US" altLang="zh-TW"/>
              <a:t>,</a:t>
            </a:r>
            <a:r>
              <a:rPr kumimoji="0" lang="zh-TW" altLang="en-US"/>
              <a:t>而是從師長那裡 </a:t>
            </a:r>
          </a:p>
          <a:p>
            <a:pPr eaLnBrk="1" hangingPunct="1">
              <a:spcBef>
                <a:spcPct val="0"/>
              </a:spcBef>
            </a:pPr>
            <a:r>
              <a:rPr kumimoji="0" lang="zh-TW" altLang="en-US"/>
              <a:t>得來的。於是</a:t>
            </a:r>
            <a:r>
              <a:rPr kumimoji="0" lang="en-US" altLang="zh-TW"/>
              <a:t>,</a:t>
            </a:r>
            <a:r>
              <a:rPr kumimoji="0" lang="zh-TW" altLang="en-US"/>
              <a:t>他們開始探索真正的自我</a:t>
            </a:r>
            <a:r>
              <a:rPr kumimoji="0" lang="en-US" altLang="zh-TW"/>
              <a:t>,</a:t>
            </a:r>
            <a:r>
              <a:rPr kumimoji="0" lang="zh-TW" altLang="en-US"/>
              <a:t>用自己的眼睛去看世界。孩子 很想獨立</a:t>
            </a:r>
            <a:r>
              <a:rPr kumimoji="0" lang="en-US" altLang="zh-TW"/>
              <a:t>,</a:t>
            </a:r>
            <a:r>
              <a:rPr kumimoji="0" lang="zh-TW" altLang="en-US"/>
              <a:t>自己決定事情</a:t>
            </a:r>
            <a:r>
              <a:rPr kumimoji="0" lang="en-US" altLang="zh-TW"/>
              <a:t>,</a:t>
            </a:r>
            <a:r>
              <a:rPr kumimoji="0" lang="zh-TW" altLang="en-US"/>
              <a:t>不願再和家長一起活動。但他們很清楚</a:t>
            </a:r>
            <a:r>
              <a:rPr kumimoji="0" lang="en-US" altLang="zh-TW"/>
              <a:t>,</a:t>
            </a:r>
            <a:r>
              <a:rPr kumimoji="0" lang="zh-TW" altLang="en-US"/>
              <a:t>自 己還不能完全獨立</a:t>
            </a:r>
            <a:r>
              <a:rPr kumimoji="0" lang="en-US" altLang="zh-TW"/>
              <a:t>,</a:t>
            </a:r>
            <a:r>
              <a:rPr kumimoji="0" lang="zh-TW" altLang="en-US"/>
              <a:t>還離不開父母的幫助</a:t>
            </a:r>
            <a:r>
              <a:rPr kumimoji="0" lang="en-US" altLang="zh-TW"/>
              <a:t>,</a:t>
            </a:r>
            <a:r>
              <a:rPr kumimoji="0" lang="zh-TW" altLang="en-US"/>
              <a:t>還缺乏獨立於社會的資本和經 驗。因此他們自我意識中存在著矛盾。 </a:t>
            </a:r>
          </a:p>
          <a:p>
            <a:pPr eaLnBrk="1" hangingPunct="1">
              <a:spcBef>
                <a:spcPct val="0"/>
              </a:spcBef>
            </a:pPr>
            <a:endParaRPr kumimoji="0" lang="en-US" altLang="zh-TW"/>
          </a:p>
          <a:p>
            <a:pPr eaLnBrk="1" hangingPunct="1">
              <a:spcBef>
                <a:spcPct val="0"/>
              </a:spcBef>
            </a:pPr>
            <a:endParaRPr kumimoji="0" lang="en-US" altLang="zh-TW"/>
          </a:p>
          <a:p>
            <a:pPr eaLnBrk="1" hangingPunct="1">
              <a:spcBef>
                <a:spcPct val="0"/>
              </a:spcBef>
            </a:pPr>
            <a:r>
              <a:rPr kumimoji="0" lang="zh-TW" altLang="en-US"/>
              <a:t>此時的孩子都有著對於自己未來和關於人生的美好理想</a:t>
            </a:r>
            <a:r>
              <a:rPr kumimoji="0" lang="en-US" altLang="zh-TW"/>
              <a:t>,</a:t>
            </a:r>
            <a:r>
              <a:rPr kumimoji="0" lang="zh-TW" altLang="en-US"/>
              <a:t>隨著認知能 </a:t>
            </a:r>
          </a:p>
          <a:p>
            <a:pPr eaLnBrk="1" hangingPunct="1">
              <a:spcBef>
                <a:spcPct val="0"/>
              </a:spcBef>
            </a:pPr>
            <a:r>
              <a:rPr kumimoji="0" lang="zh-TW" altLang="en-US"/>
              <a:t>力的提高</a:t>
            </a:r>
            <a:r>
              <a:rPr kumimoji="0" lang="en-US" altLang="zh-TW"/>
              <a:t>,</a:t>
            </a:r>
            <a:r>
              <a:rPr kumimoji="0" lang="zh-TW" altLang="en-US"/>
              <a:t>他們也看到了許多不盡如人意的現實。理想和現實之間的較大 差異</a:t>
            </a:r>
            <a:r>
              <a:rPr kumimoji="0" lang="en-US" altLang="zh-TW"/>
              <a:t>,</a:t>
            </a:r>
            <a:r>
              <a:rPr kumimoji="0" lang="zh-TW" altLang="en-US"/>
              <a:t>在他們的自我意識中產生了矛盾。有時孩子過於理想化的傾向是父 母教育的結果。 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zh-TW"/>
              <a:t>(</a:t>
            </a:r>
            <a:r>
              <a:rPr kumimoji="0" lang="zh-TW" altLang="en-US"/>
              <a:t>三</a:t>
            </a:r>
            <a:r>
              <a:rPr kumimoji="0" lang="en-US" altLang="zh-TW"/>
              <a:t>)</a:t>
            </a:r>
            <a:r>
              <a:rPr kumimoji="0" lang="zh-TW" altLang="en-US"/>
              <a:t>自負和自卑的矛盾 </a:t>
            </a:r>
            <a:endParaRPr kumimoji="0" lang="en-US" altLang="zh-TW"/>
          </a:p>
          <a:p>
            <a:pPr eaLnBrk="1" hangingPunct="1">
              <a:spcBef>
                <a:spcPct val="0"/>
              </a:spcBef>
            </a:pPr>
            <a:r>
              <a:rPr kumimoji="0" lang="zh-TW" altLang="en-US"/>
              <a:t>進入青春期後</a:t>
            </a:r>
            <a:r>
              <a:rPr kumimoji="0" lang="en-US" altLang="zh-TW"/>
              <a:t>,</a:t>
            </a:r>
            <a:r>
              <a:rPr kumimoji="0" lang="zh-TW" altLang="en-US"/>
              <a:t>青少年開始像旁觀者一樣進行自我觀察和評價。這種 自我評價可能是依據別人對自己的態度</a:t>
            </a:r>
            <a:r>
              <a:rPr kumimoji="0" lang="en-US" altLang="zh-TW"/>
              <a:t>,</a:t>
            </a:r>
            <a:r>
              <a:rPr kumimoji="0" lang="zh-TW" altLang="en-US"/>
              <a:t>也可能與自己相似的人做比較</a:t>
            </a:r>
            <a:r>
              <a:rPr kumimoji="0" lang="en-US" altLang="zh-TW"/>
              <a:t>, </a:t>
            </a:r>
            <a:r>
              <a:rPr kumimoji="0" lang="zh-TW" altLang="en-US"/>
              <a:t>或者完全是內心的自我分析和評價。這些評價具有相當強的主觀性和片面 性</a:t>
            </a:r>
            <a:r>
              <a:rPr kumimoji="0" lang="en-US" altLang="zh-TW"/>
              <a:t>,</a:t>
            </a:r>
            <a:r>
              <a:rPr kumimoji="0" lang="zh-TW" altLang="en-US"/>
              <a:t>常常產生極端</a:t>
            </a:r>
            <a:r>
              <a:rPr kumimoji="0" lang="en-US" altLang="zh-TW"/>
              <a:t>,</a:t>
            </a:r>
            <a:r>
              <a:rPr kumimoji="0" lang="zh-TW" altLang="en-US"/>
              <a:t>像有人會因別人不經意的誇獎而得意洋洋。從妄自菲 薄到自高自大似乎只有一牆之隔</a:t>
            </a:r>
            <a:r>
              <a:rPr kumimoji="0" lang="en-US" altLang="zh-TW"/>
              <a:t>,</a:t>
            </a:r>
            <a:r>
              <a:rPr kumimoji="0" lang="zh-TW" altLang="en-US"/>
              <a:t>青少年經常處於自負與自卑的內心衝突 之中。 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zh-TW"/>
              <a:t>(</a:t>
            </a:r>
            <a:r>
              <a:rPr kumimoji="0" lang="zh-TW" altLang="en-US"/>
              <a:t>四</a:t>
            </a:r>
            <a:r>
              <a:rPr kumimoji="0" lang="en-US" altLang="zh-TW"/>
              <a:t>)</a:t>
            </a:r>
            <a:r>
              <a:rPr kumimoji="0" lang="zh-TW" altLang="en-US"/>
              <a:t>溝通和封閉的矛盾</a:t>
            </a:r>
            <a:endParaRPr kumimoji="0" lang="en-US" altLang="zh-TW"/>
          </a:p>
          <a:p>
            <a:pPr eaLnBrk="1" hangingPunct="1">
              <a:spcBef>
                <a:spcPct val="0"/>
              </a:spcBef>
            </a:pPr>
            <a:r>
              <a:rPr kumimoji="0" lang="zh-TW" altLang="en-US"/>
              <a:t>青少年渴望與同齡的人交流思想、溝通內心體驗</a:t>
            </a:r>
            <a:r>
              <a:rPr kumimoji="0" lang="en-US" altLang="zh-TW"/>
              <a:t>,</a:t>
            </a:r>
            <a:r>
              <a:rPr kumimoji="0" lang="zh-TW" altLang="en-US"/>
              <a:t>排遣日益增長的孤獨感。內心既充滿了各種幻想和憧憬</a:t>
            </a:r>
            <a:r>
              <a:rPr kumimoji="0" lang="en-US" altLang="zh-TW"/>
              <a:t>,</a:t>
            </a:r>
            <a:r>
              <a:rPr kumimoji="0" lang="zh-TW" altLang="en-US"/>
              <a:t>也可能萌發許多孤獨和感傷</a:t>
            </a:r>
            <a:r>
              <a:rPr kumimoji="0" lang="en-US" altLang="zh-TW"/>
              <a:t>,</a:t>
            </a:r>
            <a:r>
              <a:rPr kumimoji="0" lang="zh-TW" altLang="en-US"/>
              <a:t>並且 有自我封閉的傾向。在實際生活中他們渴望有自己的房間、自己的桌櫃</a:t>
            </a:r>
            <a:r>
              <a:rPr kumimoji="0" lang="en-US" altLang="zh-TW"/>
              <a:t>, </a:t>
            </a:r>
            <a:r>
              <a:rPr kumimoji="0" lang="zh-TW" altLang="en-US"/>
              <a:t>可以存放自己的日記本、信件、相冊等「私人物品」</a:t>
            </a:r>
            <a:r>
              <a:rPr kumimoji="0" lang="en-US" altLang="zh-TW"/>
              <a:t>,</a:t>
            </a:r>
            <a:r>
              <a:rPr kumimoji="0" lang="zh-TW" altLang="en-US"/>
              <a:t>不喜歡別人問這問 那</a:t>
            </a:r>
            <a:r>
              <a:rPr kumimoji="0" lang="en-US" altLang="zh-TW"/>
              <a:t>,</a:t>
            </a:r>
            <a:r>
              <a:rPr kumimoji="0" lang="zh-TW" altLang="en-US"/>
              <a:t>不願表露自己的內心感受。 </a:t>
            </a:r>
          </a:p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0723" name="投影片編號版面配置區 3">
            <a:extLst>
              <a:ext uri="{FF2B5EF4-FFF2-40B4-BE49-F238E27FC236}">
                <a16:creationId xmlns:a16="http://schemas.microsoft.com/office/drawing/2014/main" id="{65708BE4-F6BA-764D-AA7C-C0261A92F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C8A8AA1-68FB-3840-B868-6CE0B846905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投影片影像版面配置區 1">
            <a:extLst>
              <a:ext uri="{FF2B5EF4-FFF2-40B4-BE49-F238E27FC236}">
                <a16:creationId xmlns:a16="http://schemas.microsoft.com/office/drawing/2014/main" id="{BB693100-BB53-2141-B5A0-B70EDBD4D7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備忘稿版面配置區 2">
            <a:extLst>
              <a:ext uri="{FF2B5EF4-FFF2-40B4-BE49-F238E27FC236}">
                <a16:creationId xmlns:a16="http://schemas.microsoft.com/office/drawing/2014/main" id="{D9A8351B-83F7-8F4F-8A95-01A9922E0B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kumimoji="0" lang="en-US" altLang="zh-TW"/>
              <a:t>(</a:t>
            </a:r>
            <a:r>
              <a:rPr kumimoji="0" lang="zh-TW" altLang="en-US"/>
              <a:t>一</a:t>
            </a:r>
            <a:r>
              <a:rPr kumimoji="0" lang="en-US" altLang="zh-TW"/>
              <a:t>)</a:t>
            </a:r>
            <a:r>
              <a:rPr kumimoji="0" lang="zh-TW" altLang="en-US"/>
              <a:t>坦誠。在青少年孩子面前</a:t>
            </a:r>
            <a:r>
              <a:rPr kumimoji="0" lang="en-US" altLang="zh-TW"/>
              <a:t>,</a:t>
            </a:r>
            <a:r>
              <a:rPr kumimoji="0" lang="zh-TW" altLang="en-US"/>
              <a:t>父母「是</a:t>
            </a:r>
            <a:r>
              <a:rPr kumimoji="0" lang="en-US" altLang="zh-TW"/>
              <a:t>,</a:t>
            </a:r>
            <a:r>
              <a:rPr kumimoji="0" lang="zh-TW" altLang="en-US"/>
              <a:t>就說是</a:t>
            </a:r>
            <a:r>
              <a:rPr kumimoji="0" lang="en-US" altLang="zh-TW"/>
              <a:t>;</a:t>
            </a:r>
            <a:r>
              <a:rPr kumimoji="0" lang="zh-TW" altLang="en-US"/>
              <a:t>不是</a:t>
            </a:r>
            <a:r>
              <a:rPr kumimoji="0" lang="en-US" altLang="zh-TW"/>
              <a:t>,</a:t>
            </a:r>
            <a:r>
              <a:rPr kumimoji="0" lang="zh-TW" altLang="en-US"/>
              <a:t>就說不 </a:t>
            </a:r>
          </a:p>
          <a:p>
            <a:pPr eaLnBrk="1" hangingPunct="1">
              <a:spcBef>
                <a:spcPct val="0"/>
              </a:spcBef>
            </a:pPr>
            <a:r>
              <a:rPr kumimoji="0" lang="zh-TW" altLang="en-US"/>
              <a:t>是。」這樣坦誠態度</a:t>
            </a:r>
            <a:r>
              <a:rPr kumimoji="0" lang="en-US" altLang="zh-TW"/>
              <a:t>,</a:t>
            </a:r>
            <a:r>
              <a:rPr kumimoji="0" lang="zh-TW" altLang="en-US"/>
              <a:t>有助於孩子對父母產生信賴感</a:t>
            </a:r>
            <a:r>
              <a:rPr kumimoji="0" lang="en-US" altLang="zh-TW"/>
              <a:t>,</a:t>
            </a:r>
            <a:r>
              <a:rPr kumimoji="0" lang="zh-TW" altLang="en-US"/>
              <a:t>因為親子 </a:t>
            </a:r>
          </a:p>
          <a:p>
            <a:pPr eaLnBrk="1" hangingPunct="1">
              <a:spcBef>
                <a:spcPct val="0"/>
              </a:spcBef>
            </a:pPr>
            <a:r>
              <a:rPr kumimoji="0" lang="zh-TW" altLang="en-US"/>
              <a:t>間的信任關係是親子溝通中相當重要的元素。</a:t>
            </a:r>
            <a:endParaRPr kumimoji="0" lang="en-US" altLang="zh-TW"/>
          </a:p>
          <a:p>
            <a:pPr eaLnBrk="1" hangingPunct="1">
              <a:spcBef>
                <a:spcPct val="0"/>
              </a:spcBef>
            </a:pPr>
            <a:r>
              <a:rPr kumimoji="0" lang="zh-TW" altLang="en-US"/>
              <a:t> </a:t>
            </a:r>
            <a:r>
              <a:rPr kumimoji="0" lang="en-US" altLang="zh-TW"/>
              <a:t>(</a:t>
            </a:r>
            <a:r>
              <a:rPr kumimoji="0" lang="zh-TW" altLang="en-US"/>
              <a:t>二</a:t>
            </a:r>
            <a:r>
              <a:rPr kumimoji="0" lang="en-US" altLang="zh-TW"/>
              <a:t>)</a:t>
            </a:r>
            <a:r>
              <a:rPr kumimoji="0" lang="zh-TW" altLang="en-US"/>
              <a:t>冷靜。不論孩子的情緒多麼失控</a:t>
            </a:r>
            <a:r>
              <a:rPr kumimoji="0" lang="en-US" altLang="zh-TW"/>
              <a:t>,</a:t>
            </a:r>
            <a:r>
              <a:rPr kumimoji="0" lang="zh-TW" altLang="en-US"/>
              <a:t>父母的反應都能保持理性且冷 </a:t>
            </a:r>
          </a:p>
          <a:p>
            <a:pPr eaLnBrk="1" hangingPunct="1">
              <a:spcBef>
                <a:spcPct val="0"/>
              </a:spcBef>
            </a:pPr>
            <a:r>
              <a:rPr kumimoji="0" lang="zh-TW" altLang="en-US"/>
              <a:t>靜。這份安定的力量能夠幫助孩子平穩下來</a:t>
            </a:r>
            <a:r>
              <a:rPr kumimoji="0" lang="en-US" altLang="zh-TW"/>
              <a:t>,</a:t>
            </a:r>
            <a:r>
              <a:rPr kumimoji="0" lang="zh-TW" altLang="en-US"/>
              <a:t>讓親子溝通更有效 </a:t>
            </a:r>
          </a:p>
          <a:p>
            <a:pPr eaLnBrk="1" hangingPunct="1">
              <a:spcBef>
                <a:spcPct val="0"/>
              </a:spcBef>
            </a:pPr>
            <a:r>
              <a:rPr kumimoji="0" lang="zh-TW" altLang="en-US"/>
              <a:t>能。 </a:t>
            </a:r>
            <a:r>
              <a:rPr kumimoji="0" lang="en-US" altLang="zh-TW"/>
              <a:t>(</a:t>
            </a:r>
            <a:r>
              <a:rPr kumimoji="0" lang="zh-TW" altLang="en-US"/>
              <a:t>三</a:t>
            </a:r>
            <a:r>
              <a:rPr kumimoji="0" lang="en-US" altLang="zh-TW"/>
              <a:t>)</a:t>
            </a:r>
            <a:r>
              <a:rPr kumimoji="0" lang="zh-TW" altLang="en-US"/>
              <a:t>堅定。青少年跟父母之間常出現權力競爭的情況。父母跟孩子訂 </a:t>
            </a:r>
          </a:p>
          <a:p>
            <a:pPr eaLnBrk="1" hangingPunct="1">
              <a:spcBef>
                <a:spcPct val="0"/>
              </a:spcBef>
            </a:pPr>
            <a:r>
              <a:rPr kumimoji="0" lang="zh-TW" altLang="en-US"/>
              <a:t>定的家規有必要合理且清楚。一旦孩子來挑戰</a:t>
            </a:r>
            <a:r>
              <a:rPr kumimoji="0" lang="en-US" altLang="zh-TW"/>
              <a:t>,</a:t>
            </a:r>
            <a:r>
              <a:rPr kumimoji="0" lang="zh-TW" altLang="en-US"/>
              <a:t>父母必須保持堅 定的立場。如此可避免孩子一再的測試</a:t>
            </a:r>
            <a:r>
              <a:rPr kumimoji="0" lang="en-US" altLang="zh-TW"/>
              <a:t>,</a:t>
            </a:r>
            <a:r>
              <a:rPr kumimoji="0" lang="zh-TW" altLang="en-US"/>
              <a:t>反而造成親子溝通的阻 礙。 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zh-TW"/>
              <a:t>(</a:t>
            </a:r>
            <a:r>
              <a:rPr kumimoji="0" lang="zh-TW" altLang="en-US"/>
              <a:t>四</a:t>
            </a:r>
            <a:r>
              <a:rPr kumimoji="0" lang="en-US" altLang="zh-TW"/>
              <a:t>)</a:t>
            </a:r>
            <a:r>
              <a:rPr kumimoji="0" lang="zh-TW" altLang="en-US"/>
              <a:t>主動親近。對青少年的世界、特殊的語言和想法保持興趣</a:t>
            </a:r>
            <a:r>
              <a:rPr kumimoji="0" lang="en-US" altLang="zh-TW"/>
              <a:t>,</a:t>
            </a:r>
            <a:r>
              <a:rPr kumimoji="0" lang="zh-TW" altLang="en-US"/>
              <a:t>是父 母與孩子保持溝通管道暢通的方式之一。父母若能帶著好奇心主 動關心和積極聆聽孩子的世界</a:t>
            </a:r>
            <a:r>
              <a:rPr kumimoji="0" lang="en-US" altLang="zh-TW"/>
              <a:t>,</a:t>
            </a:r>
            <a:r>
              <a:rPr kumimoji="0" lang="zh-TW" altLang="en-US"/>
              <a:t>相信青少年孩子會願意跟父母分 享的。 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zh-TW"/>
              <a:t>(</a:t>
            </a:r>
            <a:r>
              <a:rPr kumimoji="0" lang="zh-TW" altLang="en-US"/>
              <a:t>五</a:t>
            </a:r>
            <a:r>
              <a:rPr kumimoji="0" lang="en-US" altLang="zh-TW"/>
              <a:t>)</a:t>
            </a:r>
            <a:r>
              <a:rPr kumimoji="0" lang="zh-TW" altLang="en-US"/>
              <a:t>聆聽、聆聽、再聆聽。能夠站在孩子的立場</a:t>
            </a:r>
            <a:r>
              <a:rPr kumimoji="0" lang="en-US" altLang="zh-TW"/>
              <a:t>,</a:t>
            </a:r>
            <a:r>
              <a:rPr kumimoji="0" lang="zh-TW" altLang="en-US"/>
              <a:t>了解孩子的感受</a:t>
            </a:r>
            <a:r>
              <a:rPr kumimoji="0" lang="en-US" altLang="zh-TW"/>
              <a:t>; </a:t>
            </a:r>
            <a:r>
              <a:rPr kumimoji="0" lang="zh-TW" altLang="en-US"/>
              <a:t>父母的全然聆聽</a:t>
            </a:r>
            <a:r>
              <a:rPr kumimoji="0" lang="en-US" altLang="zh-TW"/>
              <a:t>,</a:t>
            </a:r>
            <a:r>
              <a:rPr kumimoji="0" lang="zh-TW" altLang="en-US"/>
              <a:t>是送給青少年孩子最寶貴的禮物。這份禮物也 是親子溝通中最好的工具</a:t>
            </a:r>
            <a:r>
              <a:rPr kumimoji="0" lang="en-US" altLang="zh-TW"/>
              <a:t>,</a:t>
            </a:r>
            <a:r>
              <a:rPr kumimoji="0" lang="zh-TW" altLang="en-US"/>
              <a:t>會把許多的溝通屏障清理乾淨。 </a:t>
            </a:r>
          </a:p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5843" name="投影片編號版面配置區 3">
            <a:extLst>
              <a:ext uri="{FF2B5EF4-FFF2-40B4-BE49-F238E27FC236}">
                <a16:creationId xmlns:a16="http://schemas.microsoft.com/office/drawing/2014/main" id="{AAA3A248-DB73-7D44-B7A1-335AC1FFD2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BB212B22-D4A9-6A44-9FB2-190F13DBC249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投影片影像版面配置區 1">
            <a:extLst>
              <a:ext uri="{FF2B5EF4-FFF2-40B4-BE49-F238E27FC236}">
                <a16:creationId xmlns:a16="http://schemas.microsoft.com/office/drawing/2014/main" id="{DF3A1742-80FD-2547-88DD-B3DDF965D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備忘稿版面配置區 2">
            <a:extLst>
              <a:ext uri="{FF2B5EF4-FFF2-40B4-BE49-F238E27FC236}">
                <a16:creationId xmlns:a16="http://schemas.microsoft.com/office/drawing/2014/main" id="{97C11BC7-5751-E74E-AFAA-00312A3D8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/>
              <a:t>與兒童或成人相比，青少年從事危險行為的可能性更大，部分是由於大腦兩大區域之間發育的不匹配。負責驅動情緒的邊緣系統（紫色）充滿激素，從青春期（通常始於</a:t>
            </a:r>
            <a:r>
              <a:rPr lang="en-US" altLang="zh-TW"/>
              <a:t>9</a:t>
            </a:r>
            <a:r>
              <a:rPr lang="zh-TW" altLang="en-US"/>
              <a:t>到</a:t>
            </a:r>
            <a:r>
              <a:rPr lang="en-US" altLang="zh-TW"/>
              <a:t>12</a:t>
            </a:r>
            <a:r>
              <a:rPr lang="zh-TW" altLang="en-US"/>
              <a:t>歲）開始加速發育，並在接下來的數年內逐漸成熟。而負責抑制衝動的前額葉皮層（綠色），要到十多年後才能完全發育成熟，因此，出現了一個過渡性的不平衡期。</a:t>
            </a:r>
            <a:br>
              <a:rPr lang="zh-TW" altLang="en-US"/>
            </a:br>
            <a:br>
              <a:rPr lang="zh-TW" altLang="en-US"/>
            </a:br>
            <a:r>
              <a:rPr lang="zh-TW" altLang="en-US"/>
              <a:t>原文網址：</a:t>
            </a:r>
            <a:r>
              <a:rPr lang="zh-TW" altLang="zh-TW">
                <a:hlinkClick r:id="rId3"/>
              </a:rPr>
              <a:t>https://kknews.cc/science/g92rb98.html</a:t>
            </a:r>
            <a:endParaRPr lang="zh-TW" altLang="en-US"/>
          </a:p>
        </p:txBody>
      </p:sp>
      <p:sp>
        <p:nvSpPr>
          <p:cNvPr id="38915" name="投影片編號版面配置區 3">
            <a:extLst>
              <a:ext uri="{FF2B5EF4-FFF2-40B4-BE49-F238E27FC236}">
                <a16:creationId xmlns:a16="http://schemas.microsoft.com/office/drawing/2014/main" id="{49BDC0EC-9733-3B43-978D-5C31E304DC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941FDF53-36B4-8040-9D17-1F92F11AC260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投影片圖像版面配置區 1">
            <a:extLst>
              <a:ext uri="{FF2B5EF4-FFF2-40B4-BE49-F238E27FC236}">
                <a16:creationId xmlns:a16="http://schemas.microsoft.com/office/drawing/2014/main" id="{A870DE97-9114-1543-904F-6A6A54D38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備忘稿版面配置區 2">
            <a:extLst>
              <a:ext uri="{FF2B5EF4-FFF2-40B4-BE49-F238E27FC236}">
                <a16:creationId xmlns:a16="http://schemas.microsoft.com/office/drawing/2014/main" id="{281D849F-0237-184B-BF25-8FA995FB7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一般情況下，前額葉皮質與杏仁核是好朋友，</a:t>
            </a:r>
            <a:endParaRPr lang="en-US" altLang="zh-TW"/>
          </a:p>
          <a:p>
            <a:r>
              <a:rPr lang="zh-TW" altLang="en-US"/>
              <a:t>可是當遇到外界刺激，如危險、威脅、缺乏安全感等，</a:t>
            </a:r>
            <a:endParaRPr lang="en-US" altLang="zh-TW"/>
          </a:p>
          <a:p>
            <a:r>
              <a:rPr lang="zh-TW" altLang="en-US"/>
              <a:t>大腦還在傳送信息時，杏仁核便急不及待地被啟動，產生恐懼感，</a:t>
            </a:r>
            <a:endParaRPr lang="en-US" altLang="zh-TW"/>
          </a:p>
          <a:p>
            <a:r>
              <a:rPr lang="zh-TW" altLang="en-US"/>
              <a:t>此時前額葉皮質便會暫停運作，發揮不到理性及同理心等調節功能，而出現行為被情緒控制的狀況。</a:t>
            </a:r>
          </a:p>
        </p:txBody>
      </p:sp>
      <p:sp>
        <p:nvSpPr>
          <p:cNvPr id="40963" name="投影片編號版面配置區 3">
            <a:extLst>
              <a:ext uri="{FF2B5EF4-FFF2-40B4-BE49-F238E27FC236}">
                <a16:creationId xmlns:a16="http://schemas.microsoft.com/office/drawing/2014/main" id="{574DC88C-C4EF-3743-9595-5FB489B120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97D3EEFF-DE6D-D741-A896-3C863E5A9DF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投影片影像版面配置區 1">
            <a:extLst>
              <a:ext uri="{FF2B5EF4-FFF2-40B4-BE49-F238E27FC236}">
                <a16:creationId xmlns:a16="http://schemas.microsoft.com/office/drawing/2014/main" id="{E42903E9-150D-904F-95BA-AFD2A96607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備忘稿版面配置區 2">
            <a:extLst>
              <a:ext uri="{FF2B5EF4-FFF2-40B4-BE49-F238E27FC236}">
                <a16:creationId xmlns:a16="http://schemas.microsoft.com/office/drawing/2014/main" id="{14075B49-ED55-5E4B-B02F-0EFD93B1C1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kumimoji="0" lang="en-US" altLang="zh-TW"/>
              <a:t>(</a:t>
            </a:r>
            <a:r>
              <a:rPr kumimoji="0" lang="zh-TW" altLang="en-US"/>
              <a:t>一</a:t>
            </a:r>
            <a:r>
              <a:rPr kumimoji="0" lang="en-US" altLang="zh-TW"/>
              <a:t>)</a:t>
            </a:r>
            <a:r>
              <a:rPr kumimoji="0" lang="zh-TW" altLang="en-US"/>
              <a:t>坦誠。在青少年孩子面前</a:t>
            </a:r>
            <a:r>
              <a:rPr kumimoji="0" lang="en-US" altLang="zh-TW"/>
              <a:t>,</a:t>
            </a:r>
            <a:r>
              <a:rPr kumimoji="0" lang="zh-TW" altLang="en-US"/>
              <a:t>父母「是</a:t>
            </a:r>
            <a:r>
              <a:rPr kumimoji="0" lang="en-US" altLang="zh-TW"/>
              <a:t>,</a:t>
            </a:r>
            <a:r>
              <a:rPr kumimoji="0" lang="zh-TW" altLang="en-US"/>
              <a:t>就說是</a:t>
            </a:r>
            <a:r>
              <a:rPr kumimoji="0" lang="en-US" altLang="zh-TW"/>
              <a:t>;</a:t>
            </a:r>
            <a:r>
              <a:rPr kumimoji="0" lang="zh-TW" altLang="en-US"/>
              <a:t>不是</a:t>
            </a:r>
            <a:r>
              <a:rPr kumimoji="0" lang="en-US" altLang="zh-TW"/>
              <a:t>,</a:t>
            </a:r>
            <a:r>
              <a:rPr kumimoji="0" lang="zh-TW" altLang="en-US"/>
              <a:t>就說不 </a:t>
            </a:r>
          </a:p>
          <a:p>
            <a:pPr eaLnBrk="1" hangingPunct="1">
              <a:spcBef>
                <a:spcPct val="0"/>
              </a:spcBef>
            </a:pPr>
            <a:r>
              <a:rPr kumimoji="0" lang="zh-TW" altLang="en-US"/>
              <a:t>是。」這樣坦誠態度</a:t>
            </a:r>
            <a:r>
              <a:rPr kumimoji="0" lang="en-US" altLang="zh-TW"/>
              <a:t>,</a:t>
            </a:r>
            <a:r>
              <a:rPr kumimoji="0" lang="zh-TW" altLang="en-US"/>
              <a:t>有助於孩子對父母產生信賴感</a:t>
            </a:r>
            <a:r>
              <a:rPr kumimoji="0" lang="en-US" altLang="zh-TW"/>
              <a:t>,</a:t>
            </a:r>
            <a:r>
              <a:rPr kumimoji="0" lang="zh-TW" altLang="en-US"/>
              <a:t>因為親子 </a:t>
            </a:r>
          </a:p>
          <a:p>
            <a:pPr eaLnBrk="1" hangingPunct="1">
              <a:spcBef>
                <a:spcPct val="0"/>
              </a:spcBef>
            </a:pPr>
            <a:r>
              <a:rPr kumimoji="0" lang="zh-TW" altLang="en-US"/>
              <a:t>間的信任關係是親子溝通中相當重要的元素。</a:t>
            </a:r>
            <a:endParaRPr kumimoji="0" lang="en-US" altLang="zh-TW"/>
          </a:p>
          <a:p>
            <a:pPr eaLnBrk="1" hangingPunct="1">
              <a:spcBef>
                <a:spcPct val="0"/>
              </a:spcBef>
            </a:pPr>
            <a:r>
              <a:rPr kumimoji="0" lang="zh-TW" altLang="en-US"/>
              <a:t> </a:t>
            </a:r>
            <a:r>
              <a:rPr kumimoji="0" lang="en-US" altLang="zh-TW"/>
              <a:t>(</a:t>
            </a:r>
            <a:r>
              <a:rPr kumimoji="0" lang="zh-TW" altLang="en-US"/>
              <a:t>二</a:t>
            </a:r>
            <a:r>
              <a:rPr kumimoji="0" lang="en-US" altLang="zh-TW"/>
              <a:t>)</a:t>
            </a:r>
            <a:r>
              <a:rPr kumimoji="0" lang="zh-TW" altLang="en-US"/>
              <a:t>冷靜。不論孩子的情緒多麼失控</a:t>
            </a:r>
            <a:r>
              <a:rPr kumimoji="0" lang="en-US" altLang="zh-TW"/>
              <a:t>,</a:t>
            </a:r>
            <a:r>
              <a:rPr kumimoji="0" lang="zh-TW" altLang="en-US"/>
              <a:t>父母的反應都能保持理性且冷 </a:t>
            </a:r>
          </a:p>
          <a:p>
            <a:pPr eaLnBrk="1" hangingPunct="1">
              <a:spcBef>
                <a:spcPct val="0"/>
              </a:spcBef>
            </a:pPr>
            <a:r>
              <a:rPr kumimoji="0" lang="zh-TW" altLang="en-US"/>
              <a:t>靜。這份安定的力量能夠幫助孩子平穩下來</a:t>
            </a:r>
            <a:r>
              <a:rPr kumimoji="0" lang="en-US" altLang="zh-TW"/>
              <a:t>,</a:t>
            </a:r>
            <a:r>
              <a:rPr kumimoji="0" lang="zh-TW" altLang="en-US"/>
              <a:t>讓親子溝通更有效 </a:t>
            </a:r>
          </a:p>
          <a:p>
            <a:pPr eaLnBrk="1" hangingPunct="1">
              <a:spcBef>
                <a:spcPct val="0"/>
              </a:spcBef>
            </a:pPr>
            <a:r>
              <a:rPr kumimoji="0" lang="zh-TW" altLang="en-US"/>
              <a:t>能。 </a:t>
            </a:r>
            <a:r>
              <a:rPr kumimoji="0" lang="en-US" altLang="zh-TW"/>
              <a:t>(</a:t>
            </a:r>
            <a:r>
              <a:rPr kumimoji="0" lang="zh-TW" altLang="en-US"/>
              <a:t>三</a:t>
            </a:r>
            <a:r>
              <a:rPr kumimoji="0" lang="en-US" altLang="zh-TW"/>
              <a:t>)</a:t>
            </a:r>
            <a:r>
              <a:rPr kumimoji="0" lang="zh-TW" altLang="en-US"/>
              <a:t>堅定。青少年跟父母之間常出現權力競爭的情況。父母跟孩子訂 </a:t>
            </a:r>
          </a:p>
          <a:p>
            <a:pPr eaLnBrk="1" hangingPunct="1">
              <a:spcBef>
                <a:spcPct val="0"/>
              </a:spcBef>
            </a:pPr>
            <a:r>
              <a:rPr kumimoji="0" lang="zh-TW" altLang="en-US"/>
              <a:t>定的家規有必要合理且清楚。一旦孩子來挑戰</a:t>
            </a:r>
            <a:r>
              <a:rPr kumimoji="0" lang="en-US" altLang="zh-TW"/>
              <a:t>,</a:t>
            </a:r>
            <a:r>
              <a:rPr kumimoji="0" lang="zh-TW" altLang="en-US"/>
              <a:t>父母必須保持堅 定的立場。如此可避免孩子一再的測試</a:t>
            </a:r>
            <a:r>
              <a:rPr kumimoji="0" lang="en-US" altLang="zh-TW"/>
              <a:t>,</a:t>
            </a:r>
            <a:r>
              <a:rPr kumimoji="0" lang="zh-TW" altLang="en-US"/>
              <a:t>反而造成親子溝通的阻 礙。 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zh-TW"/>
              <a:t>(</a:t>
            </a:r>
            <a:r>
              <a:rPr kumimoji="0" lang="zh-TW" altLang="en-US"/>
              <a:t>四</a:t>
            </a:r>
            <a:r>
              <a:rPr kumimoji="0" lang="en-US" altLang="zh-TW"/>
              <a:t>)</a:t>
            </a:r>
            <a:r>
              <a:rPr kumimoji="0" lang="zh-TW" altLang="en-US"/>
              <a:t>主動親近。對青少年的世界、特殊的語言和想法保持興趣</a:t>
            </a:r>
            <a:r>
              <a:rPr kumimoji="0" lang="en-US" altLang="zh-TW"/>
              <a:t>,</a:t>
            </a:r>
            <a:r>
              <a:rPr kumimoji="0" lang="zh-TW" altLang="en-US"/>
              <a:t>是父 母與孩子保持溝通管道暢通的方式之一。父母若能帶著好奇心主 動關心和積極聆聽孩子的世界</a:t>
            </a:r>
            <a:r>
              <a:rPr kumimoji="0" lang="en-US" altLang="zh-TW"/>
              <a:t>,</a:t>
            </a:r>
            <a:r>
              <a:rPr kumimoji="0" lang="zh-TW" altLang="en-US"/>
              <a:t>相信青少年孩子會願意跟父母分 享的。 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zh-TW"/>
              <a:t>(</a:t>
            </a:r>
            <a:r>
              <a:rPr kumimoji="0" lang="zh-TW" altLang="en-US"/>
              <a:t>五</a:t>
            </a:r>
            <a:r>
              <a:rPr kumimoji="0" lang="en-US" altLang="zh-TW"/>
              <a:t>)</a:t>
            </a:r>
            <a:r>
              <a:rPr kumimoji="0" lang="zh-TW" altLang="en-US"/>
              <a:t>聆聽、聆聽、再聆聽。能夠站在孩子的立場</a:t>
            </a:r>
            <a:r>
              <a:rPr kumimoji="0" lang="en-US" altLang="zh-TW"/>
              <a:t>,</a:t>
            </a:r>
            <a:r>
              <a:rPr kumimoji="0" lang="zh-TW" altLang="en-US"/>
              <a:t>了解孩子的感受</a:t>
            </a:r>
            <a:r>
              <a:rPr kumimoji="0" lang="en-US" altLang="zh-TW"/>
              <a:t>; </a:t>
            </a:r>
            <a:r>
              <a:rPr kumimoji="0" lang="zh-TW" altLang="en-US"/>
              <a:t>父母的全然聆聽</a:t>
            </a:r>
            <a:r>
              <a:rPr kumimoji="0" lang="en-US" altLang="zh-TW"/>
              <a:t>,</a:t>
            </a:r>
            <a:r>
              <a:rPr kumimoji="0" lang="zh-TW" altLang="en-US"/>
              <a:t>是送給青少年孩子最寶貴的禮物。這份禮物也 是親子溝通中最好的工具</a:t>
            </a:r>
            <a:r>
              <a:rPr kumimoji="0" lang="en-US" altLang="zh-TW"/>
              <a:t>,</a:t>
            </a:r>
            <a:r>
              <a:rPr kumimoji="0" lang="zh-TW" altLang="en-US"/>
              <a:t>會把許多的溝通屏障清理乾淨。 </a:t>
            </a:r>
          </a:p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6083" name="投影片編號版面配置區 3">
            <a:extLst>
              <a:ext uri="{FF2B5EF4-FFF2-40B4-BE49-F238E27FC236}">
                <a16:creationId xmlns:a16="http://schemas.microsoft.com/office/drawing/2014/main" id="{CA32C817-954B-A54B-9B59-FABB00194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66285B9A-1531-584C-A23F-BAF16697BE0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DBD29E-533C-354B-8627-22C86CF1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5C47E-897E-0340-9A67-76B59E508BA4}" type="datetimeFigureOut">
              <a:rPr lang="zh-TW" altLang="en-US"/>
              <a:pPr>
                <a:defRPr/>
              </a:pPr>
              <a:t>2025/5/12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DEA382-DB2A-5741-BA9E-C42F0A395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574D0E-58B8-9843-9F2F-BA47638A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CC75D-84C3-7743-A708-B74173E673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22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BCB5F2-E116-9D4C-B716-746E9753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BFDEA-4CED-CF48-A029-8F98D0087E22}" type="datetimeFigureOut">
              <a:rPr lang="zh-TW" altLang="en-US"/>
              <a:pPr>
                <a:defRPr/>
              </a:pPr>
              <a:t>2025/5/12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15A8BB-0569-8949-A06A-A351AA1F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723105-ADE8-3A49-8BA2-A1BDFDAB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7F7C-F7C5-6F4A-A593-04BA451FEF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95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C15745-6ED4-A348-B3AE-2D82CD40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0EF0-73CF-2648-A25E-5C61B92E430E}" type="datetimeFigureOut">
              <a:rPr lang="zh-TW" altLang="en-US"/>
              <a:pPr>
                <a:defRPr/>
              </a:pPr>
              <a:t>2025/5/12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168E85-EB37-4444-A6AA-1DF83A21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B5063E-1435-5645-8906-B94F870A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0897-B256-9A4D-ABF4-95BA97F2C9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54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6C49F7-24F9-7D48-9D56-88A6D26C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A3CC2-E897-A247-AD40-C797E5B91BA1}" type="datetimeFigureOut">
              <a:rPr lang="zh-TW" altLang="en-US"/>
              <a:pPr>
                <a:defRPr/>
              </a:pPr>
              <a:t>2025/5/12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617BEEF-5677-0643-9D7C-3723447D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03DD36-8385-4442-9B25-0AC7E4C8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AD133-87B4-D04E-BBDF-33E000ED19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47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62451C-5D3D-E94B-97AA-39EE83EBB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C794-AC33-9D45-95DE-97E7348AE7BA}" type="datetimeFigureOut">
              <a:rPr lang="zh-TW" altLang="en-US"/>
              <a:pPr>
                <a:defRPr/>
              </a:pPr>
              <a:t>2025/5/12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CEBDB00-1FBA-5440-B958-550A5776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ED8281-2542-F846-94FB-B60AAEB3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14AD-11BC-C14E-8A11-0B33C10D96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5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140F5010-EEF9-6749-992B-9F5F84A1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A1C3-19E4-FC4C-AEC1-EDBE2BC6D3FD}" type="datetimeFigureOut">
              <a:rPr lang="zh-TW" altLang="en-US"/>
              <a:pPr>
                <a:defRPr/>
              </a:pPr>
              <a:t>2025/5/12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A2ABD0B5-5690-F04D-A84F-55099D07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F457845C-2EA6-AD4E-81A1-BE839794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8BA3F-D5D4-874C-84CF-5FBA3FFCE0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30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56C0AE82-279A-D84A-A99C-999BA490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A7590-E804-3749-AE7E-9676D338880C}" type="datetimeFigureOut">
              <a:rPr lang="zh-TW" altLang="en-US"/>
              <a:pPr>
                <a:defRPr/>
              </a:pPr>
              <a:t>2025/5/12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771B5CFE-0D84-6A4E-A585-83AE220F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B741B781-10C0-2045-BD5B-F4BC9BCE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75EA0-602D-2248-B354-F1CCA46740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96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FCED681D-2E11-5645-81B0-0E04DA6A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F6B0-F2DE-3540-9492-48D21133FFFB}" type="datetimeFigureOut">
              <a:rPr lang="zh-TW" altLang="en-US"/>
              <a:pPr>
                <a:defRPr/>
              </a:pPr>
              <a:t>2025/5/12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9A3FBBA8-DA0A-B843-AE1F-FA4EE4E9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71BAD150-FADA-1041-94CC-5CB48DF5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26E8-A845-BB46-971F-FD722255AA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55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5B37BF0B-2804-E048-BE4C-A91A2EC4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1FD4E-C669-8543-8AB3-33B694B0603D}" type="datetimeFigureOut">
              <a:rPr lang="zh-TW" altLang="en-US"/>
              <a:pPr>
                <a:defRPr/>
              </a:pPr>
              <a:t>2025/5/12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BF71F6B9-045F-F548-90A9-EAC35E9D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B9FD5001-C069-414E-94AC-1479A7B2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FD980-5A10-1D40-85CD-76CCD03ACB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46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6080B504-E89C-CF49-B003-F0F4BC323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7609B-3105-784F-AA15-C7F1D6F5BA7B}" type="datetimeFigureOut">
              <a:rPr lang="zh-TW" altLang="en-US"/>
              <a:pPr>
                <a:defRPr/>
              </a:pPr>
              <a:t>2025/5/12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75C43D18-3855-0041-8238-FBCF9924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E60416F4-FD2C-3247-B7A5-669AF462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1871A-8D03-7644-9CD5-2A201A5F2E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80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012E6D25-41AB-F647-BCB1-39F8E58F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A349-6966-9846-987E-D0E8F9F28E80}" type="datetimeFigureOut">
              <a:rPr lang="zh-TW" altLang="en-US"/>
              <a:pPr>
                <a:defRPr/>
              </a:pPr>
              <a:t>2025/5/12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E0B92406-F20E-CD41-96B9-59E579512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7D8483DC-E57A-2D40-9356-9ED99384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CDBD3-362F-0948-BE48-D0FED9BE9F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03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id="{1A5B7828-FFDE-0643-BC2E-B88A1A289D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id="{1A02A109-A05C-3F43-9467-5EA024BFEA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FE78BE-0E54-C245-A237-5BBD80325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132043-148A-2D43-BBA3-532C2BE4B728}" type="datetimeFigureOut">
              <a:rPr lang="zh-TW" altLang="en-US"/>
              <a:pPr>
                <a:defRPr/>
              </a:pPr>
              <a:t>2025/5/12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445461-B480-1F44-964E-CA658CC66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017862-1CC4-3540-A7A6-2411ECF1B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4184CD-8235-C24F-9762-BBBD537855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sflourish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%E6%96%87%E5%AD%97%E6%9A%B4%E5%8A%9B%E6%89%80%E9%80%A0%E6%88%90%E7%9A%84%E5%82%B7%E5%AE%B3(720p_H.264-AAC)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2DLTEJNNwI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3">
            <a:extLst>
              <a:ext uri="{FF2B5EF4-FFF2-40B4-BE49-F238E27FC236}">
                <a16:creationId xmlns:a16="http://schemas.microsoft.com/office/drawing/2014/main" id="{8F1441F3-7436-7241-B549-A567A37F4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863" y="1517650"/>
            <a:ext cx="8502650" cy="1470025"/>
          </a:xfrm>
        </p:spPr>
        <p:txBody>
          <a:bodyPr/>
          <a:lstStyle/>
          <a:p>
            <a:pPr eaLnBrk="1" hangingPunct="1"/>
            <a:r>
              <a:rPr kumimoji="0" lang="zh-TW" altLang="en-US" sz="4800" dirty="0">
                <a:solidFill>
                  <a:srgbClr val="FF000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這些年，我們一起走過的青春</a:t>
            </a:r>
            <a:br>
              <a:rPr kumimoji="0" lang="en-US" altLang="zh-TW" sz="4800" dirty="0">
                <a:solidFill>
                  <a:srgbClr val="FF000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</a:br>
            <a:r>
              <a:rPr kumimoji="0" lang="en-US" altLang="zh-TW" sz="3600" dirty="0">
                <a:solidFill>
                  <a:srgbClr val="FF000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---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談青少年正向互動</a:t>
            </a:r>
            <a:endParaRPr kumimoji="0" lang="zh-TW" altLang="en-US" sz="4800" dirty="0">
              <a:solidFill>
                <a:srgbClr val="FF000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</p:txBody>
      </p:sp>
      <p:sp>
        <p:nvSpPr>
          <p:cNvPr id="14338" name="子標題 1">
            <a:extLst>
              <a:ext uri="{FF2B5EF4-FFF2-40B4-BE49-F238E27FC236}">
                <a16:creationId xmlns:a16="http://schemas.microsoft.com/office/drawing/2014/main" id="{8F9169C5-383D-F141-8DEE-969A240F5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088" y="4464050"/>
            <a:ext cx="8099425" cy="17526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kumimoji="0" lang="zh-TW" altLang="en-US" sz="4000">
                <a:solidFill>
                  <a:srgbClr val="00800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張雅淳</a:t>
            </a:r>
            <a:r>
              <a:rPr kumimoji="0" lang="zh-TW" altLang="en-US" sz="2000">
                <a:solidFill>
                  <a:srgbClr val="00800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心理師</a:t>
            </a:r>
            <a:endParaRPr kumimoji="0" lang="en-US" altLang="zh-TW" sz="4000">
              <a:solidFill>
                <a:srgbClr val="898989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kumimoji="0" lang="en-US" altLang="zh-TW" sz="700">
                <a:solidFill>
                  <a:srgbClr val="898989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kumimoji="0" lang="zh-TW" altLang="en-US" sz="2800">
                <a:solidFill>
                  <a:srgbClr val="00009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芙樂奇心理諮商所所長</a:t>
            </a:r>
            <a:endParaRPr kumimoji="0" lang="en-US" altLang="zh-TW" sz="2800">
              <a:solidFill>
                <a:srgbClr val="00009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kumimoji="0" lang="zh-TW" altLang="en-US" sz="2800">
                <a:solidFill>
                  <a:srgbClr val="00009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台灣師範大學人類發展與家庭學系博士</a:t>
            </a:r>
            <a:endParaRPr kumimoji="0" lang="zh-TW" altLang="en-US" sz="400">
              <a:solidFill>
                <a:srgbClr val="898989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kumimoji="0" lang="zh-TW" altLang="en-US" sz="2800">
                <a:solidFill>
                  <a:srgbClr val="00009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台中教育大學諮商與應用心理學系兼任助理教授</a:t>
            </a:r>
            <a:endParaRPr kumimoji="0" lang="en-US" altLang="zh-TW" sz="2800">
              <a:solidFill>
                <a:srgbClr val="00009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eaLnBrk="1" hangingPunct="1">
              <a:lnSpc>
                <a:spcPct val="130000"/>
              </a:lnSpc>
            </a:pPr>
            <a:endParaRPr kumimoji="0" lang="zh-TW" altLang="en-US" sz="100">
              <a:solidFill>
                <a:srgbClr val="898989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eaLnBrk="1" hangingPunct="1">
              <a:lnSpc>
                <a:spcPct val="130000"/>
              </a:lnSpc>
            </a:pPr>
            <a:r>
              <a:rPr kumimoji="0" lang="en-US" altLang="zh-TW" sz="700">
                <a:solidFill>
                  <a:srgbClr val="3366FF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   </a:t>
            </a:r>
          </a:p>
          <a:p>
            <a:pPr eaLnBrk="1" hangingPunct="1">
              <a:lnSpc>
                <a:spcPct val="130000"/>
              </a:lnSpc>
            </a:pPr>
            <a:endParaRPr kumimoji="0" lang="zh-TW" altLang="en-US" sz="400">
              <a:solidFill>
                <a:srgbClr val="898989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eaLnBrk="1" hangingPunct="1">
              <a:lnSpc>
                <a:spcPct val="130000"/>
              </a:lnSpc>
            </a:pPr>
            <a:r>
              <a:rPr kumimoji="0" lang="en-US" altLang="zh-TW" sz="700">
                <a:solidFill>
                  <a:srgbClr val="3366FF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   </a:t>
            </a:r>
          </a:p>
          <a:p>
            <a:pPr eaLnBrk="1" hangingPunct="1">
              <a:lnSpc>
                <a:spcPct val="80000"/>
              </a:lnSpc>
            </a:pPr>
            <a:endParaRPr kumimoji="0" lang="zh-TW" altLang="en-US" sz="800">
              <a:solidFill>
                <a:srgbClr val="3366FF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</p:txBody>
      </p:sp>
      <p:pic>
        <p:nvPicPr>
          <p:cNvPr id="14339" name="圖片 3">
            <a:extLst>
              <a:ext uri="{FF2B5EF4-FFF2-40B4-BE49-F238E27FC236}">
                <a16:creationId xmlns:a16="http://schemas.microsoft.com/office/drawing/2014/main" id="{80A2BE6C-C444-304F-839D-AB9D5A69A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11113"/>
            <a:ext cx="1096962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圖片 3">
            <a:extLst>
              <a:ext uri="{FF2B5EF4-FFF2-40B4-BE49-F238E27FC236}">
                <a16:creationId xmlns:a16="http://schemas.microsoft.com/office/drawing/2014/main" id="{C97E62FF-C226-BD42-ADDF-33F9AF681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69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88DDE9-6123-3646-A417-F57FD787B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28763"/>
            <a:ext cx="8229600" cy="5857875"/>
          </a:xfrm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3600" dirty="0">
                <a:latin typeface="華康娃娃體" charset="0"/>
                <a:ea typeface="華康娃娃體" charset="0"/>
              </a:rPr>
              <a:t>同儕影響：</a:t>
            </a:r>
            <a:endParaRPr kumimoji="0" lang="en-US" altLang="zh-TW" sz="3600" dirty="0">
              <a:latin typeface="華康娃娃體" charset="0"/>
              <a:ea typeface="華康娃娃體" charset="0"/>
            </a:endParaRP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zh-TW" altLang="en-US" sz="3200" dirty="0">
                <a:latin typeface="華康娃娃體" charset="0"/>
                <a:ea typeface="華康娃娃體" charset="0"/>
              </a:rPr>
              <a:t>易受潮流及朋友影響，跟隨別人行徑</a:t>
            </a:r>
            <a:endParaRPr kumimoji="0" lang="en-US" altLang="zh-TW" sz="3200" dirty="0">
              <a:latin typeface="華康娃娃體" charset="0"/>
              <a:ea typeface="華康娃娃體" charset="0"/>
            </a:endParaRP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zh-TW" altLang="en-US" sz="3200" dirty="0">
                <a:latin typeface="華康娃娃體" charset="0"/>
                <a:ea typeface="華康娃娃體" charset="0"/>
              </a:rPr>
              <a:t>對異性產生興趣，希望結交異性朋友</a:t>
            </a:r>
            <a:endParaRPr kumimoji="0" lang="en-US" altLang="zh-TW" sz="3200" dirty="0">
              <a:latin typeface="華康娃娃體" charset="0"/>
              <a:ea typeface="華康娃娃體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3600" dirty="0">
                <a:latin typeface="華康娃娃體" charset="0"/>
                <a:ea typeface="華康娃娃體" charset="0"/>
              </a:rPr>
              <a:t>個人神話</a:t>
            </a:r>
            <a:r>
              <a:rPr kumimoji="0" lang="en-US" altLang="zh-TW" sz="3600" dirty="0">
                <a:latin typeface="華康娃娃體" charset="0"/>
                <a:ea typeface="華康娃娃體" charset="0"/>
              </a:rPr>
              <a:t>/</a:t>
            </a:r>
            <a:r>
              <a:rPr kumimoji="0" lang="zh-TW" altLang="en-US" sz="3600" dirty="0">
                <a:latin typeface="華康娃娃體" charset="0"/>
                <a:ea typeface="華康娃娃體" charset="0"/>
              </a:rPr>
              <a:t>想像中的觀眾：</a:t>
            </a:r>
            <a:endParaRPr kumimoji="0" lang="en-US" altLang="zh-TW" sz="3600" dirty="0">
              <a:latin typeface="華康娃娃體" charset="0"/>
              <a:ea typeface="華康娃娃體" charset="0"/>
            </a:endParaRP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zh-TW" altLang="en-US" sz="3200" dirty="0">
                <a:latin typeface="華康娃娃體" charset="0"/>
                <a:ea typeface="華康娃娃體" charset="0"/>
              </a:rPr>
              <a:t>喜歡打扮，注意自己外表</a:t>
            </a:r>
            <a:endParaRPr kumimoji="0" lang="en-US" altLang="zh-TW" sz="3200" dirty="0">
              <a:latin typeface="華康娃娃體" charset="0"/>
              <a:ea typeface="華康娃娃體" charset="0"/>
            </a:endParaRP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zh-TW" altLang="en-US" sz="3200" dirty="0">
                <a:latin typeface="華康娃娃體" charset="0"/>
                <a:ea typeface="華康娃娃體" charset="0"/>
              </a:rPr>
              <a:t>建立自我形像，模倣心目中偶像言行舉止</a:t>
            </a:r>
            <a:endParaRPr kumimoji="0" lang="en-US" altLang="zh-TW" sz="3200" dirty="0">
              <a:latin typeface="華康娃娃體" charset="0"/>
              <a:ea typeface="華康娃娃體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3600" dirty="0">
                <a:latin typeface="華康娃娃體" charset="0"/>
                <a:ea typeface="華康娃娃體" charset="0"/>
              </a:rPr>
              <a:t>壞事不上身：</a:t>
            </a:r>
            <a:endParaRPr kumimoji="0" lang="en-US" altLang="zh-TW" sz="3600" dirty="0">
              <a:latin typeface="華康娃娃體" charset="0"/>
              <a:ea typeface="華康娃娃體" charset="0"/>
            </a:endParaRP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zh-TW" altLang="en-US" sz="3200" dirty="0">
                <a:latin typeface="華康娃娃體" charset="0"/>
                <a:ea typeface="華康娃娃體" charset="0"/>
              </a:rPr>
              <a:t>重視當下的享受</a:t>
            </a:r>
            <a:endParaRPr kumimoji="0" lang="en-US" altLang="zh-TW" sz="3200" dirty="0">
              <a:latin typeface="華康娃娃體" charset="0"/>
              <a:ea typeface="華康娃娃體" charset="0"/>
            </a:endParaRP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zh-TW" altLang="en-US" sz="3300" dirty="0">
                <a:latin typeface="華康娃娃體" charset="0"/>
                <a:ea typeface="華康娃娃體" charset="0"/>
              </a:rPr>
              <a:t>我才不會那麼衰</a:t>
            </a:r>
            <a:br>
              <a:rPr kumimoji="0" lang="en-US" altLang="zh-TW" sz="3600" dirty="0">
                <a:latin typeface="華康娃娃體" charset="0"/>
                <a:ea typeface="華康娃娃體" charset="0"/>
              </a:rPr>
            </a:br>
            <a:br>
              <a:rPr kumimoji="0" lang="en-US" sz="3600" dirty="0">
                <a:latin typeface="華康娃娃體" charset="0"/>
                <a:ea typeface="華康娃娃體" charset="0"/>
              </a:rPr>
            </a:br>
            <a:endParaRPr kumimoji="0" lang="zh-TW" altLang="en-US" sz="3600" dirty="0">
              <a:latin typeface="華康娃娃體" charset="0"/>
              <a:ea typeface="華康娃娃體" charset="0"/>
            </a:endParaRPr>
          </a:p>
        </p:txBody>
      </p:sp>
      <p:sp>
        <p:nvSpPr>
          <p:cNvPr id="8194" name="標題 1">
            <a:extLst>
              <a:ext uri="{FF2B5EF4-FFF2-40B4-BE49-F238E27FC236}">
                <a16:creationId xmlns:a16="http://schemas.microsoft.com/office/drawing/2014/main" id="{3B33E53F-5F27-7941-9B4C-AF3FC22E7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28625"/>
            <a:ext cx="7143750" cy="1071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kumimoji="0" lang="en-US" altLang="zh-TW" sz="3200" b="1" u="sng">
                <a:solidFill>
                  <a:srgbClr val="0000FF"/>
                </a:solidFill>
                <a:latin typeface="華康娃娃體" charset="-120"/>
                <a:ea typeface="華康娃娃體" charset="-120"/>
              </a:rPr>
            </a:br>
            <a:r>
              <a:rPr kumimoji="0" lang="zh-TW" altLang="en-US" sz="3600" b="1" u="sng">
                <a:solidFill>
                  <a:srgbClr val="0000FF"/>
                </a:solidFill>
                <a:latin typeface="華康娃娃體" charset="-120"/>
                <a:ea typeface="華康娃娃體" charset="-120"/>
              </a:rPr>
              <a:t>青少年的成長心理方面的特徵</a:t>
            </a:r>
            <a:br>
              <a:rPr kumimoji="0" lang="zh-TW" altLang="en-US" sz="4000">
                <a:solidFill>
                  <a:srgbClr val="0000FF"/>
                </a:solidFill>
                <a:latin typeface="華康娃娃體" charset="-120"/>
                <a:ea typeface="華康娃娃體" charset="-120"/>
              </a:rPr>
            </a:br>
            <a:endParaRPr kumimoji="0" lang="zh-TW" altLang="en-US" sz="4000">
              <a:solidFill>
                <a:srgbClr val="0000FF"/>
              </a:solidFill>
              <a:latin typeface="華康娃娃體" charset="-120"/>
              <a:ea typeface="華康娃娃體" charset="-120"/>
            </a:endParaRPr>
          </a:p>
        </p:txBody>
      </p:sp>
      <p:pic>
        <p:nvPicPr>
          <p:cNvPr id="4" name="圖片 1" descr="images.png">
            <a:extLst>
              <a:ext uri="{FF2B5EF4-FFF2-40B4-BE49-F238E27FC236}">
                <a16:creationId xmlns:a16="http://schemas.microsoft.com/office/drawing/2014/main" id="{A0EC8A14-4A68-F84C-A116-78D6BFEBE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428625"/>
            <a:ext cx="15049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圖片 4">
            <a:extLst>
              <a:ext uri="{FF2B5EF4-FFF2-40B4-BE49-F238E27FC236}">
                <a16:creationId xmlns:a16="http://schemas.microsoft.com/office/drawing/2014/main" id="{3FCD59D0-CBE6-1444-9D6E-4FCF0907B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09575"/>
            <a:ext cx="5986463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21AC9B8-DE7D-5A4D-A966-3270E0DAEE72}"/>
              </a:ext>
            </a:extLst>
          </p:cNvPr>
          <p:cNvSpPr/>
          <p:nvPr/>
        </p:nvSpPr>
        <p:spPr>
          <a:xfrm>
            <a:off x="6891755" y="5525095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endParaRPr lang="en-US" altLang="zh-TW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D9EB6B1-41EA-9548-93DB-8DF38414B401}"/>
              </a:ext>
            </a:extLst>
          </p:cNvPr>
          <p:cNvSpPr/>
          <p:nvPr/>
        </p:nvSpPr>
        <p:spPr>
          <a:xfrm>
            <a:off x="6891755" y="4476129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endParaRPr lang="en-US" altLang="zh-TW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1" descr="images.png">
            <a:extLst>
              <a:ext uri="{FF2B5EF4-FFF2-40B4-BE49-F238E27FC236}">
                <a16:creationId xmlns:a16="http://schemas.microsoft.com/office/drawing/2014/main" id="{CB92B1D0-A16D-4040-A314-481773879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09575"/>
            <a:ext cx="15049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4">
            <a:extLst>
              <a:ext uri="{FF2B5EF4-FFF2-40B4-BE49-F238E27FC236}">
                <a16:creationId xmlns:a16="http://schemas.microsoft.com/office/drawing/2014/main" id="{427C6689-62B5-F08A-B89F-72F790EF0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561975"/>
            <a:ext cx="5986463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>
            <a:extLst>
              <a:ext uri="{FF2B5EF4-FFF2-40B4-BE49-F238E27FC236}">
                <a16:creationId xmlns:a16="http://schemas.microsoft.com/office/drawing/2014/main" id="{7D757154-E909-FB42-8466-EBB3B442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青少年的矛盾</a:t>
            </a:r>
          </a:p>
        </p:txBody>
      </p:sp>
      <p:sp>
        <p:nvSpPr>
          <p:cNvPr id="29698" name="內容版面配置區 2">
            <a:extLst>
              <a:ext uri="{FF2B5EF4-FFF2-40B4-BE49-F238E27FC236}">
                <a16:creationId xmlns:a16="http://schemas.microsoft.com/office/drawing/2014/main" id="{84F14A02-0603-9543-A8F1-E84387234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4400"/>
              <a:t>獨立</a:t>
            </a:r>
            <a:r>
              <a:rPr lang="en-US" altLang="zh-TW" sz="4400"/>
              <a:t>  v.s.  </a:t>
            </a:r>
            <a:r>
              <a:rPr lang="zh-TW" altLang="en-US" sz="4400"/>
              <a:t>依賴</a:t>
            </a:r>
            <a:endParaRPr lang="en-US" altLang="zh-TW" sz="4400"/>
          </a:p>
          <a:p>
            <a:pPr eaLnBrk="1" hangingPunct="1"/>
            <a:r>
              <a:rPr lang="zh-TW" altLang="en-US" sz="4400"/>
              <a:t>理想</a:t>
            </a:r>
            <a:r>
              <a:rPr lang="en-US" altLang="zh-TW" sz="4400"/>
              <a:t>  v.s.  </a:t>
            </a:r>
            <a:r>
              <a:rPr lang="zh-TW" altLang="en-US" sz="4400"/>
              <a:t>現實</a:t>
            </a:r>
            <a:endParaRPr lang="en-US" altLang="zh-TW" sz="4400"/>
          </a:p>
          <a:p>
            <a:pPr eaLnBrk="1" hangingPunct="1"/>
            <a:r>
              <a:rPr lang="zh-TW" altLang="en-US" sz="4400"/>
              <a:t>自負</a:t>
            </a:r>
            <a:r>
              <a:rPr lang="en-US" altLang="zh-TW" sz="4400"/>
              <a:t>  v.s.  </a:t>
            </a:r>
            <a:r>
              <a:rPr lang="zh-TW" altLang="en-US" sz="4400"/>
              <a:t>自卑</a:t>
            </a:r>
            <a:endParaRPr lang="en-US" altLang="zh-TW" sz="4400"/>
          </a:p>
          <a:p>
            <a:pPr eaLnBrk="1" hangingPunct="1"/>
            <a:r>
              <a:rPr lang="zh-TW" altLang="en-US" sz="4400"/>
              <a:t>溝通</a:t>
            </a:r>
            <a:r>
              <a:rPr lang="en-US" altLang="zh-TW" sz="4400"/>
              <a:t>  v.s.  </a:t>
            </a:r>
            <a:r>
              <a:rPr lang="zh-TW" altLang="en-US" sz="4400"/>
              <a:t>封閉</a:t>
            </a:r>
            <a:endParaRPr lang="en-US" altLang="zh-TW" sz="4400"/>
          </a:p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>
            <a:extLst>
              <a:ext uri="{FF2B5EF4-FFF2-40B4-BE49-F238E27FC236}">
                <a16:creationId xmlns:a16="http://schemas.microsoft.com/office/drawing/2014/main" id="{114FB23C-38AF-0945-962E-26D715A7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青少年互動的迷思</a:t>
            </a:r>
          </a:p>
        </p:txBody>
      </p:sp>
      <p:sp>
        <p:nvSpPr>
          <p:cNvPr id="31746" name="內容版面配置區 2">
            <a:extLst>
              <a:ext uri="{FF2B5EF4-FFF2-40B4-BE49-F238E27FC236}">
                <a16:creationId xmlns:a16="http://schemas.microsoft.com/office/drawing/2014/main" id="{50B779D0-9977-9247-A644-F6AF1711E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4000" dirty="0"/>
              <a:t>量少質差的溝通</a:t>
            </a:r>
            <a:endParaRPr lang="en-US" altLang="zh-TW" sz="4000" dirty="0"/>
          </a:p>
          <a:p>
            <a:pPr eaLnBrk="1" hangingPunct="1"/>
            <a:endParaRPr lang="en-US" altLang="zh-TW" sz="4000" dirty="0"/>
          </a:p>
          <a:p>
            <a:pPr eaLnBrk="1" hangingPunct="1"/>
            <a:r>
              <a:rPr lang="zh-TW" altLang="en-US" sz="4000" dirty="0"/>
              <a:t>進入不同的發展階段</a:t>
            </a:r>
            <a:endParaRPr lang="en-US" altLang="zh-TW" sz="4000" dirty="0"/>
          </a:p>
          <a:p>
            <a:pPr eaLnBrk="1" hangingPunct="1"/>
            <a:endParaRPr lang="en-US" altLang="zh-TW" sz="4000" dirty="0"/>
          </a:p>
          <a:p>
            <a:pPr eaLnBrk="1" hangingPunct="1"/>
            <a:r>
              <a:rPr lang="zh-TW" altLang="en-US" sz="4000" dirty="0"/>
              <a:t>「教導」重要？「關係」重要？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投影片編號版面配置區 1">
            <a:extLst>
              <a:ext uri="{FF2B5EF4-FFF2-40B4-BE49-F238E27FC236}">
                <a16:creationId xmlns:a16="http://schemas.microsoft.com/office/drawing/2014/main" id="{589505F1-D1F8-F64E-8643-8D492572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7423E4-26FF-1847-88A6-D478FB7C4FDE}" type="slidenum">
              <a:rPr lang="en-US" altLang="zh-TW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400">
              <a:latin typeface="Arial" panose="020B0604020202020204" pitchFamily="34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94A0638-31B2-DF4D-A620-8DF7760D69A7}"/>
              </a:ext>
            </a:extLst>
          </p:cNvPr>
          <p:cNvGraphicFramePr>
            <a:graphicFrameLocks noGrp="1"/>
          </p:cNvGraphicFramePr>
          <p:nvPr/>
        </p:nvGraphicFramePr>
        <p:xfrm>
          <a:off x="417513" y="1344613"/>
          <a:ext cx="8280400" cy="4889501"/>
        </p:xfrm>
        <a:graphic>
          <a:graphicData uri="http://schemas.openxmlformats.org/drawingml/2006/table">
            <a:tbl>
              <a:tblPr/>
              <a:tblGrid>
                <a:gridCol w="5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階段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年齡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發展危機與任務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生活重心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7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1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0-1(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嬰兒期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信任與不信任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父母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2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2-3(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幼兒期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自主行動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自律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與羞怯懷疑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害羞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父母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3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4-6(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學齡前兒童期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自動自發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主動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與退縮愧疚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罪惡感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老師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4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6-11(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學齡兒童期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勤奮進取與自貶自卑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師長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5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12-18(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青少年期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青春期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自我統整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認同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與角色混淆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同儕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6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19-40(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成年早期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友愛親密與孤癖疏離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親密伴侶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7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40-65(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成年中期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精力充沛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生產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與停滯頹廢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家人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8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65-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生命終點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成年晚期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老年期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自我榮耀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統整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與悲觀絕望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自我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16AE20CA-C167-D94E-AE7E-CF56AB0CC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4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Erikson</a:t>
            </a:r>
            <a:r>
              <a:rPr kumimoji="0" lang="zh-TW" altLang="en-US" sz="44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心理社會發展理論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9B7396C-0BE7-0246-9915-B6BA86FECE61}"/>
              </a:ext>
            </a:extLst>
          </p:cNvPr>
          <p:cNvSpPr/>
          <p:nvPr/>
        </p:nvSpPr>
        <p:spPr bwMode="auto">
          <a:xfrm>
            <a:off x="107950" y="3919538"/>
            <a:ext cx="8843963" cy="596900"/>
          </a:xfrm>
          <a:prstGeom prst="rect">
            <a:avLst/>
          </a:prstGeom>
          <a:noFill/>
          <a:ln w="317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4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標楷體" pitchFamily="65" charset="-120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F1CCA17F-9741-9D4F-9517-79B52EEEC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1227138"/>
            <a:ext cx="3074987" cy="7127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E25FC31-8726-CE40-9E94-AAE5D89A9CC9}"/>
              </a:ext>
            </a:extLst>
          </p:cNvPr>
          <p:cNvSpPr/>
          <p:nvPr/>
        </p:nvSpPr>
        <p:spPr bwMode="auto">
          <a:xfrm>
            <a:off x="107950" y="5032375"/>
            <a:ext cx="8843963" cy="596900"/>
          </a:xfrm>
          <a:prstGeom prst="rect">
            <a:avLst/>
          </a:prstGeom>
          <a:noFill/>
          <a:ln w="317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4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圖片 1">
            <a:extLst>
              <a:ext uri="{FF2B5EF4-FFF2-40B4-BE49-F238E27FC236}">
                <a16:creationId xmlns:a16="http://schemas.microsoft.com/office/drawing/2014/main" id="{9655731B-1AB0-FA46-BD9B-050604500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543050"/>
            <a:ext cx="83978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>
            <a:extLst>
              <a:ext uri="{FF2B5EF4-FFF2-40B4-BE49-F238E27FC236}">
                <a16:creationId xmlns:a16="http://schemas.microsoft.com/office/drawing/2014/main" id="{6E889E87-13DD-B646-83CA-816783A0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青少年溝通原則（一）</a:t>
            </a:r>
          </a:p>
        </p:txBody>
      </p:sp>
      <p:sp>
        <p:nvSpPr>
          <p:cNvPr id="34818" name="內容版面配置區 2">
            <a:extLst>
              <a:ext uri="{FF2B5EF4-FFF2-40B4-BE49-F238E27FC236}">
                <a16:creationId xmlns:a16="http://schemas.microsoft.com/office/drawing/2014/main" id="{DAB93E68-2501-C64F-A8C5-8E234BC35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TW" sz="5400"/>
          </a:p>
          <a:p>
            <a:pPr eaLnBrk="1" hangingPunct="1"/>
            <a:r>
              <a:rPr lang="zh-TW" altLang="en-US" sz="5400"/>
              <a:t>溝通，</a:t>
            </a:r>
            <a:r>
              <a:rPr lang="zh-TW" altLang="en-US"/>
              <a:t>不隨之起舞</a:t>
            </a:r>
            <a:endParaRPr lang="en-US" altLang="zh-TW"/>
          </a:p>
          <a:p>
            <a:pPr eaLnBrk="1" hangingPunct="1"/>
            <a:r>
              <a:rPr lang="zh-TW" altLang="en-US" sz="5400"/>
              <a:t>陪伴，</a:t>
            </a:r>
            <a:r>
              <a:rPr lang="zh-TW" altLang="en-US"/>
              <a:t>主動親近、保持興趣</a:t>
            </a:r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p:pic>
        <p:nvPicPr>
          <p:cNvPr id="34819" name="圖片 4">
            <a:extLst>
              <a:ext uri="{FF2B5EF4-FFF2-40B4-BE49-F238E27FC236}">
                <a16:creationId xmlns:a16="http://schemas.microsoft.com/office/drawing/2014/main" id="{CE91F303-922B-E144-B27A-8F37CC499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2914650"/>
            <a:ext cx="215423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45633B-4B8F-3945-8F50-EB0D7328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dirty="0"/>
              <a:t>冷靜，</a:t>
            </a:r>
            <a:r>
              <a:rPr lang="zh-TW" altLang="en-US" dirty="0"/>
              <a:t>不隨之起舞</a:t>
            </a:r>
          </a:p>
        </p:txBody>
      </p:sp>
      <p:pic>
        <p:nvPicPr>
          <p:cNvPr id="36866" name="圖片版面配置區 4" descr="images-5.jpeg">
            <a:extLst>
              <a:ext uri="{FF2B5EF4-FFF2-40B4-BE49-F238E27FC236}">
                <a16:creationId xmlns:a16="http://schemas.microsoft.com/office/drawing/2014/main" id="{D467CEF9-9DE0-6244-9AD0-BB86FEB7ED0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/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1654F67-4A25-AF47-AFAE-105862E18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zh-TW" altLang="en-US" sz="4800" dirty="0">
                <a:solidFill>
                  <a:srgbClr val="FF0000"/>
                </a:solidFill>
              </a:rPr>
              <a:t>適時喊「暫停」</a:t>
            </a:r>
            <a:endParaRPr lang="en-US" altLang="zh-TW" sz="4800" dirty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圖片 4">
            <a:extLst>
              <a:ext uri="{FF2B5EF4-FFF2-40B4-BE49-F238E27FC236}">
                <a16:creationId xmlns:a16="http://schemas.microsoft.com/office/drawing/2014/main" id="{96DC6AEB-341E-2E45-88F6-3B9BB43A9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09575"/>
            <a:ext cx="5986463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D166AFD-C73C-B449-A408-B936D28DD3EA}"/>
              </a:ext>
            </a:extLst>
          </p:cNvPr>
          <p:cNvSpPr/>
          <p:nvPr/>
        </p:nvSpPr>
        <p:spPr>
          <a:xfrm>
            <a:off x="6891755" y="5525095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endParaRPr lang="en-US" altLang="zh-TW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D4F3E5-C215-B54D-9628-7794B5138E96}"/>
              </a:ext>
            </a:extLst>
          </p:cNvPr>
          <p:cNvSpPr/>
          <p:nvPr/>
        </p:nvSpPr>
        <p:spPr>
          <a:xfrm>
            <a:off x="6891755" y="4476129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endParaRPr lang="en-US" altLang="zh-TW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https://vmagimg.next.hk/images/apple/20171031/1536pix/1509442426_f8ef.jpg">
            <a:extLst>
              <a:ext uri="{FF2B5EF4-FFF2-40B4-BE49-F238E27FC236}">
                <a16:creationId xmlns:a16="http://schemas.microsoft.com/office/drawing/2014/main" id="{F54BF605-E489-6849-BDDE-86763AA48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889000"/>
            <a:ext cx="681355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CECAE20-111F-9747-BD62-AD8FAF107471}"/>
              </a:ext>
            </a:extLst>
          </p:cNvPr>
          <p:cNvSpPr/>
          <p:nvPr/>
        </p:nvSpPr>
        <p:spPr>
          <a:xfrm>
            <a:off x="3597223" y="3728211"/>
            <a:ext cx="1223413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endParaRPr lang="en-US" altLang="zh-TW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B34CC57-38CC-844D-B809-262C6F390CFF}"/>
              </a:ext>
            </a:extLst>
          </p:cNvPr>
          <p:cNvSpPr/>
          <p:nvPr/>
        </p:nvSpPr>
        <p:spPr>
          <a:xfrm>
            <a:off x="1613781" y="2487046"/>
            <a:ext cx="1223413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endParaRPr lang="en-US" altLang="zh-TW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圖說文字 7">
            <a:extLst>
              <a:ext uri="{FF2B5EF4-FFF2-40B4-BE49-F238E27FC236}">
                <a16:creationId xmlns:a16="http://schemas.microsoft.com/office/drawing/2014/main" id="{3A517FC3-F703-114D-831C-2EB28EE025E3}"/>
              </a:ext>
            </a:extLst>
          </p:cNvPr>
          <p:cNvSpPr/>
          <p:nvPr/>
        </p:nvSpPr>
        <p:spPr>
          <a:xfrm>
            <a:off x="4991100" y="3359150"/>
            <a:ext cx="2832100" cy="2484438"/>
          </a:xfrm>
          <a:prstGeom prst="wedgeRoundRectCallout">
            <a:avLst>
              <a:gd name="adj1" fmla="val -58332"/>
              <a:gd name="adj2" fmla="val -22892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這其實是一個保護人體的機制，因為</a:t>
            </a:r>
            <a:r>
              <a:rPr lang="zh-TW" altLang="en-US" b="1" dirty="0">
                <a:solidFill>
                  <a:srgbClr val="FFFF00"/>
                </a:solidFill>
              </a:rPr>
              <a:t>會引動情緒的事情通常代表著危機</a:t>
            </a:r>
            <a:r>
              <a:rPr lang="zh-TW" alt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，需要身體更快地做出反應。</a:t>
            </a:r>
            <a:endParaRPr lang="en-US" altLang="zh-TW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r>
              <a:rPr lang="zh-TW" altLang="en-US" sz="1650" b="1" dirty="0"/>
              <a:t>眼前的訊息，因為情緒而被送到杏仁核，無法讓前額葉做出理性思考</a:t>
            </a:r>
            <a:r>
              <a:rPr lang="zh-TW" altLang="en-US" sz="1650" dirty="0"/>
              <a:t>。</a:t>
            </a:r>
            <a:endParaRPr lang="zh-TW" altLang="en-US" sz="165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E472A981-BC2B-264B-9F78-E607BE494297}"/>
              </a:ext>
            </a:extLst>
          </p:cNvPr>
          <p:cNvCxnSpPr/>
          <p:nvPr/>
        </p:nvCxnSpPr>
        <p:spPr>
          <a:xfrm>
            <a:off x="2881313" y="3036888"/>
            <a:ext cx="966787" cy="433387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爆炸 1 12">
            <a:extLst>
              <a:ext uri="{FF2B5EF4-FFF2-40B4-BE49-F238E27FC236}">
                <a16:creationId xmlns:a16="http://schemas.microsoft.com/office/drawing/2014/main" id="{A332137D-E17E-0A4B-A8AF-7C2E8464B1AB}"/>
              </a:ext>
            </a:extLst>
          </p:cNvPr>
          <p:cNvSpPr/>
          <p:nvPr/>
        </p:nvSpPr>
        <p:spPr>
          <a:xfrm>
            <a:off x="6413500" y="2036763"/>
            <a:ext cx="1474788" cy="153987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危險</a:t>
            </a:r>
            <a:endParaRPr lang="en-US" altLang="zh-TW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zh-TW" alt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威脅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8192371-57AC-9A4C-9C68-51823DE13280}"/>
              </a:ext>
            </a:extLst>
          </p:cNvPr>
          <p:cNvSpPr/>
          <p:nvPr/>
        </p:nvSpPr>
        <p:spPr>
          <a:xfrm rot="2144568">
            <a:off x="3198813" y="2790825"/>
            <a:ext cx="5572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zh-TW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A5E88F9-D9E0-3A40-B05B-C60EE2A3AF43}"/>
              </a:ext>
            </a:extLst>
          </p:cNvPr>
          <p:cNvSpPr/>
          <p:nvPr/>
        </p:nvSpPr>
        <p:spPr>
          <a:xfrm>
            <a:off x="671332" y="4987867"/>
            <a:ext cx="3481568" cy="784830"/>
          </a:xfrm>
          <a:prstGeom prst="rect">
            <a:avLst/>
          </a:prstGeom>
          <a:solidFill>
            <a:srgbClr val="FF33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杏仁核綁架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 descr="images.png">
            <a:extLst>
              <a:ext uri="{FF2B5EF4-FFF2-40B4-BE49-F238E27FC236}">
                <a16:creationId xmlns:a16="http://schemas.microsoft.com/office/drawing/2014/main" id="{ACB69B03-C054-EC4B-A323-8D1AF78CC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405313"/>
            <a:ext cx="15049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2" descr="Unknown-6.jpeg">
            <a:extLst>
              <a:ext uri="{FF2B5EF4-FFF2-40B4-BE49-F238E27FC236}">
                <a16:creationId xmlns:a16="http://schemas.microsoft.com/office/drawing/2014/main" id="{901A138C-EFE6-B045-918A-CD3FAB676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4421188"/>
            <a:ext cx="1565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圖片 2">
            <a:extLst>
              <a:ext uri="{FF2B5EF4-FFF2-40B4-BE49-F238E27FC236}">
                <a16:creationId xmlns:a16="http://schemas.microsoft.com/office/drawing/2014/main" id="{0DB59974-CB70-5743-BD01-E6188FD6F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1113"/>
            <a:ext cx="757238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圖片 7">
            <a:extLst>
              <a:ext uri="{FF2B5EF4-FFF2-40B4-BE49-F238E27FC236}">
                <a16:creationId xmlns:a16="http://schemas.microsoft.com/office/drawing/2014/main" id="{67FD5039-B042-204A-AFBB-8A962FF6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679450"/>
            <a:ext cx="40132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圖片 3">
            <a:extLst>
              <a:ext uri="{FF2B5EF4-FFF2-40B4-BE49-F238E27FC236}">
                <a16:creationId xmlns:a16="http://schemas.microsoft.com/office/drawing/2014/main" id="{9CAE66CF-17F1-9648-B3E2-14BFAD6C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4570413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1">
            <a:extLst>
              <a:ext uri="{FF2B5EF4-FFF2-40B4-BE49-F238E27FC236}">
                <a16:creationId xmlns:a16="http://schemas.microsoft.com/office/drawing/2014/main" id="{5F61D682-825E-2444-AFFE-2AD56CD7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理智線為什麼會斷掉？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0939C8-9A4B-C141-B1C3-36AF9620A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8" y="2038350"/>
            <a:ext cx="5915025" cy="3263900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自己在意的事情，受到了威脅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zh-TW" altLang="en-US" sz="2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學生在公眾場合鬧脾氣</a:t>
            </a:r>
            <a:endParaRPr lang="en-US" altLang="zh-TW" sz="21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以前的經驗告訴我們，有危險！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zh-TW" altLang="en-US" sz="2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例如：與父母</a:t>
            </a:r>
            <a:r>
              <a:rPr lang="en-US" altLang="zh-TW" sz="2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1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師長的相處經驗</a:t>
            </a:r>
            <a:endParaRPr lang="en-US" altLang="zh-TW" sz="21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4A8563C-5BC5-DB46-B5EB-6E0226DC0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11172" r="17603" b="9634"/>
          <a:stretch>
            <a:fillRect/>
          </a:stretch>
        </p:blipFill>
        <p:spPr bwMode="auto">
          <a:xfrm>
            <a:off x="330200" y="4467225"/>
            <a:ext cx="20796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DC1EAFA-04B2-D04C-9D21-8AA35DA3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8"/>
          <a:stretch>
            <a:fillRect/>
          </a:stretch>
        </p:blipFill>
        <p:spPr bwMode="auto">
          <a:xfrm>
            <a:off x="7015163" y="4406900"/>
            <a:ext cx="1970087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82DE15F-F138-B147-9B13-D2D0E5F7CEDC}"/>
              </a:ext>
            </a:extLst>
          </p:cNvPr>
          <p:cNvSpPr/>
          <p:nvPr/>
        </p:nvSpPr>
        <p:spPr>
          <a:xfrm>
            <a:off x="2539272" y="4734806"/>
            <a:ext cx="447668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TW" altLang="en-US" sz="6000" b="1" dirty="0">
                <a:ln/>
                <a:solidFill>
                  <a:srgbClr val="FF0000"/>
                </a:solidFill>
              </a:rPr>
              <a:t>攻</a:t>
            </a:r>
            <a:r>
              <a:rPr lang="zh-TW" altLang="en-US" sz="6000" b="1" dirty="0">
                <a:ln/>
                <a:solidFill>
                  <a:schemeClr val="accent4"/>
                </a:solidFill>
              </a:rPr>
              <a:t>、</a:t>
            </a:r>
            <a:r>
              <a:rPr lang="zh-TW" altLang="en-US" sz="6000" b="1" dirty="0">
                <a:ln/>
                <a:solidFill>
                  <a:srgbClr val="FF0000"/>
                </a:solidFill>
              </a:rPr>
              <a:t>逃</a:t>
            </a:r>
            <a:r>
              <a:rPr lang="zh-TW" altLang="en-US" sz="6000" b="1" dirty="0">
                <a:ln/>
                <a:solidFill>
                  <a:schemeClr val="accent4"/>
                </a:solidFill>
              </a:rPr>
              <a:t>、 </a:t>
            </a:r>
            <a:r>
              <a:rPr lang="zh-TW" altLang="en-US" sz="6000" b="1" dirty="0">
                <a:ln/>
                <a:solidFill>
                  <a:srgbClr val="FF0000"/>
                </a:solidFill>
              </a:rPr>
              <a:t>呆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327D31-E061-5946-BC9F-4E55C239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zh-TW" altLang="en-US" sz="8625" dirty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六秒原則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29A99A-98EA-4A44-81D9-C49842391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538" y="2076450"/>
            <a:ext cx="5915025" cy="1603375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避免被</a:t>
            </a:r>
            <a:r>
              <a:rPr lang="zh-TW" altLang="en-US" sz="2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杏仁核綁架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，冷靜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秒鐘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就可以讓杏仁核的憤怒化學物質降低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sz="21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你可以</a:t>
            </a:r>
            <a:r>
              <a:rPr lang="en-US" altLang="zh-TW" sz="21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1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暫時離開現場</a:t>
            </a:r>
            <a:r>
              <a:rPr lang="en-US" altLang="zh-TW" sz="21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1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深呼吸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>
            <a:extLst>
              <a:ext uri="{FF2B5EF4-FFF2-40B4-BE49-F238E27FC236}">
                <a16:creationId xmlns:a16="http://schemas.microsoft.com/office/drawing/2014/main" id="{D9F1016F-DC89-B643-A52C-BDFC31580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4000"/>
              <a:t>陪伴，</a:t>
            </a:r>
            <a:r>
              <a:rPr lang="zh-TW" altLang="en-US" sz="2800"/>
              <a:t>主動親近，保持興趣</a:t>
            </a:r>
          </a:p>
        </p:txBody>
      </p:sp>
      <p:pic>
        <p:nvPicPr>
          <p:cNvPr id="44034" name="圖片版面配置區 4" descr="Unknown-8.jpeg">
            <a:extLst>
              <a:ext uri="{FF2B5EF4-FFF2-40B4-BE49-F238E27FC236}">
                <a16:creationId xmlns:a16="http://schemas.microsoft.com/office/drawing/2014/main" id="{B8D38E6C-0CFE-5449-807A-29AB37E6D69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r="6355"/>
          <a:stretch>
            <a:fillRect/>
          </a:stretch>
        </p:blipFill>
        <p:spPr>
          <a:xfrm>
            <a:off x="1792288" y="242888"/>
            <a:ext cx="5486400" cy="4114800"/>
          </a:xfr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40FD2F-6289-714C-8C59-49E823765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8749" y="5407819"/>
            <a:ext cx="6066922" cy="804862"/>
          </a:xfrm>
        </p:spPr>
        <p:txBody>
          <a:bodyPr/>
          <a:lstStyle/>
          <a:p>
            <a:pPr algn="ctr" eaLnBrk="1" hangingPunct="1"/>
            <a:r>
              <a:rPr lang="zh-TW" altLang="en-US" sz="4800" dirty="0">
                <a:solidFill>
                  <a:srgbClr val="FF0000"/>
                </a:solidFill>
              </a:rPr>
              <a:t>給予責任，不是責備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CA88EAA-33BF-9444-93EA-8A9C89EE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50" y="4450320"/>
            <a:ext cx="2088296" cy="143860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8FA4E9E-DF5B-3040-A4BA-BF41E632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004" y="755408"/>
            <a:ext cx="5631032" cy="301793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CBB9832-07AA-EC46-B162-16EEEFECF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16" y="4593622"/>
            <a:ext cx="2824834" cy="158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75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>
            <a:extLst>
              <a:ext uri="{FF2B5EF4-FFF2-40B4-BE49-F238E27FC236}">
                <a16:creationId xmlns:a16="http://schemas.microsoft.com/office/drawing/2014/main" id="{B0069A93-D809-0A47-85FC-9E474233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青少年溝通原則（二）</a:t>
            </a:r>
          </a:p>
        </p:txBody>
      </p:sp>
      <p:sp>
        <p:nvSpPr>
          <p:cNvPr id="45058" name="內容版面配置區 2">
            <a:extLst>
              <a:ext uri="{FF2B5EF4-FFF2-40B4-BE49-F238E27FC236}">
                <a16:creationId xmlns:a16="http://schemas.microsoft.com/office/drawing/2014/main" id="{A18365F7-DB82-1E43-9F60-7494B8D74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TW" sz="5400"/>
          </a:p>
          <a:p>
            <a:pPr eaLnBrk="1" hangingPunct="1"/>
            <a:r>
              <a:rPr lang="zh-TW" altLang="en-US" sz="5400"/>
              <a:t>以身作則，</a:t>
            </a:r>
            <a:r>
              <a:rPr lang="zh-TW" altLang="en-US" sz="3600"/>
              <a:t>坦誠，保有信賴感</a:t>
            </a:r>
            <a:endParaRPr lang="en-US" altLang="zh-TW" sz="5400"/>
          </a:p>
          <a:p>
            <a:pPr eaLnBrk="1" hangingPunct="1"/>
            <a:r>
              <a:rPr lang="zh-TW" altLang="en-US" sz="5400"/>
              <a:t>傾聽，</a:t>
            </a:r>
            <a:r>
              <a:rPr lang="zh-TW" altLang="en-US"/>
              <a:t>彼此立場</a:t>
            </a:r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p:pic>
        <p:nvPicPr>
          <p:cNvPr id="4" name="圖片 2" descr="Unknown-6.jpeg">
            <a:extLst>
              <a:ext uri="{FF2B5EF4-FFF2-40B4-BE49-F238E27FC236}">
                <a16:creationId xmlns:a16="http://schemas.microsoft.com/office/drawing/2014/main" id="{EADC3F53-4776-1D41-916F-C46E003E0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4119563"/>
            <a:ext cx="21685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169396C4-7419-B34A-B4F7-E9511333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dirty="0"/>
              <a:t>以身作則，</a:t>
            </a:r>
            <a:r>
              <a:rPr lang="zh-TW" altLang="en-US" sz="2200" dirty="0"/>
              <a:t>坦誠，</a:t>
            </a:r>
            <a:r>
              <a:rPr lang="zh-TW" altLang="en-US" dirty="0"/>
              <a:t>保有信賴感</a:t>
            </a:r>
          </a:p>
        </p:txBody>
      </p:sp>
      <p:pic>
        <p:nvPicPr>
          <p:cNvPr id="47106" name="圖片版面配置區 8" descr="Unknown-7.jpeg">
            <a:extLst>
              <a:ext uri="{FF2B5EF4-FFF2-40B4-BE49-F238E27FC236}">
                <a16:creationId xmlns:a16="http://schemas.microsoft.com/office/drawing/2014/main" id="{B15C7F82-AE50-D54B-972E-4A0175EEEB0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58" b="-3458"/>
          <a:stretch>
            <a:fillRect/>
          </a:stretch>
        </p:blipFill>
        <p:spPr/>
      </p:pic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614BB61E-FA03-D74A-AAD8-8F41A828E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zh-TW" altLang="en-US" sz="3800" dirty="0">
                <a:solidFill>
                  <a:srgbClr val="FF0000"/>
                </a:solidFill>
              </a:rPr>
              <a:t>是，就說是；不是，就說不是</a:t>
            </a:r>
            <a:endParaRPr lang="en-US" altLang="zh-TW" sz="38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標題 1">
            <a:extLst>
              <a:ext uri="{FF2B5EF4-FFF2-40B4-BE49-F238E27FC236}">
                <a16:creationId xmlns:a16="http://schemas.microsoft.com/office/drawing/2014/main" id="{1953597F-9A0F-6C40-9324-90BA650C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4000"/>
              <a:t>聆聽，</a:t>
            </a:r>
            <a:r>
              <a:rPr lang="zh-TW" altLang="en-US"/>
              <a:t>彼此立場</a:t>
            </a:r>
          </a:p>
        </p:txBody>
      </p:sp>
      <p:pic>
        <p:nvPicPr>
          <p:cNvPr id="48130" name="圖片版面配置區 4" descr="Unknown-9.jpeg">
            <a:extLst>
              <a:ext uri="{FF2B5EF4-FFF2-40B4-BE49-F238E27FC236}">
                <a16:creationId xmlns:a16="http://schemas.microsoft.com/office/drawing/2014/main" id="{5DC757A3-3E40-1F49-B063-B772E1541B7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15" b="-15515"/>
          <a:stretch>
            <a:fillRect/>
          </a:stretch>
        </p:blipFill>
        <p:spPr/>
      </p:pic>
      <p:sp>
        <p:nvSpPr>
          <p:cNvPr id="56323" name="文字版面配置區 3">
            <a:extLst>
              <a:ext uri="{FF2B5EF4-FFF2-40B4-BE49-F238E27FC236}">
                <a16:creationId xmlns:a16="http://schemas.microsoft.com/office/drawing/2014/main" id="{27798839-5EAA-0D4B-8A1A-E5340DC13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zh-TW" altLang="en-US" sz="4400">
                <a:solidFill>
                  <a:srgbClr val="FF0000"/>
                </a:solidFill>
              </a:rPr>
              <a:t>神秘的</a:t>
            </a:r>
            <a:r>
              <a:rPr lang="en-US" altLang="zh-TW" sz="4400">
                <a:solidFill>
                  <a:srgbClr val="FF0000"/>
                </a:solidFill>
              </a:rPr>
              <a:t>17</a:t>
            </a:r>
            <a:r>
              <a:rPr lang="zh-TW" altLang="en-US" sz="4400">
                <a:solidFill>
                  <a:srgbClr val="FF0000"/>
                </a:solidFill>
              </a:rPr>
              <a:t>秒</a:t>
            </a:r>
            <a:endParaRPr lang="en-US" altLang="zh-TW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標題 1">
            <a:extLst>
              <a:ext uri="{FF2B5EF4-FFF2-40B4-BE49-F238E27FC236}">
                <a16:creationId xmlns:a16="http://schemas.microsoft.com/office/drawing/2014/main" id="{E29008E4-529A-A644-9088-4E9F29C9F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zh-TW" altLang="en-US">
                <a:latin typeface="標楷體" panose="02010601000101010101" pitchFamily="2" charset="-120"/>
                <a:ea typeface="標楷體" panose="02010601000101010101" pitchFamily="2" charset="-120"/>
              </a:rPr>
              <a:t>相信的力量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BE9294-49E6-1E40-892D-D6A3FCA25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kumimoji="0" lang="zh-TW" altLang="en-US" sz="4000">
                <a:solidFill>
                  <a:srgbClr val="0070C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和孩子一起解決問題</a:t>
            </a:r>
            <a:endParaRPr kumimoji="0" lang="en-US" altLang="zh-TW" sz="4000">
              <a:solidFill>
                <a:srgbClr val="0070C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zh-TW" altLang="en-US" sz="4000">
                <a:solidFill>
                  <a:srgbClr val="0070C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      而不是和問題一起解決孩子</a:t>
            </a:r>
            <a:endParaRPr kumimoji="0" lang="en-US" altLang="zh-TW" sz="4000">
              <a:solidFill>
                <a:srgbClr val="0070C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eaLnBrk="1" hangingPunct="1"/>
            <a:endParaRPr kumimoji="0" lang="en-US" altLang="zh-TW" sz="4000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eaLnBrk="1" hangingPunct="1"/>
            <a:r>
              <a:rPr kumimoji="0" lang="zh-TW" altLang="en-US" sz="4000">
                <a:solidFill>
                  <a:srgbClr val="00B05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孩子，你才是問題的專家</a:t>
            </a:r>
            <a:r>
              <a:rPr kumimoji="0" lang="en-US" altLang="zh-TW" sz="4000">
                <a:solidFill>
                  <a:srgbClr val="00B05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!!!</a:t>
            </a:r>
          </a:p>
          <a:p>
            <a:pPr eaLnBrk="1" hangingPunct="1"/>
            <a:endParaRPr kumimoji="0" lang="en-US" altLang="zh-TW" sz="4000">
              <a:solidFill>
                <a:srgbClr val="00B05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eaLnBrk="1" hangingPunct="1"/>
            <a:r>
              <a:rPr kumimoji="0" lang="zh-TW" altLang="en-US" sz="4000">
                <a:solidFill>
                  <a:srgbClr val="FF000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賦能感</a:t>
            </a:r>
            <a:endParaRPr kumimoji="0" lang="en-US" altLang="zh-TW" sz="4000">
              <a:solidFill>
                <a:srgbClr val="FF000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eaLnBrk="1" hangingPunct="1"/>
            <a:endParaRPr kumimoji="0" lang="en-US" altLang="zh-TW" sz="4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 descr="images.png">
            <a:extLst>
              <a:ext uri="{FF2B5EF4-FFF2-40B4-BE49-F238E27FC236}">
                <a16:creationId xmlns:a16="http://schemas.microsoft.com/office/drawing/2014/main" id="{ACB69B03-C054-EC4B-A323-8D1AF78CC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405313"/>
            <a:ext cx="15049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2" descr="Unknown-6.jpeg">
            <a:extLst>
              <a:ext uri="{FF2B5EF4-FFF2-40B4-BE49-F238E27FC236}">
                <a16:creationId xmlns:a16="http://schemas.microsoft.com/office/drawing/2014/main" id="{901A138C-EFE6-B045-918A-CD3FAB676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4421188"/>
            <a:ext cx="1565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圖片 2">
            <a:extLst>
              <a:ext uri="{FF2B5EF4-FFF2-40B4-BE49-F238E27FC236}">
                <a16:creationId xmlns:a16="http://schemas.microsoft.com/office/drawing/2014/main" id="{0DB59974-CB70-5743-BD01-E6188FD6F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1113"/>
            <a:ext cx="757238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圖片 7">
            <a:extLst>
              <a:ext uri="{FF2B5EF4-FFF2-40B4-BE49-F238E27FC236}">
                <a16:creationId xmlns:a16="http://schemas.microsoft.com/office/drawing/2014/main" id="{67FD5039-B042-204A-AFBB-8A962FF6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679450"/>
            <a:ext cx="40132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圖片 3">
            <a:extLst>
              <a:ext uri="{FF2B5EF4-FFF2-40B4-BE49-F238E27FC236}">
                <a16:creationId xmlns:a16="http://schemas.microsoft.com/office/drawing/2014/main" id="{9CAE66CF-17F1-9648-B3E2-14BFAD6C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4570413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64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標題 1">
            <a:extLst>
              <a:ext uri="{FF2B5EF4-FFF2-40B4-BE49-F238E27FC236}">
                <a16:creationId xmlns:a16="http://schemas.microsoft.com/office/drawing/2014/main" id="{FFCFD5FA-1A2F-8842-826A-DDF357656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88" y="3413125"/>
            <a:ext cx="7772400" cy="1470025"/>
          </a:xfrm>
        </p:spPr>
        <p:txBody>
          <a:bodyPr/>
          <a:lstStyle/>
          <a:p>
            <a:pPr eaLnBrk="1" hangingPunct="1"/>
            <a:r>
              <a:rPr kumimoji="0" lang="en-US" altLang="zh-TW" sz="3600">
                <a:solidFill>
                  <a:srgbClr val="7030A0"/>
                </a:solidFill>
                <a:latin typeface="Times New Roman" panose="02020603050405020304" pitchFamily="18" charset="0"/>
                <a:ea typeface="標楷體" panose="02010601000101010101" pitchFamily="2" charset="-120"/>
              </a:rPr>
              <a:t>~Thanks for your attention~</a:t>
            </a:r>
            <a:endParaRPr kumimoji="0" lang="zh-TW" altLang="en-US" sz="3600">
              <a:solidFill>
                <a:srgbClr val="7030A0"/>
              </a:solidFill>
            </a:endParaRP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E9FFB4B7-9596-9449-A877-855BE4437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013" y="5445125"/>
            <a:ext cx="7772400" cy="1327150"/>
          </a:xfrm>
        </p:spPr>
        <p:txBody>
          <a:bodyPr/>
          <a:lstStyle/>
          <a:p>
            <a:pPr eaLnBrk="1" hangingPunct="1"/>
            <a:endParaRPr lang="en-US" altLang="zh-TW" sz="2400">
              <a:solidFill>
                <a:srgbClr val="008000"/>
              </a:solidFill>
            </a:endParaRPr>
          </a:p>
          <a:p>
            <a:pPr eaLnBrk="1" hangingPunct="1"/>
            <a:r>
              <a:rPr lang="zh-TW" altLang="en-US" sz="2400">
                <a:solidFill>
                  <a:srgbClr val="008000"/>
                </a:solidFill>
              </a:rPr>
              <a:t>芙樂奇心理諮商所：彰化縣員林市南和街</a:t>
            </a:r>
            <a:r>
              <a:rPr lang="en-US" altLang="zh-TW" sz="2400">
                <a:solidFill>
                  <a:srgbClr val="008000"/>
                </a:solidFill>
              </a:rPr>
              <a:t>64</a:t>
            </a:r>
            <a:r>
              <a:rPr lang="zh-TW" altLang="en-US" sz="2400">
                <a:solidFill>
                  <a:srgbClr val="008000"/>
                </a:solidFill>
              </a:rPr>
              <a:t>號</a:t>
            </a:r>
            <a:endParaRPr lang="en-US" altLang="zh-TW" sz="2400">
              <a:solidFill>
                <a:srgbClr val="008000"/>
              </a:solidFill>
            </a:endParaRPr>
          </a:p>
          <a:p>
            <a:r>
              <a:rPr lang="zh-TW" altLang="en-US" sz="2400">
                <a:solidFill>
                  <a:srgbClr val="008000"/>
                </a:solidFill>
              </a:rPr>
              <a:t>芙樂奇台中心理諮商所：台中市北屯區大連路二段</a:t>
            </a:r>
            <a:r>
              <a:rPr lang="en-US" altLang="zh-TW" sz="2400">
                <a:solidFill>
                  <a:srgbClr val="008000"/>
                </a:solidFill>
              </a:rPr>
              <a:t>213</a:t>
            </a:r>
            <a:r>
              <a:rPr lang="zh-TW" altLang="en-US" sz="2400">
                <a:solidFill>
                  <a:srgbClr val="008000"/>
                </a:solidFill>
              </a:rPr>
              <a:t>號</a:t>
            </a:r>
          </a:p>
        </p:txBody>
      </p:sp>
      <p:pic>
        <p:nvPicPr>
          <p:cNvPr id="50179" name="圖片 3">
            <a:extLst>
              <a:ext uri="{FF2B5EF4-FFF2-40B4-BE49-F238E27FC236}">
                <a16:creationId xmlns:a16="http://schemas.microsoft.com/office/drawing/2014/main" id="{D7B62390-EA21-7744-8DBA-24319E854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190500"/>
            <a:ext cx="2617787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矩形 1">
            <a:extLst>
              <a:ext uri="{FF2B5EF4-FFF2-40B4-BE49-F238E27FC236}">
                <a16:creationId xmlns:a16="http://schemas.microsoft.com/office/drawing/2014/main" id="{A1634CB5-FFB4-C244-8C3C-7C96A91A6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2944813"/>
            <a:ext cx="4257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芙樂奇心理成長中心</a:t>
            </a:r>
            <a:endParaRPr kumimoji="0" lang="en-US" altLang="zh-TW" sz="1800">
              <a:solidFill>
                <a:srgbClr val="FF000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9688D756-E6D9-A542-AB88-008D0DFC0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437063"/>
            <a:ext cx="64008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kumimoji="0" lang="en-US" altLang="zh-TW" sz="2400">
                <a:solidFill>
                  <a:srgbClr val="0000FF"/>
                </a:solidFill>
                <a:latin typeface="Times New Roman" panose="02020603050405020304" pitchFamily="18" charset="0"/>
                <a:ea typeface="標楷體" panose="02010601000101010101" pitchFamily="2" charset="-120"/>
                <a:hlinkClick r:id="rId3"/>
              </a:rPr>
              <a:t>psflourish@gmail.com</a:t>
            </a:r>
            <a:endParaRPr kumimoji="0" lang="en-US" altLang="zh-TW" sz="2400">
              <a:solidFill>
                <a:srgbClr val="0000FF"/>
              </a:solidFill>
              <a:latin typeface="Times New Roman" panose="02020603050405020304" pitchFamily="18" charset="0"/>
              <a:ea typeface="標楷體" panose="02010601000101010101" pitchFamily="2" charset="-120"/>
            </a:endParaRPr>
          </a:p>
          <a:p>
            <a:pPr algn="ctr" eaLnBrk="1" hangingPunct="1">
              <a:buFontTx/>
              <a:buNone/>
            </a:pPr>
            <a:r>
              <a:rPr kumimoji="0" lang="en-US" altLang="zh-TW" sz="2400">
                <a:solidFill>
                  <a:srgbClr val="0000FF"/>
                </a:solidFill>
                <a:latin typeface="Times New Roman" panose="02020603050405020304" pitchFamily="18" charset="0"/>
                <a:ea typeface="標楷體" panose="02010601000101010101" pitchFamily="2" charset="-120"/>
              </a:rPr>
              <a:t>04-</a:t>
            </a:r>
            <a:r>
              <a:rPr kumimoji="0" lang="zh-TW" altLang="zh-TW" sz="2400">
                <a:solidFill>
                  <a:srgbClr val="0000FF"/>
                </a:solidFill>
                <a:latin typeface="Times New Roman" panose="02020603050405020304" pitchFamily="18" charset="0"/>
                <a:ea typeface="標楷體" panose="02010601000101010101" pitchFamily="2" charset="-120"/>
              </a:rPr>
              <a:t>8</a:t>
            </a:r>
            <a:r>
              <a:rPr kumimoji="0" lang="en-US" altLang="zh-TW" sz="2400">
                <a:solidFill>
                  <a:srgbClr val="0000FF"/>
                </a:solidFill>
                <a:latin typeface="Times New Roman" panose="02020603050405020304" pitchFamily="18" charset="0"/>
                <a:ea typeface="標楷體" panose="02010601000101010101" pitchFamily="2" charset="-120"/>
              </a:rPr>
              <a:t>346028 </a:t>
            </a:r>
            <a:r>
              <a:rPr kumimoji="0" lang="zh-TW" altLang="en-US" sz="2400">
                <a:solidFill>
                  <a:srgbClr val="0000FF"/>
                </a:solidFill>
                <a:latin typeface="Times New Roman" panose="02020603050405020304" pitchFamily="18" charset="0"/>
                <a:ea typeface="標楷體" panose="02010601000101010101" pitchFamily="2" charset="-120"/>
              </a:rPr>
              <a:t>張雅淳心理師</a:t>
            </a:r>
            <a:endParaRPr kumimoji="0" lang="en-US" altLang="zh-TW" sz="2400">
              <a:solidFill>
                <a:srgbClr val="0000FF"/>
              </a:solidFill>
              <a:latin typeface="Times New Roman" panose="02020603050405020304" pitchFamily="18" charset="0"/>
              <a:ea typeface="標楷體" panose="02010601000101010101" pitchFamily="2" charset="-12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>
            <a:extLst>
              <a:ext uri="{FF2B5EF4-FFF2-40B4-BE49-F238E27FC236}">
                <a16:creationId xmlns:a16="http://schemas.microsoft.com/office/drawing/2014/main" id="{58B2952B-9E97-3943-B5BB-DEE045C1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eaLnBrk="1" hangingPunct="1"/>
            <a:r>
              <a:rPr kumimoji="0" lang="zh-TW" altLang="en-US">
                <a:latin typeface="標楷體" panose="02010601000101010101" pitchFamily="2" charset="-120"/>
                <a:ea typeface="標楷體" panose="02010601000101010101" pitchFamily="2" charset="-120"/>
              </a:rPr>
              <a:t>今日重點</a:t>
            </a:r>
          </a:p>
        </p:txBody>
      </p:sp>
      <p:sp>
        <p:nvSpPr>
          <p:cNvPr id="22530" name="內容版面配置區 2">
            <a:extLst>
              <a:ext uri="{FF2B5EF4-FFF2-40B4-BE49-F238E27FC236}">
                <a16:creationId xmlns:a16="http://schemas.microsoft.com/office/drawing/2014/main" id="{F34A1F59-4D9D-C648-9057-50630F687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pPr eaLnBrk="1" hangingPunct="1"/>
            <a:r>
              <a:rPr kumimoji="0" lang="zh-TW" altLang="en-US" sz="4400">
                <a:solidFill>
                  <a:srgbClr val="00009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一起撕下壞標籤</a:t>
            </a:r>
            <a:endParaRPr kumimoji="0" lang="en-US" altLang="zh-TW" sz="4400">
              <a:solidFill>
                <a:srgbClr val="00009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eaLnBrk="1" hangingPunct="1"/>
            <a:r>
              <a:rPr kumimoji="0" lang="zh-TW" altLang="en-US" sz="4400">
                <a:solidFill>
                  <a:srgbClr val="FF000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如何好好說</a:t>
            </a:r>
            <a:r>
              <a:rPr kumimoji="0" lang="en-US" altLang="zh-TW" sz="4400">
                <a:solidFill>
                  <a:srgbClr val="FF000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    </a:t>
            </a:r>
          </a:p>
        </p:txBody>
      </p:sp>
      <p:pic>
        <p:nvPicPr>
          <p:cNvPr id="16387" name="圖片 4" descr="Unknown.jpeg">
            <a:extLst>
              <a:ext uri="{FF2B5EF4-FFF2-40B4-BE49-F238E27FC236}">
                <a16:creationId xmlns:a16="http://schemas.microsoft.com/office/drawing/2014/main" id="{5913A064-A45C-BD43-9512-DD9B8529B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4572000"/>
            <a:ext cx="355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934B46C0-F483-7646-BFB3-2321C626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27013"/>
            <a:ext cx="7543800" cy="1295400"/>
          </a:xfrm>
        </p:spPr>
        <p:txBody>
          <a:bodyPr/>
          <a:lstStyle/>
          <a:p>
            <a:r>
              <a:rPr lang="zh-TW" altLang="en-US">
                <a:latin typeface="標楷體" panose="02010601000101010101" pitchFamily="2" charset="-120"/>
                <a:ea typeface="標楷體" panose="02010601000101010101" pitchFamily="2" charset="-120"/>
              </a:rPr>
              <a:t>講師資歷</a:t>
            </a: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21672389-6BE9-E04B-9BB1-8B7F2526C9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7975" y="1522413"/>
            <a:ext cx="9012238" cy="5335587"/>
          </a:xfrm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學歷：國立台灣師範大學  人類發展與家庭教育學系博士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        國立彰化師範大學　輔導與諮商學系博士班</a:t>
            </a:r>
            <a:endParaRPr lang="en-US" altLang="zh-TW" sz="2000" dirty="0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經歷：國立臺中教育大學諮商與應用心理學系 兼任助理教授</a:t>
            </a:r>
            <a:endParaRPr lang="en-US" altLang="zh-TW" sz="2000" dirty="0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        靜宜大學社會工作與兒童青少年福利學系兼任助理教授</a:t>
            </a:r>
            <a:endParaRPr lang="en-US" altLang="zh-TW" sz="2000" dirty="0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        張老師基金會、家庭扶助基金會、兒童之家、伊甸基金會特約心理師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        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彰化縣社會處、學生諮商中心、家暴垂直整合計劃等</a:t>
            </a: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 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特約心理師</a:t>
            </a:r>
            <a:endParaRPr lang="en-US" altLang="zh-TW" sz="2000" dirty="0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        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台中市衛生局、家暴防治中心、特教資源中心、勞工局等特約心理師</a:t>
            </a:r>
            <a:endParaRPr lang="en-US" altLang="zh-TW" sz="2000" dirty="0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        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彰化縣家庭教育中心、新竹縣家庭教育中心等</a:t>
            </a: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特約合作講師</a:t>
            </a: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        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彰化縣家庭福利服務中心</a:t>
            </a: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特約合作講師</a:t>
            </a:r>
            <a:endParaRPr lang="en-US" altLang="zh-TW" sz="2000" dirty="0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        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芙樂奇心理成長中心共同創辦人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        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前彰化縣教育局學生輔導諮商中心</a:t>
            </a: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行政督導</a:t>
            </a:r>
            <a:endParaRPr lang="en-US" altLang="zh-TW" sz="2000" dirty="0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        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前國立彰化師範大學碩士層級諮商實習與輔導課程督導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        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前彰化縣永靖國民小學</a:t>
            </a: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輔導組長、教師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        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前中州科技大學幼保系、中台科技大學通識教育中心</a:t>
            </a: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兼任講師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        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前朝陽科技大學</a:t>
            </a: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</a:t>
            </a:r>
            <a:r>
              <a:rPr lang="zh-TW" altLang="en-US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兼任心理師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latin typeface="標楷體" panose="02010601000101010101" pitchFamily="2" charset="-120"/>
                <a:ea typeface="標楷體" panose="02010601000101010101" pitchFamily="2" charset="-120"/>
              </a:rPr>
              <a:t>                  </a:t>
            </a:r>
            <a:endParaRPr lang="en-US" altLang="zh-TW" sz="2800" dirty="0">
              <a:solidFill>
                <a:srgbClr val="7030A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標題 1">
            <a:extLst>
              <a:ext uri="{FF2B5EF4-FFF2-40B4-BE49-F238E27FC236}">
                <a16:creationId xmlns:a16="http://schemas.microsoft.com/office/drawing/2014/main" id="{D895BB05-FF79-F84B-956E-1AB2E158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標楷體" panose="02010601000101010101" pitchFamily="2" charset="-120"/>
                <a:ea typeface="標楷體" panose="02010601000101010101" pitchFamily="2" charset="-120"/>
              </a:rPr>
              <a:t>芙樂奇</a:t>
            </a:r>
            <a:r>
              <a:rPr lang="zh-TW" altLang="en-US">
                <a:latin typeface="標楷體" panose="02010601000101010101" pitchFamily="2" charset="-120"/>
                <a:ea typeface="標楷體" panose="02010601000101010101" pitchFamily="2" charset="-120"/>
              </a:rPr>
              <a:t>講座經歷</a:t>
            </a:r>
          </a:p>
        </p:txBody>
      </p:sp>
      <p:sp>
        <p:nvSpPr>
          <p:cNvPr id="52226" name="內容版面配置區 2">
            <a:extLst>
              <a:ext uri="{FF2B5EF4-FFF2-40B4-BE49-F238E27FC236}">
                <a16:creationId xmlns:a16="http://schemas.microsoft.com/office/drawing/2014/main" id="{AEA9F84F-EEFB-BC46-B234-92DFE551A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250363" cy="4332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500" b="1" u="sng">
                <a:latin typeface="標楷體" panose="02010601000101010101" pitchFamily="2" charset="-120"/>
                <a:ea typeface="標楷體" panose="02010601000101010101" pitchFamily="2" charset="-120"/>
              </a:rPr>
              <a:t>家長講座系列</a:t>
            </a:r>
            <a:r>
              <a:rPr lang="en-US" altLang="zh-TW" sz="2500" b="1" u="sng">
                <a:latin typeface="標楷體" panose="02010601000101010101" pitchFamily="2" charset="-120"/>
                <a:ea typeface="標楷體" panose="02010601000101010101" pitchFamily="2" charset="-120"/>
              </a:rPr>
              <a:t>—</a:t>
            </a:r>
            <a:r>
              <a:rPr lang="zh-TW" altLang="en-US" sz="2500" b="1" u="sng">
                <a:latin typeface="標楷體" panose="02010601000101010101" pitchFamily="2" charset="-120"/>
                <a:ea typeface="標楷體" panose="02010601000101010101" pitchFamily="2" charset="-120"/>
              </a:rPr>
              <a:t>親職教育、親子活動、桌遊親子互動：</a:t>
            </a:r>
            <a:endParaRPr lang="en-US" altLang="zh-TW" sz="2500" b="1" u="sng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TW" sz="1800">
                <a:latin typeface="標楷體" panose="02010601000101010101" pitchFamily="2" charset="-120"/>
                <a:ea typeface="標楷體" panose="02010601000101010101" pitchFamily="2" charset="-120"/>
              </a:rPr>
              <a:t>         </a:t>
            </a:r>
            <a:r>
              <a:rPr lang="zh-CN" altLang="en-US" sz="1800">
                <a:latin typeface="標楷體" panose="02010601000101010101" pitchFamily="2" charset="-120"/>
                <a:ea typeface="標楷體" panose="02010601000101010101" pitchFamily="2" charset="-120"/>
              </a:rPr>
              <a:t>彰化縣</a:t>
            </a:r>
            <a:r>
              <a:rPr lang="zh-TW" altLang="en-US" sz="2000">
                <a:latin typeface="標楷體" panose="02010601000101010101" pitchFamily="2" charset="-120"/>
                <a:ea typeface="標楷體" panose="02010601000101010101" pitchFamily="2" charset="-120"/>
              </a:rPr>
              <a:t>員林國小、新水國小、南興國小、志願服務協會、家扶中心</a:t>
            </a:r>
            <a:r>
              <a:rPr lang="en-US" altLang="zh-TW" sz="2000">
                <a:latin typeface="標楷體" panose="02010601000101010101" pitchFamily="2" charset="-120"/>
                <a:ea typeface="標楷體" panose="02010601000101010101" pitchFamily="2" charset="-120"/>
              </a:rPr>
              <a:t>…</a:t>
            </a:r>
            <a:r>
              <a:rPr lang="zh-TW" altLang="en-US" sz="2000">
                <a:latin typeface="標楷體" panose="02010601000101010101" pitchFamily="2" charset="-120"/>
                <a:ea typeface="標楷體" panose="02010601000101010101" pitchFamily="2" charset="-120"/>
              </a:rPr>
              <a:t>等</a:t>
            </a:r>
            <a:endParaRPr lang="zh-TW" altLang="zh-TW" sz="2000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>
              <a:lnSpc>
                <a:spcPct val="80000"/>
              </a:lnSpc>
              <a:spcBef>
                <a:spcPts val="1725"/>
              </a:spcBef>
            </a:pPr>
            <a:r>
              <a:rPr lang="zh-TW" altLang="en-US" sz="2400" b="1" u="sng">
                <a:latin typeface="標楷體" panose="02010601000101010101" pitchFamily="2" charset="-120"/>
                <a:ea typeface="標楷體" panose="02010601000101010101" pitchFamily="2" charset="-120"/>
              </a:rPr>
              <a:t>教師研習系列</a:t>
            </a:r>
            <a:r>
              <a:rPr lang="en-US" altLang="zh-TW" sz="2400" b="1" u="sng">
                <a:latin typeface="標楷體" panose="02010601000101010101" pitchFamily="2" charset="-120"/>
                <a:ea typeface="標楷體" panose="02010601000101010101" pitchFamily="2" charset="-120"/>
              </a:rPr>
              <a:t>--</a:t>
            </a:r>
            <a:r>
              <a:rPr lang="zh-TW" altLang="en-US" sz="2400" b="1" u="sng">
                <a:latin typeface="標楷體" panose="02010601000101010101" pitchFamily="2" charset="-120"/>
                <a:ea typeface="標楷體" panose="02010601000101010101" pitchFamily="2" charset="-120"/>
              </a:rPr>
              <a:t>諮商與輔導、親師溝通、個案研討：</a:t>
            </a:r>
            <a:endParaRPr lang="zh-TW" altLang="zh-TW" sz="2400" b="1" u="sng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TW" sz="2000">
                <a:latin typeface="標楷體" panose="02010601000101010101" pitchFamily="2" charset="-120"/>
                <a:ea typeface="標楷體" panose="02010601000101010101" pitchFamily="2" charset="-120"/>
              </a:rPr>
              <a:t>        </a:t>
            </a:r>
            <a:r>
              <a:rPr lang="zh-CN" altLang="en-US" sz="2000">
                <a:latin typeface="標楷體" panose="02010601000101010101" pitchFamily="2" charset="-120"/>
                <a:ea typeface="標楷體" panose="02010601000101010101" pitchFamily="2" charset="-120"/>
              </a:rPr>
              <a:t>台中市輔導教師、</a:t>
            </a:r>
            <a:r>
              <a:rPr lang="zh-TW" altLang="en-US" sz="2000">
                <a:latin typeface="標楷體" panose="02010601000101010101" pitchFamily="2" charset="-120"/>
                <a:ea typeface="標楷體" panose="02010601000101010101" pitchFamily="2" charset="-120"/>
              </a:rPr>
              <a:t>馬來西亞輔導教師、南投學諮中心、多所國民中小學</a:t>
            </a:r>
            <a:r>
              <a:rPr lang="en-US" altLang="zh-TW" sz="2000">
                <a:latin typeface="標楷體" panose="02010601000101010101" pitchFamily="2" charset="-120"/>
                <a:ea typeface="標楷體" panose="02010601000101010101" pitchFamily="2" charset="-120"/>
              </a:rPr>
              <a:t>…</a:t>
            </a:r>
            <a:r>
              <a:rPr lang="zh-TW" altLang="en-US" sz="2000">
                <a:latin typeface="標楷體" panose="02010601000101010101" pitchFamily="2" charset="-120"/>
                <a:ea typeface="標楷體" panose="02010601000101010101" pitchFamily="2" charset="-120"/>
              </a:rPr>
              <a:t>等</a:t>
            </a:r>
            <a:endParaRPr lang="zh-TW" altLang="zh-TW" sz="2000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>
              <a:lnSpc>
                <a:spcPct val="80000"/>
              </a:lnSpc>
              <a:spcBef>
                <a:spcPts val="1725"/>
              </a:spcBef>
            </a:pPr>
            <a:r>
              <a:rPr lang="zh-TW" altLang="en-US" sz="2400" b="1" u="sng">
                <a:latin typeface="標楷體" panose="02010601000101010101" pitchFamily="2" charset="-120"/>
                <a:ea typeface="標楷體" panose="02010601000101010101" pitchFamily="2" charset="-120"/>
              </a:rPr>
              <a:t>學生講座</a:t>
            </a:r>
            <a:r>
              <a:rPr lang="en-US" altLang="zh-TW" sz="2400" b="1" u="sng">
                <a:latin typeface="標楷體" panose="02010601000101010101" pitchFamily="2" charset="-120"/>
                <a:ea typeface="標楷體" panose="02010601000101010101" pitchFamily="2" charset="-120"/>
              </a:rPr>
              <a:t>/</a:t>
            </a:r>
            <a:r>
              <a:rPr lang="zh-TW" altLang="en-US" sz="2400" b="1" u="sng">
                <a:latin typeface="標楷體" panose="02010601000101010101" pitchFamily="2" charset="-120"/>
                <a:ea typeface="標楷體" panose="02010601000101010101" pitchFamily="2" charset="-120"/>
              </a:rPr>
              <a:t>團體系列</a:t>
            </a:r>
            <a:r>
              <a:rPr lang="en-US" altLang="zh-TW" sz="2400" b="1" u="sng">
                <a:latin typeface="標楷體" panose="02010601000101010101" pitchFamily="2" charset="-120"/>
                <a:ea typeface="標楷體" panose="02010601000101010101" pitchFamily="2" charset="-120"/>
              </a:rPr>
              <a:t>—</a:t>
            </a:r>
            <a:r>
              <a:rPr lang="zh-TW" altLang="en-US" sz="2400" b="1" u="sng">
                <a:latin typeface="標楷體" panose="02010601000101010101" pitchFamily="2" charset="-120"/>
                <a:ea typeface="標楷體" panose="02010601000101010101" pitchFamily="2" charset="-120"/>
              </a:rPr>
              <a:t>生涯輔導、生命教育、情緒教育等：</a:t>
            </a:r>
            <a:endParaRPr lang="zh-TW" altLang="zh-TW" sz="2400" b="1" u="sng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TW" sz="1800">
                <a:latin typeface="標楷體" panose="02010601000101010101" pitchFamily="2" charset="-120"/>
                <a:ea typeface="標楷體" panose="02010601000101010101" pitchFamily="2" charset="-120"/>
              </a:rPr>
              <a:t>         </a:t>
            </a:r>
            <a:r>
              <a:rPr lang="zh-TW" altLang="en-US" sz="2000">
                <a:latin typeface="標楷體" panose="02010601000101010101" pitchFamily="2" charset="-120"/>
                <a:ea typeface="標楷體" panose="02010601000101010101" pitchFamily="2" charset="-120"/>
              </a:rPr>
              <a:t>台中市忠孝國小、大里國小、彰化縣永興國小、田尾國中</a:t>
            </a:r>
            <a:r>
              <a:rPr lang="en-US" altLang="zh-TW" sz="2000">
                <a:latin typeface="標楷體" panose="02010601000101010101" pitchFamily="2" charset="-120"/>
                <a:ea typeface="標楷體" panose="02010601000101010101" pitchFamily="2" charset="-120"/>
              </a:rPr>
              <a:t>…</a:t>
            </a:r>
            <a:r>
              <a:rPr lang="zh-TW" altLang="en-US" sz="2000">
                <a:latin typeface="標楷體" panose="02010601000101010101" pitchFamily="2" charset="-120"/>
                <a:ea typeface="標楷體" panose="02010601000101010101" pitchFamily="2" charset="-120"/>
              </a:rPr>
              <a:t>等</a:t>
            </a:r>
            <a:endParaRPr lang="zh-TW" altLang="zh-TW" sz="2000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>
              <a:lnSpc>
                <a:spcPct val="80000"/>
              </a:lnSpc>
              <a:spcBef>
                <a:spcPts val="1725"/>
              </a:spcBef>
            </a:pPr>
            <a:r>
              <a:rPr lang="zh-TW" altLang="en-US" sz="2400" b="1" u="sng">
                <a:latin typeface="標楷體" panose="02010601000101010101" pitchFamily="2" charset="-120"/>
                <a:ea typeface="標楷體" panose="02010601000101010101" pitchFamily="2" charset="-120"/>
              </a:rPr>
              <a:t>專業人員</a:t>
            </a:r>
            <a:r>
              <a:rPr lang="en-US" altLang="zh-TW" sz="2400" b="1" u="sng">
                <a:latin typeface="標楷體" panose="02010601000101010101" pitchFamily="2" charset="-120"/>
                <a:ea typeface="標楷體" panose="02010601000101010101" pitchFamily="2" charset="-120"/>
              </a:rPr>
              <a:t>/</a:t>
            </a:r>
            <a:r>
              <a:rPr lang="zh-TW" altLang="en-US" sz="2400" b="1" u="sng">
                <a:latin typeface="標楷體" panose="02010601000101010101" pitchFamily="2" charset="-120"/>
                <a:ea typeface="標楷體" panose="02010601000101010101" pitchFamily="2" charset="-120"/>
              </a:rPr>
              <a:t>志工系列</a:t>
            </a:r>
            <a:r>
              <a:rPr lang="en-US" altLang="zh-TW" sz="2400" b="1" u="sng">
                <a:latin typeface="標楷體" panose="02010601000101010101" pitchFamily="2" charset="-120"/>
                <a:ea typeface="標楷體" panose="02010601000101010101" pitchFamily="2" charset="-120"/>
              </a:rPr>
              <a:t>—</a:t>
            </a:r>
            <a:r>
              <a:rPr lang="zh-TW" altLang="en-US" sz="2400" b="1" u="sng">
                <a:latin typeface="標楷體" panose="02010601000101010101" pitchFamily="2" charset="-120"/>
                <a:ea typeface="標楷體" panose="02010601000101010101" pitchFamily="2" charset="-120"/>
              </a:rPr>
              <a:t>專業知能、抒壓增能、志工培訓等：</a:t>
            </a:r>
            <a:endParaRPr lang="zh-TW" altLang="zh-TW" sz="2400" b="1" u="sng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TW" sz="1500">
                <a:latin typeface="標楷體" panose="02010601000101010101" pitchFamily="2" charset="-120"/>
                <a:ea typeface="標楷體" panose="02010601000101010101" pitchFamily="2" charset="-120"/>
              </a:rPr>
              <a:t>           </a:t>
            </a:r>
            <a:r>
              <a:rPr lang="zh-TW" altLang="en-US" sz="2000">
                <a:latin typeface="標楷體" panose="02010601000101010101" pitchFamily="2" charset="-120"/>
                <a:ea typeface="標楷體" panose="02010601000101010101" pitchFamily="2" charset="-120"/>
              </a:rPr>
              <a:t>台中市生命教育志工、彰化縣家庭教育中心、高雄市家庭教育中心</a:t>
            </a:r>
            <a:r>
              <a:rPr lang="en-US" altLang="zh-TW" sz="2000">
                <a:latin typeface="標楷體" panose="02010601000101010101" pitchFamily="2" charset="-120"/>
                <a:ea typeface="標楷體" panose="02010601000101010101" pitchFamily="2" charset="-120"/>
              </a:rPr>
              <a:t>…</a:t>
            </a:r>
            <a:r>
              <a:rPr lang="zh-TW" altLang="en-US" sz="2000">
                <a:latin typeface="標楷體" panose="02010601000101010101" pitchFamily="2" charset="-120"/>
                <a:ea typeface="標楷體" panose="02010601000101010101" pitchFamily="2" charset="-120"/>
              </a:rPr>
              <a:t>等</a:t>
            </a:r>
            <a:endParaRPr lang="zh-TW" altLang="zh-TW" sz="1500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>
              <a:lnSpc>
                <a:spcPct val="80000"/>
              </a:lnSpc>
              <a:spcBef>
                <a:spcPts val="1725"/>
              </a:spcBef>
            </a:pPr>
            <a:r>
              <a:rPr lang="zh-TW" altLang="en-US" sz="2400" b="1" u="sng">
                <a:latin typeface="標楷體" panose="02010601000101010101" pitchFamily="2" charset="-120"/>
                <a:ea typeface="標楷體" panose="02010601000101010101" pitchFamily="2" charset="-120"/>
              </a:rPr>
              <a:t>社區民眾系列</a:t>
            </a:r>
            <a:r>
              <a:rPr lang="en-US" altLang="zh-TW" sz="2400" b="1" u="sng">
                <a:latin typeface="標楷體" panose="02010601000101010101" pitchFamily="2" charset="-120"/>
                <a:ea typeface="標楷體" panose="02010601000101010101" pitchFamily="2" charset="-120"/>
              </a:rPr>
              <a:t>—</a:t>
            </a:r>
            <a:r>
              <a:rPr lang="zh-TW" altLang="en-US" sz="2400" b="1" u="sng">
                <a:latin typeface="標楷體" panose="02010601000101010101" pitchFamily="2" charset="-120"/>
                <a:ea typeface="標楷體" panose="02010601000101010101" pitchFamily="2" charset="-120"/>
              </a:rPr>
              <a:t>家庭教育、樂齡教育、抒壓：</a:t>
            </a:r>
            <a:endParaRPr lang="zh-TW" altLang="zh-TW" sz="2400" b="1" u="sng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TW" sz="1800">
                <a:latin typeface="標楷體" panose="02010601000101010101" pitchFamily="2" charset="-120"/>
                <a:ea typeface="標楷體" panose="02010601000101010101" pitchFamily="2" charset="-120"/>
              </a:rPr>
              <a:t>         </a:t>
            </a:r>
            <a:r>
              <a:rPr lang="zh-TW" altLang="en-US" sz="2000">
                <a:latin typeface="標楷體" panose="02010601000101010101" pitchFamily="2" charset="-120"/>
                <a:ea typeface="標楷體" panose="02010601000101010101" pitchFamily="2" charset="-120"/>
              </a:rPr>
              <a:t>台中縣衛生局、社區親子桌遊、樂齡講座、台中市家庭教育中心</a:t>
            </a:r>
            <a:r>
              <a:rPr lang="en-US" altLang="zh-TW" sz="2000">
                <a:latin typeface="標楷體" panose="02010601000101010101" pitchFamily="2" charset="-120"/>
                <a:ea typeface="標楷體" panose="02010601000101010101" pitchFamily="2" charset="-120"/>
              </a:rPr>
              <a:t>…</a:t>
            </a:r>
            <a:r>
              <a:rPr lang="zh-TW" altLang="en-US" sz="2000">
                <a:latin typeface="標楷體" panose="02010601000101010101" pitchFamily="2" charset="-120"/>
                <a:ea typeface="標楷體" panose="02010601000101010101" pitchFamily="2" charset="-120"/>
              </a:rPr>
              <a:t>等</a:t>
            </a:r>
            <a:r>
              <a:rPr lang="zh-TW" altLang="zh-TW" sz="2000">
                <a:latin typeface="標楷體" panose="02010601000101010101" pitchFamily="2" charset="-120"/>
                <a:ea typeface="標楷體" panose="02010601000101010101" pitchFamily="2" charset="-120"/>
              </a:rPr>
              <a:t> </a:t>
            </a:r>
            <a:endParaRPr lang="en-US" altLang="zh-TW" sz="2000">
              <a:latin typeface="標楷體" panose="02010601000101010101" pitchFamily="2" charset="-120"/>
              <a:ea typeface="標楷體" panose="02010601000101010101" pitchFamily="2" charset="-120"/>
            </a:endParaRPr>
          </a:p>
        </p:txBody>
      </p:sp>
      <p:sp>
        <p:nvSpPr>
          <p:cNvPr id="52227" name="文字方塊 1">
            <a:extLst>
              <a:ext uri="{FF2B5EF4-FFF2-40B4-BE49-F238E27FC236}">
                <a16:creationId xmlns:a16="http://schemas.microsoft.com/office/drawing/2014/main" id="{AB03F690-2D08-9E4A-A611-F997BA84C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57850"/>
            <a:ext cx="8577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000">
                <a:solidFill>
                  <a:srgbClr val="008000"/>
                </a:solidFill>
              </a:rPr>
              <a:t>1400</a:t>
            </a:r>
            <a:r>
              <a:rPr lang="zh-TW" altLang="en-US" sz="4000">
                <a:solidFill>
                  <a:srgbClr val="008000"/>
                </a:solidFill>
              </a:rPr>
              <a:t>場以上講座</a:t>
            </a:r>
            <a:r>
              <a:rPr lang="en-US" altLang="zh-TW" sz="4000">
                <a:solidFill>
                  <a:srgbClr val="008000"/>
                </a:solidFill>
              </a:rPr>
              <a:t> / </a:t>
            </a:r>
            <a:r>
              <a:rPr lang="zh-TW" altLang="en-US" sz="4000">
                <a:solidFill>
                  <a:srgbClr val="008000"/>
                </a:solidFill>
              </a:rPr>
              <a:t>培訓</a:t>
            </a:r>
            <a:endParaRPr lang="en-US" altLang="zh-TW" sz="400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8000"/>
                </a:solidFill>
              </a:rPr>
              <a:t>相關講座搜尋：</a:t>
            </a:r>
            <a:r>
              <a:rPr lang="en-US" altLang="zh-TW">
                <a:solidFill>
                  <a:srgbClr val="008000"/>
                </a:solidFill>
              </a:rPr>
              <a:t>http://psflourish.com.tw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DF2C4E0-2A2C-3D46-8640-27AC25F6353A}"/>
              </a:ext>
            </a:extLst>
          </p:cNvPr>
          <p:cNvGraphicFramePr>
            <a:graphicFrameLocks noGrp="1"/>
          </p:cNvGraphicFramePr>
          <p:nvPr/>
        </p:nvGraphicFramePr>
        <p:xfrm>
          <a:off x="417513" y="1344613"/>
          <a:ext cx="8280400" cy="4889501"/>
        </p:xfrm>
        <a:graphic>
          <a:graphicData uri="http://schemas.openxmlformats.org/drawingml/2006/table">
            <a:tbl>
              <a:tblPr/>
              <a:tblGrid>
                <a:gridCol w="5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階段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年齡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發展危機與任務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生活重心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7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1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0-1(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嬰兒期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信任與不信任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父母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2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2-3(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幼兒期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自主行動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自律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與羞怯懷疑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害羞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父母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3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4-6(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學齡前兒童期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自動自發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主動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與退縮愧疚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罪惡感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老師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4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6-11(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學齡兒童期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勤奮進取與自貶自卑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師長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5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12-18(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青少年期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青春期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自我統整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認同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與角色混淆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同儕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6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19-40(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成年早期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友愛親密與孤癖疏離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親密伴侶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7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40-65(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成年中期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精力充沛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生產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與停滯頹廢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家人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8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65-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生命終點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成年晚期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老年期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自我榮耀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統整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與悲觀絕望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自我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7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A9182C8A-4864-C340-99E1-EF644A01D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4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Erikson</a:t>
            </a:r>
            <a:r>
              <a:rPr kumimoji="0" lang="zh-TW" altLang="en-US" sz="44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心理社會發展理論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B430DBB-BC41-3644-B7E1-A31CF661DD26}"/>
              </a:ext>
            </a:extLst>
          </p:cNvPr>
          <p:cNvSpPr/>
          <p:nvPr/>
        </p:nvSpPr>
        <p:spPr bwMode="auto">
          <a:xfrm>
            <a:off x="107950" y="3919538"/>
            <a:ext cx="8843963" cy="596900"/>
          </a:xfrm>
          <a:prstGeom prst="rect">
            <a:avLst/>
          </a:prstGeom>
          <a:noFill/>
          <a:ln w="317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4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標楷體" pitchFamily="65" charset="-120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1B1C5519-F1D0-374A-AA10-6865273E7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1227138"/>
            <a:ext cx="3074987" cy="7127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>
            <a:extLst>
              <a:ext uri="{FF2B5EF4-FFF2-40B4-BE49-F238E27FC236}">
                <a16:creationId xmlns:a16="http://schemas.microsoft.com/office/drawing/2014/main" id="{A6CA789C-1A15-764E-A07F-8E1C6E19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eaLnBrk="1" hangingPunct="1"/>
            <a:r>
              <a:rPr kumimoji="0" lang="en-US" altLang="zh-TW">
                <a:latin typeface="標楷體" panose="02010601000101010101" pitchFamily="2" charset="-120"/>
                <a:ea typeface="標楷體" panose="02010601000101010101" pitchFamily="2" charset="-120"/>
              </a:rPr>
              <a:t>“</a:t>
            </a:r>
            <a:r>
              <a:rPr kumimoji="0" lang="zh-TW" altLang="en-US">
                <a:latin typeface="標楷體" panose="02010601000101010101" pitchFamily="2" charset="-120"/>
                <a:ea typeface="標楷體" panose="02010601000101010101" pitchFamily="2" charset="-120"/>
              </a:rPr>
              <a:t>壞標籤</a:t>
            </a:r>
            <a:r>
              <a:rPr kumimoji="0" lang="en-US" altLang="zh-TW">
                <a:latin typeface="標楷體" panose="02010601000101010101" pitchFamily="2" charset="-120"/>
                <a:ea typeface="標楷體" panose="02010601000101010101" pitchFamily="2" charset="-120"/>
              </a:rPr>
              <a:t>”</a:t>
            </a:r>
            <a:r>
              <a:rPr kumimoji="0" lang="zh-TW" altLang="en-US">
                <a:latin typeface="標楷體" panose="02010601000101010101" pitchFamily="2" charset="-120"/>
                <a:ea typeface="標楷體" panose="02010601000101010101" pitchFamily="2" charset="-120"/>
              </a:rPr>
              <a:t>有哪些</a:t>
            </a:r>
            <a:r>
              <a:rPr kumimoji="0" lang="en-US" altLang="zh-TW">
                <a:latin typeface="標楷體" panose="02010601000101010101" pitchFamily="2" charset="-120"/>
                <a:ea typeface="標楷體" panose="02010601000101010101" pitchFamily="2" charset="-120"/>
              </a:rPr>
              <a:t>?</a:t>
            </a:r>
            <a:endParaRPr kumimoji="0" lang="zh-TW" altLang="en-US">
              <a:latin typeface="標楷體" panose="02010601000101010101" pitchFamily="2" charset="-120"/>
              <a:ea typeface="標楷體" panose="02010601000101010101" pitchFamily="2" charset="-120"/>
            </a:endParaRPr>
          </a:p>
        </p:txBody>
      </p:sp>
      <p:sp>
        <p:nvSpPr>
          <p:cNvPr id="18434" name="內容版面配置區 2">
            <a:extLst>
              <a:ext uri="{FF2B5EF4-FFF2-40B4-BE49-F238E27FC236}">
                <a16:creationId xmlns:a16="http://schemas.microsoft.com/office/drawing/2014/main" id="{01C998E1-734B-3648-B5A3-3EF24FCE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68413"/>
            <a:ext cx="8077200" cy="4297362"/>
          </a:xfrm>
        </p:spPr>
        <p:txBody>
          <a:bodyPr/>
          <a:lstStyle/>
          <a:p>
            <a:pPr eaLnBrk="1" hangingPunct="1"/>
            <a:endParaRPr kumimoji="0" lang="en-US" altLang="zh-TW" sz="3600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eaLnBrk="1" hangingPunct="1"/>
            <a:r>
              <a:rPr kumimoji="0" lang="zh-TW" altLang="en-US" sz="3600">
                <a:latin typeface="標楷體" panose="02010601000101010101" pitchFamily="2" charset="-120"/>
                <a:ea typeface="標楷體" panose="02010601000101010101" pitchFamily="2" charset="-120"/>
              </a:rPr>
              <a:t>不經意的指責</a:t>
            </a:r>
            <a:endParaRPr kumimoji="0" lang="en-US" altLang="zh-TW" sz="3600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eaLnBrk="1" hangingPunct="1"/>
            <a:r>
              <a:rPr kumimoji="0" lang="zh-TW" altLang="en-US" sz="3600">
                <a:latin typeface="標楷體" panose="02010601000101010101" pitchFamily="2" charset="-120"/>
                <a:ea typeface="標楷體" panose="02010601000101010101" pitchFamily="2" charset="-120"/>
              </a:rPr>
              <a:t>你比誰還不好</a:t>
            </a:r>
            <a:endParaRPr kumimoji="0" lang="en-US" altLang="zh-TW" sz="3600"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eaLnBrk="1" hangingPunct="1"/>
            <a:r>
              <a:rPr kumimoji="0" lang="zh-TW" altLang="en-US" sz="3600">
                <a:latin typeface="標楷體" panose="02010601000101010101" pitchFamily="2" charset="-120"/>
                <a:ea typeface="標楷體" panose="02010601000101010101" pitchFamily="2" charset="-120"/>
              </a:rPr>
              <a:t>你總是這樣子</a:t>
            </a:r>
            <a:endParaRPr kumimoji="0" lang="en-US" altLang="zh-TW" sz="3600">
              <a:latin typeface="標楷體" panose="02010601000101010101" pitchFamily="2" charset="-120"/>
              <a:ea typeface="標楷體" panose="02010601000101010101" pitchFamily="2" charset="-120"/>
            </a:endParaRPr>
          </a:p>
        </p:txBody>
      </p:sp>
      <p:pic>
        <p:nvPicPr>
          <p:cNvPr id="18435" name="圖片 1">
            <a:hlinkClick r:id="rId2" action="ppaction://hlinkfile"/>
            <a:extLst>
              <a:ext uri="{FF2B5EF4-FFF2-40B4-BE49-F238E27FC236}">
                <a16:creationId xmlns:a16="http://schemas.microsoft.com/office/drawing/2014/main" id="{E5B16026-C832-7247-8AA5-51651DE76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628775"/>
            <a:ext cx="48275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矩形 2">
            <a:extLst>
              <a:ext uri="{FF2B5EF4-FFF2-40B4-BE49-F238E27FC236}">
                <a16:creationId xmlns:a16="http://schemas.microsoft.com/office/drawing/2014/main" id="{E53CA3D2-B9BD-C248-BB6D-659A00784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25" y="1588"/>
            <a:ext cx="64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3600">
                <a:solidFill>
                  <a:srgbClr val="000000"/>
                </a:solidFill>
                <a:latin typeface="Lucida Grande" panose="020B0600040502020204" pitchFamily="34" charset="0"/>
              </a:rPr>
              <a:t></a:t>
            </a:r>
            <a:endParaRPr kumimoji="0" lang="zh-TW" altLang="en-US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3">
            <a:extLst>
              <a:ext uri="{FF2B5EF4-FFF2-40B4-BE49-F238E27FC236}">
                <a16:creationId xmlns:a16="http://schemas.microsoft.com/office/drawing/2014/main" id="{CF3B6F30-CE0A-E041-B892-3EF5FD31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2800"/>
              <a:t>想像中的觀眾</a:t>
            </a:r>
            <a:r>
              <a:rPr lang="zh-TW" altLang="en-US">
                <a:sym typeface="Wingdings" pitchFamily="2" charset="2"/>
              </a:rPr>
              <a:t>大家都在看我</a:t>
            </a:r>
            <a:endParaRPr lang="zh-TW" altLang="en-US"/>
          </a:p>
        </p:txBody>
      </p:sp>
      <p:pic>
        <p:nvPicPr>
          <p:cNvPr id="19458" name="圖片版面配置區 6" descr="Unknown-1.jpeg">
            <a:extLst>
              <a:ext uri="{FF2B5EF4-FFF2-40B4-BE49-F238E27FC236}">
                <a16:creationId xmlns:a16="http://schemas.microsoft.com/office/drawing/2014/main" id="{98809F31-69D6-8C49-93F9-256B09DFB01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5603" name="文字版面配置區 5">
            <a:extLst>
              <a:ext uri="{FF2B5EF4-FFF2-40B4-BE49-F238E27FC236}">
                <a16:creationId xmlns:a16="http://schemas.microsoft.com/office/drawing/2014/main" id="{6C556E2C-249F-3145-9C99-DD390D8C4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hlinkClick r:id="rId3"/>
              </a:rPr>
              <a:t>https://www.youtube.com/watch?v=j2DLTEJNNwI</a:t>
            </a:r>
            <a:endParaRPr lang="en-US" altLang="zh-TW" dirty="0"/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zh-TW" altLang="en-US" sz="2000" dirty="0">
                <a:latin typeface="華康娃娃體" charset="0"/>
                <a:ea typeface="華康娃娃體" charset="0"/>
              </a:rPr>
              <a:t>喜歡打扮，注意自己外表</a:t>
            </a:r>
            <a:endParaRPr kumimoji="0" lang="en-US" altLang="zh-TW" sz="2000" dirty="0">
              <a:latin typeface="華康娃娃體" charset="0"/>
              <a:ea typeface="華康娃娃體" charset="0"/>
            </a:endParaRP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zh-TW" altLang="en-US" sz="2000" dirty="0">
                <a:latin typeface="華康娃娃體" charset="0"/>
                <a:ea typeface="華康娃娃體" charset="0"/>
              </a:rPr>
              <a:t>建立自我形像</a:t>
            </a:r>
            <a:endParaRPr kumimoji="0" lang="en-US" altLang="zh-TW" sz="2000" dirty="0">
              <a:latin typeface="華康娃娃體" charset="0"/>
              <a:ea typeface="華康娃娃體" charset="0"/>
            </a:endParaRP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zh-TW" altLang="en-US" sz="2000" dirty="0">
                <a:solidFill>
                  <a:srgbClr val="000000"/>
                </a:solidFill>
                <a:latin typeface="華康娃娃體" charset="0"/>
                <a:ea typeface="華康娃娃體" charset="0"/>
              </a:rPr>
              <a:t>模倣心目中偶像的言行舉止</a:t>
            </a:r>
            <a:endParaRPr kumimoji="0" lang="en-US" altLang="zh-TW" sz="2000" dirty="0">
              <a:solidFill>
                <a:srgbClr val="000000"/>
              </a:solidFill>
              <a:latin typeface="華康娃娃體" charset="0"/>
              <a:ea typeface="華康娃娃體" charset="0"/>
            </a:endParaRPr>
          </a:p>
          <a:p>
            <a:pPr eaLnBrk="1" hangingPunct="1">
              <a:defRPr/>
            </a:pPr>
            <a:endParaRPr lang="en-US" altLang="zh-TW" sz="1050" dirty="0"/>
          </a:p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>
            <a:extLst>
              <a:ext uri="{FF2B5EF4-FFF2-40B4-BE49-F238E27FC236}">
                <a16:creationId xmlns:a16="http://schemas.microsoft.com/office/drawing/2014/main" id="{3FC7CBDD-CDCA-FA49-95D7-4DD60E4B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2800"/>
              <a:t>個人神話</a:t>
            </a:r>
            <a:r>
              <a:rPr lang="zh-TW" altLang="en-US">
                <a:sym typeface="Wingdings" pitchFamily="2" charset="2"/>
              </a:rPr>
              <a:t>你才不懂我</a:t>
            </a:r>
            <a:endParaRPr lang="zh-TW" altLang="en-US"/>
          </a:p>
        </p:txBody>
      </p:sp>
      <p:pic>
        <p:nvPicPr>
          <p:cNvPr id="20482" name="圖片版面配置區 4" descr="Unknown-3.jpeg">
            <a:extLst>
              <a:ext uri="{FF2B5EF4-FFF2-40B4-BE49-F238E27FC236}">
                <a16:creationId xmlns:a16="http://schemas.microsoft.com/office/drawing/2014/main" id="{C9942C98-B0AE-CD44-986C-8A87133B89F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r="3233"/>
          <a:stretch>
            <a:fillRect/>
          </a:stretch>
        </p:blipFill>
        <p:spPr/>
      </p:pic>
      <p:sp>
        <p:nvSpPr>
          <p:cNvPr id="20483" name="文字版面配置區 3">
            <a:extLst>
              <a:ext uri="{FF2B5EF4-FFF2-40B4-BE49-F238E27FC236}">
                <a16:creationId xmlns:a16="http://schemas.microsoft.com/office/drawing/2014/main" id="{699F94F5-9579-684C-95B7-C976FD7BC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>
            <a:extLst>
              <a:ext uri="{FF2B5EF4-FFF2-40B4-BE49-F238E27FC236}">
                <a16:creationId xmlns:a16="http://schemas.microsoft.com/office/drawing/2014/main" id="{75FF4837-7AE0-C640-8E8F-ECAFA8AB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2800"/>
              <a:t>壞事不上身</a:t>
            </a:r>
            <a:endParaRPr lang="zh-TW" altLang="en-US"/>
          </a:p>
        </p:txBody>
      </p:sp>
      <p:sp>
        <p:nvSpPr>
          <p:cNvPr id="21506" name="文字版面配置區 3">
            <a:extLst>
              <a:ext uri="{FF2B5EF4-FFF2-40B4-BE49-F238E27FC236}">
                <a16:creationId xmlns:a16="http://schemas.microsoft.com/office/drawing/2014/main" id="{181DE7BE-CA23-A744-A284-A87AEABC9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914400" lvl="1" indent="-514350" algn="ctr" eaLnBrk="1" hangingPunct="1">
              <a:buFont typeface="Wingdings" pitchFamily="2" charset="2"/>
              <a:buChar char="Ø"/>
            </a:pPr>
            <a:r>
              <a:rPr kumimoji="0" lang="zh-TW" altLang="en-US" sz="2000">
                <a:solidFill>
                  <a:srgbClr val="0000FF"/>
                </a:solidFill>
                <a:latin typeface="華康娃娃體" charset="-120"/>
                <a:ea typeface="華康娃娃體" charset="-120"/>
              </a:rPr>
              <a:t>重視當下的享受</a:t>
            </a:r>
            <a:endParaRPr kumimoji="0" lang="en-US" altLang="zh-TW" sz="2000">
              <a:solidFill>
                <a:srgbClr val="0000FF"/>
              </a:solidFill>
              <a:latin typeface="華康娃娃體" charset="-120"/>
              <a:ea typeface="華康娃娃體" charset="-120"/>
            </a:endParaRPr>
          </a:p>
          <a:p>
            <a:pPr marL="914400" lvl="1" indent="-514350" algn="ctr" eaLnBrk="1" hangingPunct="1">
              <a:buFont typeface="Wingdings" pitchFamily="2" charset="2"/>
              <a:buChar char="Ø"/>
            </a:pPr>
            <a:r>
              <a:rPr kumimoji="0" lang="zh-TW" altLang="en-US" sz="2000">
                <a:solidFill>
                  <a:srgbClr val="0000FF"/>
                </a:solidFill>
                <a:latin typeface="華康娃娃體" charset="-120"/>
                <a:ea typeface="華康娃娃體" charset="-120"/>
              </a:rPr>
              <a:t>我才不會那麼衰</a:t>
            </a:r>
            <a:br>
              <a:rPr kumimoji="0" lang="en-US" altLang="zh-TW" sz="1400">
                <a:solidFill>
                  <a:srgbClr val="0000FF"/>
                </a:solidFill>
                <a:latin typeface="華康娃娃體" charset="-120"/>
                <a:ea typeface="華康娃娃體" charset="-120"/>
              </a:rPr>
            </a:br>
            <a:endParaRPr lang="zh-TW" altLang="en-US" sz="1400"/>
          </a:p>
        </p:txBody>
      </p:sp>
      <p:pic>
        <p:nvPicPr>
          <p:cNvPr id="21507" name="圖片版面配置區 6" descr="Unknown-10.jpeg">
            <a:extLst>
              <a:ext uri="{FF2B5EF4-FFF2-40B4-BE49-F238E27FC236}">
                <a16:creationId xmlns:a16="http://schemas.microsoft.com/office/drawing/2014/main" id="{CC554AB3-C978-7343-9EE2-157CEBF170A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r="8450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>
            <a:extLst>
              <a:ext uri="{FF2B5EF4-FFF2-40B4-BE49-F238E27FC236}">
                <a16:creationId xmlns:a16="http://schemas.microsoft.com/office/drawing/2014/main" id="{A197B20F-0613-0945-95C2-A945CE32A0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1913" y="908050"/>
            <a:ext cx="6172200" cy="2928938"/>
          </a:xfrm>
        </p:spPr>
        <p:txBody>
          <a:bodyPr/>
          <a:lstStyle/>
          <a:p>
            <a:pPr eaLnBrk="1" hangingPunct="1"/>
            <a:r>
              <a:rPr kumimoji="0" lang="zh-TW" altLang="en-US" sz="5000" b="1">
                <a:solidFill>
                  <a:srgbClr val="C31301"/>
                </a:solidFill>
                <a:latin typeface="Century Schoolbook" panose="02040604050505020304" pitchFamily="18" charset="0"/>
              </a:rPr>
              <a:t>看同一件事情，</a:t>
            </a:r>
            <a:br>
              <a:rPr kumimoji="0" lang="en-US" altLang="zh-TW" sz="5000" b="1">
                <a:solidFill>
                  <a:srgbClr val="C31301"/>
                </a:solidFill>
                <a:latin typeface="Century Schoolbook" panose="02040604050505020304" pitchFamily="18" charset="0"/>
              </a:rPr>
            </a:br>
            <a:r>
              <a:rPr kumimoji="0" lang="zh-TW" altLang="en-US" sz="5000" b="1">
                <a:solidFill>
                  <a:srgbClr val="C31301"/>
                </a:solidFill>
                <a:latin typeface="Century Schoolbook" panose="02040604050505020304" pitchFamily="18" charset="0"/>
              </a:rPr>
              <a:t>你可以有不同的角度</a:t>
            </a:r>
          </a:p>
        </p:txBody>
      </p:sp>
      <p:pic>
        <p:nvPicPr>
          <p:cNvPr id="22530" name="圖片 2" descr="Unknown-5.jpeg">
            <a:extLst>
              <a:ext uri="{FF2B5EF4-FFF2-40B4-BE49-F238E27FC236}">
                <a16:creationId xmlns:a16="http://schemas.microsoft.com/office/drawing/2014/main" id="{100A6F1D-3975-C14F-9F9B-98028FA68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16338"/>
            <a:ext cx="35941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2514</Words>
  <Application>Microsoft Macintosh PowerPoint</Application>
  <PresentationFormat>如螢幕大小 (4:3)</PresentationFormat>
  <Paragraphs>255</Paragraphs>
  <Slides>31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1" baseType="lpstr">
      <vt:lpstr>華康娃娃體</vt:lpstr>
      <vt:lpstr>微軟正黑體</vt:lpstr>
      <vt:lpstr>標楷體</vt:lpstr>
      <vt:lpstr>Arial</vt:lpstr>
      <vt:lpstr>Calibri</vt:lpstr>
      <vt:lpstr>Century Schoolbook</vt:lpstr>
      <vt:lpstr>Lucida Grande</vt:lpstr>
      <vt:lpstr>Times New Roman</vt:lpstr>
      <vt:lpstr>Wingdings</vt:lpstr>
      <vt:lpstr>Office 佈景主題</vt:lpstr>
      <vt:lpstr>這些年，我們一起走過的青春 ---談青少年正向互動</vt:lpstr>
      <vt:lpstr>PowerPoint 簡報</vt:lpstr>
      <vt:lpstr>今日重點</vt:lpstr>
      <vt:lpstr>PowerPoint 簡報</vt:lpstr>
      <vt:lpstr>“壞標籤”有哪些?</vt:lpstr>
      <vt:lpstr>想像中的觀眾大家都在看我</vt:lpstr>
      <vt:lpstr>個人神話你才不懂我</vt:lpstr>
      <vt:lpstr>壞事不上身</vt:lpstr>
      <vt:lpstr>看同一件事情， 你可以有不同的角度</vt:lpstr>
      <vt:lpstr> 青少年的成長心理方面的特徵 </vt:lpstr>
      <vt:lpstr>PowerPoint 簡報</vt:lpstr>
      <vt:lpstr>青少年的矛盾</vt:lpstr>
      <vt:lpstr>青少年互動的迷思</vt:lpstr>
      <vt:lpstr>PowerPoint 簡報</vt:lpstr>
      <vt:lpstr>PowerPoint 簡報</vt:lpstr>
      <vt:lpstr>青少年溝通原則（一）</vt:lpstr>
      <vt:lpstr>冷靜，不隨之起舞</vt:lpstr>
      <vt:lpstr>PowerPoint 簡報</vt:lpstr>
      <vt:lpstr>PowerPoint 簡報</vt:lpstr>
      <vt:lpstr>理智線為什麼會斷掉？</vt:lpstr>
      <vt:lpstr>六秒原則</vt:lpstr>
      <vt:lpstr>陪伴，主動親近，保持興趣</vt:lpstr>
      <vt:lpstr>PowerPoint 簡報</vt:lpstr>
      <vt:lpstr>青少年溝通原則（二）</vt:lpstr>
      <vt:lpstr>以身作則，坦誠，保有信賴感</vt:lpstr>
      <vt:lpstr>聆聽，彼此立場</vt:lpstr>
      <vt:lpstr>相信的力量</vt:lpstr>
      <vt:lpstr>PowerPoint 簡報</vt:lpstr>
      <vt:lpstr>~Thanks for your attention~</vt:lpstr>
      <vt:lpstr>講師資歷</vt:lpstr>
      <vt:lpstr>芙樂奇講座經歷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青春期的親職教養</dc:title>
  <dc:creator>Yachun Chang</dc:creator>
  <cp:lastModifiedBy>雅淳 張</cp:lastModifiedBy>
  <cp:revision>35</cp:revision>
  <dcterms:created xsi:type="dcterms:W3CDTF">2017-11-21T10:17:20Z</dcterms:created>
  <dcterms:modified xsi:type="dcterms:W3CDTF">2025-05-12T02:17:31Z</dcterms:modified>
</cp:coreProperties>
</file>