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53"/>
  </p:notesMasterIdLst>
  <p:handoutMasterIdLst>
    <p:handoutMasterId r:id="rId54"/>
  </p:handoutMasterIdLst>
  <p:sldIdLst>
    <p:sldId id="256" r:id="rId2"/>
    <p:sldId id="327" r:id="rId3"/>
    <p:sldId id="329" r:id="rId4"/>
    <p:sldId id="257" r:id="rId5"/>
    <p:sldId id="265" r:id="rId6"/>
    <p:sldId id="258" r:id="rId7"/>
    <p:sldId id="343" r:id="rId8"/>
    <p:sldId id="288" r:id="rId9"/>
    <p:sldId id="354" r:id="rId10"/>
    <p:sldId id="356" r:id="rId11"/>
    <p:sldId id="357" r:id="rId12"/>
    <p:sldId id="359" r:id="rId13"/>
    <p:sldId id="360" r:id="rId14"/>
    <p:sldId id="363" r:id="rId15"/>
    <p:sldId id="266" r:id="rId16"/>
    <p:sldId id="277" r:id="rId17"/>
    <p:sldId id="346" r:id="rId18"/>
    <p:sldId id="294" r:id="rId19"/>
    <p:sldId id="271" r:id="rId20"/>
    <p:sldId id="361" r:id="rId21"/>
    <p:sldId id="362" r:id="rId22"/>
    <p:sldId id="279" r:id="rId23"/>
    <p:sldId id="364" r:id="rId24"/>
    <p:sldId id="370" r:id="rId25"/>
    <p:sldId id="371" r:id="rId26"/>
    <p:sldId id="292" r:id="rId27"/>
    <p:sldId id="274" r:id="rId28"/>
    <p:sldId id="350" r:id="rId29"/>
    <p:sldId id="307" r:id="rId30"/>
    <p:sldId id="308" r:id="rId31"/>
    <p:sldId id="331" r:id="rId32"/>
    <p:sldId id="309" r:id="rId33"/>
    <p:sldId id="310" r:id="rId34"/>
    <p:sldId id="332" r:id="rId35"/>
    <p:sldId id="336" r:id="rId36"/>
    <p:sldId id="351" r:id="rId37"/>
    <p:sldId id="311" r:id="rId38"/>
    <p:sldId id="366" r:id="rId39"/>
    <p:sldId id="367" r:id="rId40"/>
    <p:sldId id="313" r:id="rId41"/>
    <p:sldId id="314" r:id="rId42"/>
    <p:sldId id="315" r:id="rId43"/>
    <p:sldId id="369" r:id="rId44"/>
    <p:sldId id="316" r:id="rId45"/>
    <p:sldId id="317" r:id="rId46"/>
    <p:sldId id="318" r:id="rId47"/>
    <p:sldId id="319" r:id="rId48"/>
    <p:sldId id="320" r:id="rId49"/>
    <p:sldId id="321" r:id="rId50"/>
    <p:sldId id="323" r:id="rId51"/>
    <p:sldId id="340" r:id="rId52"/>
  </p:sldIdLst>
  <p:sldSz cx="9144000" cy="6858000" type="screen4x3"/>
  <p:notesSz cx="7099300" cy="10234613"/>
  <p:embeddedFontLst>
    <p:embeddedFont>
      <p:font typeface="華康中特圓體" panose="020F0809000000000000" pitchFamily="49" charset="-120"/>
      <p:regular r:id="rId55"/>
    </p:embeddedFont>
    <p:embeddedFont>
      <p:font typeface="華康儷粗圓(P)" panose="02010601000101010101" pitchFamily="2" charset="-120"/>
      <p:regular r:id="rId56"/>
    </p:embeddedFont>
    <p:embeddedFont>
      <p:font typeface="華康中圓體" panose="020F0509000000000000" pitchFamily="49" charset="-120"/>
      <p:regular r:id="rId57"/>
    </p:embeddedFont>
    <p:embeddedFont>
      <p:font typeface="華康新特圓體(P)" panose="020F0900000000000000" pitchFamily="34" charset="-120"/>
      <p:regular r:id="rId58"/>
    </p:embeddedFont>
    <p:embeddedFont>
      <p:font typeface="華康粗圓體" panose="02010609010101010101" pitchFamily="49" charset="-120"/>
      <p:regular r:id="rId59"/>
    </p:embeddedFont>
    <p:embeddedFont>
      <p:font typeface="華康雅藝體W6" panose="040B0609000000000000" pitchFamily="81" charset="-12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Wingdings 2" panose="05020102010507070707" pitchFamily="18" charset="2"/>
      <p:regular r:id="rId65"/>
    </p:embeddedFont>
    <p:embeddedFont>
      <p:font typeface="華康中特圓體(P)" panose="020F0800000000000000" pitchFamily="34" charset="-120"/>
      <p:regular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  <p:embeddedFont>
      <p:font typeface="標楷體" panose="03000509000000000000" pitchFamily="65" charset="-120"/>
      <p:regular r:id="rId71"/>
    </p:embeddedFont>
    <p:embeddedFont>
      <p:font typeface="微軟正黑體" panose="020B0604030504040204" pitchFamily="34" charset="-120"/>
      <p:regular r:id="rId72"/>
      <p:bold r:id="rId73"/>
    </p:embeddedFont>
    <p:embeddedFont>
      <p:font typeface="華康中黑體" panose="02010609010101010101" pitchFamily="49" charset="-120"/>
      <p:regular r:id="rId7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97C2"/>
    <a:srgbClr val="669900"/>
    <a:srgbClr val="0000FF"/>
    <a:srgbClr val="FF3399"/>
    <a:srgbClr val="006600"/>
    <a:srgbClr val="6633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30" autoAdjust="0"/>
    <p:restoredTop sz="92240" autoAdjust="0"/>
  </p:normalViewPr>
  <p:slideViewPr>
    <p:cSldViewPr>
      <p:cViewPr>
        <p:scale>
          <a:sx n="50" d="100"/>
          <a:sy n="50" d="100"/>
        </p:scale>
        <p:origin x="-1944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8BEECF9-8B24-4963-80E2-717DA10530B8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D50F6B4F-9D94-4F60-8DB1-6C80D8C30F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064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ECFE2771-ECB4-4654-A4EB-A61FA4D5935E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BBECC09-1560-414E-93AE-9B638500D80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516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ECC09-1560-414E-93AE-9B638500D80E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2B92D69-9A58-4E1B-811F-6ED3C31D74C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4AD52B4-E1F6-41D4-8F89-A8668D911F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107</a:t>
            </a:r>
            <a:r>
              <a:rPr lang="zh-TW" altLang="en-US" dirty="0" smtClean="0"/>
              <a:t>學年度</a:t>
            </a:r>
            <a:r>
              <a:rPr lang="zh-TW" altLang="en-US" sz="6000" dirty="0" smtClean="0">
                <a:solidFill>
                  <a:schemeClr val="accent3">
                    <a:lumMod val="75000"/>
                  </a:schemeClr>
                </a:solidFill>
              </a:rPr>
              <a:t>社團博覽會</a:t>
            </a:r>
            <a:endParaRPr lang="zh-TW" altLang="en-US" sz="6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八堡圳環境服務社</a:t>
            </a:r>
            <a:r>
              <a:rPr lang="en-US" altLang="zh-TW" sz="4000" b="0" i="0" u="none" strike="noStrike" kern="1200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-</a:t>
            </a:r>
            <a:r>
              <a:rPr lang="zh-TW" altLang="en-US" sz="4000" b="0" i="0" u="none" strike="noStrike" kern="1200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限國中</a:t>
            </a:r>
            <a:r>
              <a:rPr lang="zh-TW" altLang="en-US" sz="4000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rgbClr val="669900"/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799437"/>
              </p:ext>
            </p:extLst>
          </p:nvPr>
        </p:nvGraphicFramePr>
        <p:xfrm>
          <a:off x="1743450" y="1552230"/>
          <a:ext cx="5636862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華康雅藝體W6" pitchFamily="81" charset="-120"/>
                        </a:rPr>
                        <a:t>45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1" descr="I:\1042\1042\1042訓育組\1042社團\1050420-第四次社團\IMG_0563.JPG"/>
          <p:cNvPicPr>
            <a:picLocks noChangeAspect="1" noChangeArrowheads="1"/>
          </p:cNvPicPr>
          <p:nvPr/>
        </p:nvPicPr>
        <p:blipFill>
          <a:blip r:embed="rId2" cstate="print"/>
          <a:srcRect t="12079" b="8547"/>
          <a:stretch>
            <a:fillRect/>
          </a:stretch>
        </p:blipFill>
        <p:spPr bwMode="auto">
          <a:xfrm>
            <a:off x="1763688" y="2780928"/>
            <a:ext cx="5564128" cy="3312368"/>
          </a:xfrm>
          <a:prstGeom prst="rect">
            <a:avLst/>
          </a:prstGeom>
          <a:noFill/>
        </p:spPr>
      </p:pic>
      <p:sp>
        <p:nvSpPr>
          <p:cNvPr id="5" name="橢圓 4"/>
          <p:cNvSpPr/>
          <p:nvPr/>
        </p:nvSpPr>
        <p:spPr>
          <a:xfrm>
            <a:off x="7308304" y="332656"/>
            <a:ext cx="792088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服 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92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375165"/>
              </p:ext>
            </p:extLst>
          </p:nvPr>
        </p:nvGraphicFramePr>
        <p:xfrm>
          <a:off x="1461293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45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藍天使愛心救傷服務社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6" name="Picture 2" descr="\\nas\103學年度\學務處\訓育組\1031\1031社團\1031217第五次社團課程\_DSC0055.JPG"/>
          <p:cNvPicPr>
            <a:picLocks noChangeAspect="1" noChangeArrowheads="1"/>
          </p:cNvPicPr>
          <p:nvPr/>
        </p:nvPicPr>
        <p:blipFill>
          <a:blip r:embed="rId2" cstate="print"/>
          <a:srcRect l="11268" t="10604" r="18306" b="8807"/>
          <a:stretch>
            <a:fillRect/>
          </a:stretch>
        </p:blipFill>
        <p:spPr bwMode="auto">
          <a:xfrm>
            <a:off x="467544" y="2657074"/>
            <a:ext cx="5184576" cy="3940278"/>
          </a:xfrm>
          <a:prstGeom prst="rect">
            <a:avLst/>
          </a:prstGeom>
          <a:noFill/>
        </p:spPr>
      </p:pic>
      <p:pic>
        <p:nvPicPr>
          <p:cNvPr id="14338" name="Picture 2" descr="http://web1.hshs.chc.edu.tw/ezfiles/1/1001/gallery/1/101/gallery_101_713529_93652.jpg"/>
          <p:cNvPicPr>
            <a:picLocks noChangeAspect="1" noChangeArrowheads="1"/>
          </p:cNvPicPr>
          <p:nvPr/>
        </p:nvPicPr>
        <p:blipFill>
          <a:blip r:embed="rId3" cstate="print"/>
          <a:srcRect l="12758" t="28980" r="19917" b="8021"/>
          <a:stretch>
            <a:fillRect/>
          </a:stretch>
        </p:blipFill>
        <p:spPr bwMode="auto">
          <a:xfrm>
            <a:off x="5652120" y="2645693"/>
            <a:ext cx="2808312" cy="3951659"/>
          </a:xfrm>
          <a:prstGeom prst="rect">
            <a:avLst/>
          </a:prstGeom>
          <a:noFill/>
        </p:spPr>
      </p:pic>
      <p:sp>
        <p:nvSpPr>
          <p:cNvPr id="7" name="橢圓 6"/>
          <p:cNvSpPr/>
          <p:nvPr/>
        </p:nvSpPr>
        <p:spPr>
          <a:xfrm>
            <a:off x="7308304" y="332656"/>
            <a:ext cx="792088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服 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23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820372"/>
              </p:ext>
            </p:extLst>
          </p:nvPr>
        </p:nvGraphicFramePr>
        <p:xfrm>
          <a:off x="1671442" y="1552230"/>
          <a:ext cx="5636862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45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書香志工服務社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7" name="Picture 3" descr="\\nas\103學年度\學務處\訓育組\1031\1031社團\1031112第三次社團課程\_DSC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564904"/>
            <a:ext cx="6111330" cy="4058879"/>
          </a:xfrm>
          <a:prstGeom prst="rect">
            <a:avLst/>
          </a:prstGeom>
          <a:noFill/>
        </p:spPr>
      </p:pic>
      <p:sp>
        <p:nvSpPr>
          <p:cNvPr id="5" name="橢圓 4"/>
          <p:cNvSpPr/>
          <p:nvPr/>
        </p:nvSpPr>
        <p:spPr>
          <a:xfrm>
            <a:off x="7308304" y="332656"/>
            <a:ext cx="792088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服 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67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389285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35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HOLY</a:t>
            </a:r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童軍社</a:t>
            </a:r>
            <a:r>
              <a:rPr lang="en-US" altLang="zh-TW" sz="4000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</a:rPr>
              <a:t>-</a:t>
            </a:r>
            <a:r>
              <a:rPr lang="zh-TW" altLang="en-US" sz="4000" dirty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</a:rPr>
              <a:t>限高一新生 </a:t>
            </a:r>
          </a:p>
        </p:txBody>
      </p:sp>
      <p:pic>
        <p:nvPicPr>
          <p:cNvPr id="15361" name="Picture 1" descr="C:\Users\Owner\Downloads\IMG_4185.JPG"/>
          <p:cNvPicPr>
            <a:picLocks noChangeAspect="1" noChangeArrowheads="1"/>
          </p:cNvPicPr>
          <p:nvPr/>
        </p:nvPicPr>
        <p:blipFill>
          <a:blip r:embed="rId2" cstate="print"/>
          <a:srcRect l="4475" t="36870" r="12780" b="15141"/>
          <a:stretch>
            <a:fillRect/>
          </a:stretch>
        </p:blipFill>
        <p:spPr bwMode="auto">
          <a:xfrm>
            <a:off x="1187624" y="2996952"/>
            <a:ext cx="6840760" cy="2975349"/>
          </a:xfrm>
          <a:prstGeom prst="rect">
            <a:avLst/>
          </a:prstGeom>
          <a:noFill/>
        </p:spPr>
      </p:pic>
      <p:sp>
        <p:nvSpPr>
          <p:cNvPr id="5" name="橢圓 4"/>
          <p:cNvSpPr/>
          <p:nvPr/>
        </p:nvSpPr>
        <p:spPr>
          <a:xfrm>
            <a:off x="7308304" y="332656"/>
            <a:ext cx="792088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服 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1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春暉社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70805"/>
              </p:ext>
            </p:extLst>
          </p:nvPr>
        </p:nvGraphicFramePr>
        <p:xfrm>
          <a:off x="1317277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554" name="Picture 2" descr="http://web1.hshs.chc.edu.tw/ezfiles/1/1001/gallery/67/267/gallery_267_1023107_07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24944"/>
            <a:ext cx="5011888" cy="3328791"/>
          </a:xfrm>
          <a:prstGeom prst="rect">
            <a:avLst/>
          </a:prstGeom>
          <a:noFill/>
        </p:spPr>
      </p:pic>
      <p:sp>
        <p:nvSpPr>
          <p:cNvPr id="6" name="橢圓 5"/>
          <p:cNvSpPr/>
          <p:nvPr/>
        </p:nvSpPr>
        <p:spPr>
          <a:xfrm>
            <a:off x="7380312" y="332656"/>
            <a:ext cx="792088" cy="792088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康樂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14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4880" y="629816"/>
            <a:ext cx="2890664" cy="1143000"/>
          </a:xfrm>
        </p:spPr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吉他創作社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95536" y="743117"/>
            <a:ext cx="1905000" cy="381627"/>
            <a:chOff x="5689111" y="1029421"/>
            <a:chExt cx="1905000" cy="381627"/>
          </a:xfrm>
        </p:grpSpPr>
        <p:sp>
          <p:nvSpPr>
            <p:cNvPr id="6" name="AutoShape 58"/>
            <p:cNvSpPr>
              <a:spLocks noChangeArrowheads="1"/>
            </p:cNvSpPr>
            <p:nvPr/>
          </p:nvSpPr>
          <p:spPr bwMode="auto">
            <a:xfrm rot="20892016">
              <a:off x="5689111" y="1030048"/>
              <a:ext cx="1905000" cy="381000"/>
            </a:xfrm>
            <a:prstGeom prst="roundRect">
              <a:avLst>
                <a:gd name="adj" fmla="val 50000"/>
              </a:avLst>
            </a:prstGeom>
            <a:solidFill>
              <a:srgbClr val="FF3399"/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 Box 59"/>
            <p:cNvSpPr txBox="1">
              <a:spLocks noChangeArrowheads="1"/>
            </p:cNvSpPr>
            <p:nvPr/>
          </p:nvSpPr>
          <p:spPr bwMode="auto">
            <a:xfrm rot="20892016">
              <a:off x="5914227" y="1029421"/>
              <a:ext cx="14498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TW" altLang="en-US" dirty="0" smtClean="0">
                  <a:solidFill>
                    <a:srgbClr val="0000FF"/>
                  </a:solidFill>
                </a:rPr>
                <a:t>★ </a:t>
              </a:r>
              <a:r>
                <a:rPr lang="zh-TW" altLang="en-US" dirty="0" smtClean="0"/>
                <a:t> </a:t>
              </a:r>
              <a:r>
                <a:rPr lang="zh-TW" altLang="en-US" b="0" dirty="0" smtClean="0">
                  <a:solidFill>
                    <a:schemeClr val="bg1"/>
                  </a:solidFill>
                  <a:ea typeface="華康儷粗圓(P)" pitchFamily="2" charset="-120"/>
                </a:rPr>
                <a:t>自備樂器</a:t>
              </a:r>
              <a:endParaRPr lang="zh-TW" altLang="en-US" b="0" dirty="0">
                <a:solidFill>
                  <a:schemeClr val="bg1"/>
                </a:solidFill>
                <a:ea typeface="華康儷粗圓(P)" pitchFamily="2" charset="-120"/>
              </a:endParaRPr>
            </a:p>
          </p:txBody>
        </p:sp>
      </p:grpSp>
      <p:sp>
        <p:nvSpPr>
          <p:cNvPr id="10" name="標題 1"/>
          <p:cNvSpPr txBox="1">
            <a:spLocks/>
          </p:cNvSpPr>
          <p:nvPr/>
        </p:nvSpPr>
        <p:spPr>
          <a:xfrm>
            <a:off x="1424880" y="206084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吉他社</a:t>
            </a:r>
            <a:r>
              <a:rPr kumimoji="0" lang="en-US" altLang="zh-TW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-</a:t>
            </a: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基礎 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424880" y="3510136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熱音社 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424880" y="4950296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烏克麗麗社 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/>
        </p:nvGraphicFramePr>
        <p:xfrm>
          <a:off x="5461574" y="850822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194703"/>
              </p:ext>
            </p:extLst>
          </p:nvPr>
        </p:nvGraphicFramePr>
        <p:xfrm>
          <a:off x="5461574" y="2283927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798754"/>
              </p:ext>
            </p:extLst>
          </p:nvPr>
        </p:nvGraphicFramePr>
        <p:xfrm>
          <a:off x="5461574" y="3717032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華康雅藝體W6" pitchFamily="81" charset="-120"/>
                        </a:rPr>
                        <a:t>30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33053"/>
              </p:ext>
            </p:extLst>
          </p:nvPr>
        </p:nvGraphicFramePr>
        <p:xfrm>
          <a:off x="5461574" y="5150137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華康雅藝體W6" pitchFamily="81" charset="-120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" name="群組 15"/>
          <p:cNvGrpSpPr/>
          <p:nvPr/>
        </p:nvGrpSpPr>
        <p:grpSpPr>
          <a:xfrm>
            <a:off x="395536" y="2255285"/>
            <a:ext cx="1905000" cy="381627"/>
            <a:chOff x="5689111" y="1029421"/>
            <a:chExt cx="1905000" cy="381627"/>
          </a:xfrm>
        </p:grpSpPr>
        <p:sp>
          <p:nvSpPr>
            <p:cNvPr id="17" name="AutoShape 58"/>
            <p:cNvSpPr>
              <a:spLocks noChangeArrowheads="1"/>
            </p:cNvSpPr>
            <p:nvPr/>
          </p:nvSpPr>
          <p:spPr bwMode="auto">
            <a:xfrm rot="20892016">
              <a:off x="5689111" y="1030048"/>
              <a:ext cx="1905000" cy="381000"/>
            </a:xfrm>
            <a:prstGeom prst="roundRect">
              <a:avLst>
                <a:gd name="adj" fmla="val 50000"/>
              </a:avLst>
            </a:prstGeom>
            <a:solidFill>
              <a:srgbClr val="FF3399"/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 Box 59"/>
            <p:cNvSpPr txBox="1">
              <a:spLocks noChangeArrowheads="1"/>
            </p:cNvSpPr>
            <p:nvPr/>
          </p:nvSpPr>
          <p:spPr bwMode="auto">
            <a:xfrm rot="20892016">
              <a:off x="5914227" y="1029421"/>
              <a:ext cx="14498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TW" altLang="en-US" dirty="0" smtClean="0">
                  <a:solidFill>
                    <a:srgbClr val="0000FF"/>
                  </a:solidFill>
                </a:rPr>
                <a:t>★ </a:t>
              </a:r>
              <a:r>
                <a:rPr lang="zh-TW" altLang="en-US" dirty="0" smtClean="0"/>
                <a:t> </a:t>
              </a:r>
              <a:r>
                <a:rPr lang="zh-TW" altLang="en-US" b="0" dirty="0" smtClean="0">
                  <a:solidFill>
                    <a:schemeClr val="bg1"/>
                  </a:solidFill>
                  <a:ea typeface="華康儷粗圓(P)" pitchFamily="2" charset="-120"/>
                </a:rPr>
                <a:t>自備樂器</a:t>
              </a:r>
              <a:endParaRPr lang="zh-TW" altLang="en-US" b="0" dirty="0">
                <a:solidFill>
                  <a:schemeClr val="bg1"/>
                </a:solidFill>
                <a:ea typeface="華康儷粗圓(P)" pitchFamily="2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95536" y="3645024"/>
            <a:ext cx="1905000" cy="381627"/>
            <a:chOff x="5689111" y="1029421"/>
            <a:chExt cx="1905000" cy="381627"/>
          </a:xfrm>
        </p:grpSpPr>
        <p:sp>
          <p:nvSpPr>
            <p:cNvPr id="23" name="AutoShape 58"/>
            <p:cNvSpPr>
              <a:spLocks noChangeArrowheads="1"/>
            </p:cNvSpPr>
            <p:nvPr/>
          </p:nvSpPr>
          <p:spPr bwMode="auto">
            <a:xfrm rot="20892016">
              <a:off x="5689111" y="1030048"/>
              <a:ext cx="1905000" cy="381000"/>
            </a:xfrm>
            <a:prstGeom prst="roundRect">
              <a:avLst>
                <a:gd name="adj" fmla="val 50000"/>
              </a:avLst>
            </a:prstGeom>
            <a:solidFill>
              <a:srgbClr val="FF3399"/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 Box 59"/>
            <p:cNvSpPr txBox="1">
              <a:spLocks noChangeArrowheads="1"/>
            </p:cNvSpPr>
            <p:nvPr/>
          </p:nvSpPr>
          <p:spPr bwMode="auto">
            <a:xfrm rot="20892016">
              <a:off x="5914227" y="1029421"/>
              <a:ext cx="14498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TW" altLang="en-US" dirty="0" smtClean="0">
                  <a:solidFill>
                    <a:srgbClr val="0000FF"/>
                  </a:solidFill>
                </a:rPr>
                <a:t>★ </a:t>
              </a:r>
              <a:r>
                <a:rPr lang="zh-TW" altLang="en-US" dirty="0" smtClean="0"/>
                <a:t> </a:t>
              </a:r>
              <a:r>
                <a:rPr lang="zh-TW" altLang="en-US" b="0" dirty="0" smtClean="0">
                  <a:solidFill>
                    <a:schemeClr val="bg1"/>
                  </a:solidFill>
                  <a:ea typeface="華康儷粗圓(P)" pitchFamily="2" charset="-120"/>
                </a:rPr>
                <a:t>自備樂器</a:t>
              </a:r>
              <a:endParaRPr lang="zh-TW" altLang="en-US" b="0" dirty="0">
                <a:solidFill>
                  <a:schemeClr val="bg1"/>
                </a:solidFill>
                <a:ea typeface="華康儷粗圓(P)" pitchFamily="2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95536" y="5135605"/>
            <a:ext cx="1905000" cy="381627"/>
            <a:chOff x="5689111" y="1029421"/>
            <a:chExt cx="1905000" cy="381627"/>
          </a:xfrm>
        </p:grpSpPr>
        <p:sp>
          <p:nvSpPr>
            <p:cNvPr id="30" name="AutoShape 58"/>
            <p:cNvSpPr>
              <a:spLocks noChangeArrowheads="1"/>
            </p:cNvSpPr>
            <p:nvPr/>
          </p:nvSpPr>
          <p:spPr bwMode="auto">
            <a:xfrm rot="20892016">
              <a:off x="5689111" y="1030048"/>
              <a:ext cx="1905000" cy="381000"/>
            </a:xfrm>
            <a:prstGeom prst="roundRect">
              <a:avLst>
                <a:gd name="adj" fmla="val 50000"/>
              </a:avLst>
            </a:prstGeom>
            <a:solidFill>
              <a:srgbClr val="FF3399"/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 Box 59"/>
            <p:cNvSpPr txBox="1">
              <a:spLocks noChangeArrowheads="1"/>
            </p:cNvSpPr>
            <p:nvPr/>
          </p:nvSpPr>
          <p:spPr bwMode="auto">
            <a:xfrm rot="20892016">
              <a:off x="5914227" y="1029421"/>
              <a:ext cx="14498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TW" altLang="en-US" dirty="0" smtClean="0">
                  <a:solidFill>
                    <a:srgbClr val="0000FF"/>
                  </a:solidFill>
                </a:rPr>
                <a:t>★ </a:t>
              </a:r>
              <a:r>
                <a:rPr lang="zh-TW" altLang="en-US" dirty="0" smtClean="0"/>
                <a:t> </a:t>
              </a:r>
              <a:r>
                <a:rPr lang="zh-TW" altLang="en-US" b="0" dirty="0" smtClean="0">
                  <a:solidFill>
                    <a:schemeClr val="bg1"/>
                  </a:solidFill>
                  <a:ea typeface="華康儷粗圓(P)" pitchFamily="2" charset="-120"/>
                </a:rPr>
                <a:t>自備樂器</a:t>
              </a:r>
              <a:endParaRPr lang="zh-TW" altLang="en-US" b="0" dirty="0">
                <a:solidFill>
                  <a:schemeClr val="bg1"/>
                </a:solidFill>
                <a:ea typeface="華康儷粗圓(P)" pitchFamily="2" charset="-120"/>
              </a:endParaRPr>
            </a:p>
          </p:txBody>
        </p:sp>
      </p:grpSp>
      <p:sp>
        <p:nvSpPr>
          <p:cNvPr id="35" name="橢圓 34"/>
          <p:cNvSpPr/>
          <p:nvPr/>
        </p:nvSpPr>
        <p:spPr>
          <a:xfrm>
            <a:off x="4644008" y="332656"/>
            <a:ext cx="792088" cy="792088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康樂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熱舞社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605309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481" name="Picture 1" descr="I:\訓育組\01照片-訓育組\1052\1052比賽\1052文興之星暨社團成果展\1060607-D90\_DSC0736.JPG"/>
          <p:cNvPicPr>
            <a:picLocks noChangeAspect="1" noChangeArrowheads="1"/>
          </p:cNvPicPr>
          <p:nvPr/>
        </p:nvPicPr>
        <p:blipFill>
          <a:blip r:embed="rId2" cstate="print"/>
          <a:srcRect t="16819" b="5206"/>
          <a:stretch>
            <a:fillRect/>
          </a:stretch>
        </p:blipFill>
        <p:spPr bwMode="auto">
          <a:xfrm>
            <a:off x="1403648" y="3068960"/>
            <a:ext cx="6534912" cy="3384376"/>
          </a:xfrm>
          <a:prstGeom prst="rect">
            <a:avLst/>
          </a:prstGeom>
          <a:noFill/>
        </p:spPr>
      </p:pic>
      <p:sp>
        <p:nvSpPr>
          <p:cNvPr id="5" name="橢圓 4"/>
          <p:cNvSpPr/>
          <p:nvPr/>
        </p:nvSpPr>
        <p:spPr>
          <a:xfrm>
            <a:off x="7380312" y="332656"/>
            <a:ext cx="792088" cy="792088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康樂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611560" y="1287016"/>
            <a:ext cx="2890664" cy="1143000"/>
          </a:xfrm>
        </p:spPr>
        <p:txBody>
          <a:bodyPr/>
          <a:lstStyle/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動畫欣賞社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611560" y="2574032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000" cap="small" dirty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諧趣電影欣賞社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502436"/>
              </p:ext>
            </p:extLst>
          </p:nvPr>
        </p:nvGraphicFramePr>
        <p:xfrm>
          <a:off x="5224318" y="1661166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45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024768"/>
              </p:ext>
            </p:extLst>
          </p:nvPr>
        </p:nvGraphicFramePr>
        <p:xfrm>
          <a:off x="5224318" y="2917889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45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橢圓 12"/>
          <p:cNvSpPr/>
          <p:nvPr/>
        </p:nvSpPr>
        <p:spPr>
          <a:xfrm>
            <a:off x="7524328" y="333078"/>
            <a:ext cx="792088" cy="792088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康樂</a:t>
            </a:r>
            <a:endParaRPr lang="zh-TW" altLang="en-US" dirty="0"/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611560" y="379816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動漫社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65413"/>
              </p:ext>
            </p:extLst>
          </p:nvPr>
        </p:nvGraphicFramePr>
        <p:xfrm>
          <a:off x="5220072" y="4214033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45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團康社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7" name="Picture 3" descr="\\nas\103學年度\學務處\訓育組\1031\1031社團\社團照片\_DSC0031.JPG"/>
          <p:cNvPicPr>
            <a:picLocks noChangeAspect="1" noChangeArrowheads="1"/>
          </p:cNvPicPr>
          <p:nvPr/>
        </p:nvPicPr>
        <p:blipFill>
          <a:blip r:embed="rId2" cstate="print"/>
          <a:srcRect l="16757" t="6688" b="17823"/>
          <a:stretch>
            <a:fillRect/>
          </a:stretch>
        </p:blipFill>
        <p:spPr bwMode="auto">
          <a:xfrm>
            <a:off x="1115616" y="2636912"/>
            <a:ext cx="6575662" cy="3960440"/>
          </a:xfrm>
          <a:prstGeom prst="rect">
            <a:avLst/>
          </a:prstGeom>
          <a:noFill/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317277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橢圓 5"/>
          <p:cNvSpPr/>
          <p:nvPr/>
        </p:nvSpPr>
        <p:spPr>
          <a:xfrm>
            <a:off x="7380312" y="332656"/>
            <a:ext cx="792088" cy="792088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康樂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3862264" y="1182762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>
          <a:xfrm>
            <a:off x="323528" y="692696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文興</a:t>
            </a:r>
            <a:r>
              <a:rPr kumimoji="0" lang="en-US" altLang="zh-TW" sz="5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ktv</a:t>
            </a: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社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862264" y="2550914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華康雅藝體W6" pitchFamily="81" charset="-120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標題 1"/>
          <p:cNvSpPr txBox="1">
            <a:spLocks/>
          </p:cNvSpPr>
          <p:nvPr/>
        </p:nvSpPr>
        <p:spPr>
          <a:xfrm>
            <a:off x="323528" y="206084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cap="small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桌遊社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20" name="表格 19"/>
          <p:cNvGraphicFramePr>
            <a:graphicFrameLocks noGrp="1"/>
          </p:cNvGraphicFramePr>
          <p:nvPr/>
        </p:nvGraphicFramePr>
        <p:xfrm>
          <a:off x="3862264" y="3926001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標題 1"/>
          <p:cNvSpPr txBox="1">
            <a:spLocks/>
          </p:cNvSpPr>
          <p:nvPr/>
        </p:nvSpPr>
        <p:spPr>
          <a:xfrm>
            <a:off x="323528" y="3435935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cap="small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棋藝社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3862264" y="5294153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華康雅藝體W6" pitchFamily="81" charset="-120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標題 1"/>
          <p:cNvSpPr txBox="1">
            <a:spLocks/>
          </p:cNvSpPr>
          <p:nvPr/>
        </p:nvSpPr>
        <p:spPr>
          <a:xfrm>
            <a:off x="323528" y="4804087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拼圖社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380312" y="332656"/>
            <a:ext cx="792088" cy="792088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康樂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914400" y="1676400"/>
            <a:ext cx="73914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kumimoji="1" lang="zh-TW" altLang="en-US" sz="5500" b="0" dirty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b="0" dirty="0">
                <a:solidFill>
                  <a:srgbClr val="663300"/>
                </a:solidFill>
                <a:ea typeface="華康新特圓體(P)" pitchFamily="34" charset="-120"/>
              </a:rPr>
              <a:t>人際的拓展</a:t>
            </a:r>
          </a:p>
          <a:p>
            <a:pPr>
              <a:spcBef>
                <a:spcPct val="30000"/>
              </a:spcBef>
            </a:pPr>
            <a:r>
              <a:rPr kumimoji="1" lang="zh-TW" altLang="en-US" sz="5500" b="0" dirty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b="0" dirty="0">
                <a:solidFill>
                  <a:schemeClr val="accent1">
                    <a:lumMod val="75000"/>
                  </a:schemeClr>
                </a:solidFill>
                <a:ea typeface="華康新特圓體(P)" pitchFamily="34" charset="-120"/>
              </a:rPr>
              <a:t>學習與歷煉</a:t>
            </a:r>
          </a:p>
          <a:p>
            <a:pPr>
              <a:spcBef>
                <a:spcPct val="30000"/>
              </a:spcBef>
            </a:pPr>
            <a:r>
              <a:rPr kumimoji="1" lang="zh-TW" altLang="en-US" sz="5500" b="0" dirty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b="0" dirty="0">
                <a:solidFill>
                  <a:srgbClr val="663300"/>
                </a:solidFill>
                <a:ea typeface="華康新特圓體(P)" pitchFamily="34" charset="-120"/>
              </a:rPr>
              <a:t>時間管理分配</a:t>
            </a:r>
          </a:p>
          <a:p>
            <a:pPr>
              <a:spcBef>
                <a:spcPct val="30000"/>
              </a:spcBef>
            </a:pPr>
            <a:r>
              <a:rPr kumimoji="1" lang="zh-TW" altLang="en-US" sz="5500" b="0" dirty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b="0" dirty="0">
                <a:solidFill>
                  <a:schemeClr val="accent1">
                    <a:lumMod val="75000"/>
                  </a:schemeClr>
                </a:solidFill>
                <a:ea typeface="華康新特圓體(P)" pitchFamily="34" charset="-120"/>
              </a:rPr>
              <a:t>培養興趣與第二專長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kumimoji="0" lang="zh-TW" altLang="en-US" sz="4000" b="0" i="0" u="none" strike="noStrike" kern="1200" cap="small" baseline="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社團特色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331640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美術社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 rot="20892016">
            <a:off x="5610145" y="962008"/>
            <a:ext cx="1981200" cy="498475"/>
            <a:chOff x="3552" y="1008"/>
            <a:chExt cx="1248" cy="314"/>
          </a:xfrm>
        </p:grpSpPr>
        <p:sp>
          <p:nvSpPr>
            <p:cNvPr id="6" name="AutoShape 58"/>
            <p:cNvSpPr>
              <a:spLocks noChangeArrowheads="1"/>
            </p:cNvSpPr>
            <p:nvPr/>
          </p:nvSpPr>
          <p:spPr bwMode="auto">
            <a:xfrm>
              <a:off x="3600" y="1056"/>
              <a:ext cx="1200" cy="24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zh-TW" altLang="en-US"/>
            </a:p>
          </p:txBody>
        </p:sp>
        <p:sp>
          <p:nvSpPr>
            <p:cNvPr id="7" name="Text Box 59"/>
            <p:cNvSpPr txBox="1">
              <a:spLocks noChangeArrowheads="1"/>
            </p:cNvSpPr>
            <p:nvPr/>
          </p:nvSpPr>
          <p:spPr bwMode="auto">
            <a:xfrm>
              <a:off x="3888" y="1056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TW" altLang="en-US" b="0" dirty="0">
                  <a:solidFill>
                    <a:schemeClr val="bg1"/>
                  </a:solidFill>
                  <a:ea typeface="華康儷粗圓(P)" pitchFamily="2" charset="-120"/>
                </a:rPr>
                <a:t>材料付費</a:t>
              </a:r>
            </a:p>
          </p:txBody>
        </p:sp>
        <p:pic>
          <p:nvPicPr>
            <p:cNvPr id="8" name="Picture 60" descr="doodle-style-international-R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52" y="1008"/>
              <a:ext cx="296" cy="314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2859" t="6400" r="13642" b="8761"/>
          <a:stretch>
            <a:fillRect/>
          </a:stretch>
        </p:blipFill>
        <p:spPr bwMode="auto">
          <a:xfrm>
            <a:off x="1835696" y="2708920"/>
            <a:ext cx="5256584" cy="379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 8"/>
          <p:cNvSpPr/>
          <p:nvPr/>
        </p:nvSpPr>
        <p:spPr>
          <a:xfrm>
            <a:off x="7596336" y="332656"/>
            <a:ext cx="792088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藝術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13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331640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茶藝社（限國中）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pSp>
        <p:nvGrpSpPr>
          <p:cNvPr id="5" name="Group 57"/>
          <p:cNvGrpSpPr>
            <a:grpSpLocks/>
          </p:cNvGrpSpPr>
          <p:nvPr/>
        </p:nvGrpSpPr>
        <p:grpSpPr bwMode="auto">
          <a:xfrm rot="20892016">
            <a:off x="5610145" y="962008"/>
            <a:ext cx="1981200" cy="498475"/>
            <a:chOff x="3552" y="1008"/>
            <a:chExt cx="1248" cy="314"/>
          </a:xfrm>
        </p:grpSpPr>
        <p:sp>
          <p:nvSpPr>
            <p:cNvPr id="6" name="AutoShape 58"/>
            <p:cNvSpPr>
              <a:spLocks noChangeArrowheads="1"/>
            </p:cNvSpPr>
            <p:nvPr/>
          </p:nvSpPr>
          <p:spPr bwMode="auto">
            <a:xfrm>
              <a:off x="3600" y="1056"/>
              <a:ext cx="1200" cy="24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zh-TW" altLang="en-US"/>
            </a:p>
          </p:txBody>
        </p:sp>
        <p:sp>
          <p:nvSpPr>
            <p:cNvPr id="7" name="Text Box 59"/>
            <p:cNvSpPr txBox="1">
              <a:spLocks noChangeArrowheads="1"/>
            </p:cNvSpPr>
            <p:nvPr/>
          </p:nvSpPr>
          <p:spPr bwMode="auto">
            <a:xfrm>
              <a:off x="3888" y="1056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TW" altLang="en-US" b="0" dirty="0">
                  <a:solidFill>
                    <a:schemeClr val="bg1"/>
                  </a:solidFill>
                  <a:ea typeface="華康儷粗圓(P)" pitchFamily="2" charset="-120"/>
                </a:rPr>
                <a:t>材料付費</a:t>
              </a:r>
            </a:p>
          </p:txBody>
        </p:sp>
        <p:pic>
          <p:nvPicPr>
            <p:cNvPr id="8" name="Picture 60" descr="doodle-style-international-R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52" y="1008"/>
              <a:ext cx="296" cy="314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</p:grpSp>
      <p:pic>
        <p:nvPicPr>
          <p:cNvPr id="11265" name="Picture 1" descr="C:\Users\Owner\Downloads\IMG_3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36905"/>
            <a:ext cx="4968552" cy="3726533"/>
          </a:xfrm>
          <a:prstGeom prst="rect">
            <a:avLst/>
          </a:prstGeom>
          <a:noFill/>
        </p:spPr>
      </p:pic>
      <p:sp>
        <p:nvSpPr>
          <p:cNvPr id="9" name="橢圓 8"/>
          <p:cNvSpPr/>
          <p:nvPr/>
        </p:nvSpPr>
        <p:spPr>
          <a:xfrm>
            <a:off x="7596336" y="332656"/>
            <a:ext cx="792088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藝術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09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980898"/>
              </p:ext>
            </p:extLst>
          </p:nvPr>
        </p:nvGraphicFramePr>
        <p:xfrm>
          <a:off x="4759577" y="1102642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50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4097" y="787226"/>
            <a:ext cx="1810544" cy="1143000"/>
          </a:xfrm>
        </p:spPr>
        <p:txBody>
          <a:bodyPr>
            <a:normAutofit/>
          </a:bodyPr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桌球社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736305" y="1341380"/>
            <a:ext cx="1905000" cy="381950"/>
            <a:chOff x="5689111" y="1029098"/>
            <a:chExt cx="1905000" cy="381950"/>
          </a:xfrm>
          <a:solidFill>
            <a:srgbClr val="7030A0"/>
          </a:solidFill>
        </p:grpSpPr>
        <p:sp>
          <p:nvSpPr>
            <p:cNvPr id="7" name="AutoShape 58"/>
            <p:cNvSpPr>
              <a:spLocks noChangeArrowheads="1"/>
            </p:cNvSpPr>
            <p:nvPr/>
          </p:nvSpPr>
          <p:spPr bwMode="auto">
            <a:xfrm rot="20892016">
              <a:off x="5689111" y="1030048"/>
              <a:ext cx="1905000" cy="381000"/>
            </a:xfrm>
            <a:prstGeom prst="roundRect">
              <a:avLst>
                <a:gd name="adj" fmla="val 50000"/>
              </a:avLst>
            </a:prstGeom>
            <a:grpFill/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 Box 59"/>
            <p:cNvSpPr txBox="1">
              <a:spLocks noChangeArrowheads="1"/>
            </p:cNvSpPr>
            <p:nvPr/>
          </p:nvSpPr>
          <p:spPr bwMode="auto">
            <a:xfrm rot="20892016">
              <a:off x="5914227" y="1029098"/>
              <a:ext cx="1449845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TW" altLang="en-US" dirty="0" smtClean="0">
                  <a:solidFill>
                    <a:schemeClr val="bg2">
                      <a:lumMod val="75000"/>
                    </a:schemeClr>
                  </a:solidFill>
                </a:rPr>
                <a:t>★ </a:t>
              </a:r>
              <a:r>
                <a:rPr lang="zh-TW" altLang="en-US" dirty="0" smtClean="0"/>
                <a:t> </a:t>
              </a:r>
              <a:r>
                <a:rPr lang="zh-TW" altLang="en-US" b="0" dirty="0" smtClean="0">
                  <a:solidFill>
                    <a:schemeClr val="bg1"/>
                  </a:solidFill>
                  <a:ea typeface="華康儷粗圓(P)" pitchFamily="2" charset="-120"/>
                </a:rPr>
                <a:t>自備球具</a:t>
              </a:r>
              <a:endParaRPr lang="zh-TW" altLang="en-US" b="0" dirty="0">
                <a:solidFill>
                  <a:schemeClr val="bg1"/>
                </a:solidFill>
                <a:ea typeface="華康儷粗圓(P)" pitchFamily="2" charset="-120"/>
              </a:endParaRPr>
            </a:p>
          </p:txBody>
        </p:sp>
      </p:grpSp>
      <p:sp>
        <p:nvSpPr>
          <p:cNvPr id="11" name="標題 1"/>
          <p:cNvSpPr txBox="1">
            <a:spLocks/>
          </p:cNvSpPr>
          <p:nvPr/>
        </p:nvSpPr>
        <p:spPr>
          <a:xfrm>
            <a:off x="864097" y="2718048"/>
            <a:ext cx="1810545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羽球社 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923367"/>
              </p:ext>
            </p:extLst>
          </p:nvPr>
        </p:nvGraphicFramePr>
        <p:xfrm>
          <a:off x="4759577" y="4790097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</a:t>
                      </a: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標題 1"/>
          <p:cNvSpPr txBox="1">
            <a:spLocks/>
          </p:cNvSpPr>
          <p:nvPr/>
        </p:nvSpPr>
        <p:spPr>
          <a:xfrm>
            <a:off x="864097" y="4590256"/>
            <a:ext cx="8820471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躲避球社</a:t>
            </a: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  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72679"/>
              </p:ext>
            </p:extLst>
          </p:nvPr>
        </p:nvGraphicFramePr>
        <p:xfrm>
          <a:off x="4759577" y="2989897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50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0" name="群組 19"/>
          <p:cNvGrpSpPr/>
          <p:nvPr/>
        </p:nvGrpSpPr>
        <p:grpSpPr>
          <a:xfrm>
            <a:off x="2736305" y="3228635"/>
            <a:ext cx="1905000" cy="381950"/>
            <a:chOff x="5689111" y="1029098"/>
            <a:chExt cx="1905000" cy="381950"/>
          </a:xfrm>
          <a:solidFill>
            <a:srgbClr val="7030A0"/>
          </a:solidFill>
        </p:grpSpPr>
        <p:sp>
          <p:nvSpPr>
            <p:cNvPr id="21" name="AutoShape 58"/>
            <p:cNvSpPr>
              <a:spLocks noChangeArrowheads="1"/>
            </p:cNvSpPr>
            <p:nvPr/>
          </p:nvSpPr>
          <p:spPr bwMode="auto">
            <a:xfrm rot="20892016">
              <a:off x="5689111" y="1030048"/>
              <a:ext cx="1905000" cy="381000"/>
            </a:xfrm>
            <a:prstGeom prst="roundRect">
              <a:avLst>
                <a:gd name="adj" fmla="val 50000"/>
              </a:avLst>
            </a:prstGeom>
            <a:grpFill/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 Box 59"/>
            <p:cNvSpPr txBox="1">
              <a:spLocks noChangeArrowheads="1"/>
            </p:cNvSpPr>
            <p:nvPr/>
          </p:nvSpPr>
          <p:spPr bwMode="auto">
            <a:xfrm rot="20892016">
              <a:off x="5914227" y="1029098"/>
              <a:ext cx="1449845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TW" altLang="en-US" dirty="0" smtClean="0">
                  <a:solidFill>
                    <a:schemeClr val="bg2">
                      <a:lumMod val="75000"/>
                    </a:schemeClr>
                  </a:solidFill>
                </a:rPr>
                <a:t>★ </a:t>
              </a:r>
              <a:r>
                <a:rPr lang="zh-TW" altLang="en-US" dirty="0" smtClean="0"/>
                <a:t> </a:t>
              </a:r>
              <a:r>
                <a:rPr lang="zh-TW" altLang="en-US" b="0" dirty="0" smtClean="0">
                  <a:solidFill>
                    <a:schemeClr val="bg1"/>
                  </a:solidFill>
                  <a:ea typeface="華康儷粗圓(P)" pitchFamily="2" charset="-120"/>
                </a:rPr>
                <a:t>自備球具</a:t>
              </a:r>
              <a:endParaRPr lang="zh-TW" altLang="en-US" b="0" dirty="0">
                <a:solidFill>
                  <a:schemeClr val="bg1"/>
                </a:solidFill>
                <a:ea typeface="華康儷粗圓(P)" pitchFamily="2" charset="-120"/>
              </a:endParaRPr>
            </a:p>
          </p:txBody>
        </p:sp>
      </p:grpSp>
      <p:sp>
        <p:nvSpPr>
          <p:cNvPr id="23" name="橢圓 22"/>
          <p:cNvSpPr/>
          <p:nvPr/>
        </p:nvSpPr>
        <p:spPr>
          <a:xfrm>
            <a:off x="7956376" y="332656"/>
            <a:ext cx="792088" cy="792088"/>
          </a:xfrm>
          <a:prstGeom prst="ellipse">
            <a:avLst/>
          </a:prstGeom>
          <a:solidFill>
            <a:srgbClr val="66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體能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41428"/>
              </p:ext>
            </p:extLst>
          </p:nvPr>
        </p:nvGraphicFramePr>
        <p:xfrm>
          <a:off x="4792369" y="1916832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30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標題 1"/>
          <p:cNvSpPr txBox="1">
            <a:spLocks/>
          </p:cNvSpPr>
          <p:nvPr/>
        </p:nvSpPr>
        <p:spPr>
          <a:xfrm>
            <a:off x="864097" y="16288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樂樂棒球社 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864097" y="3451522"/>
            <a:ext cx="8075240" cy="141763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籃球</a:t>
            </a:r>
            <a:r>
              <a:rPr lang="zh-TW" altLang="en-US" sz="5000" cap="small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ａ、ｂ</a:t>
            </a: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社</a:t>
            </a:r>
            <a:r>
              <a:rPr kumimoji="0" lang="en-US" altLang="zh-TW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/>
            </a:r>
            <a:br>
              <a:rPr kumimoji="0" lang="en-US" altLang="zh-TW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</a:br>
            <a:r>
              <a:rPr lang="zh-TW" altLang="en-US" sz="3000" cap="small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（</a:t>
            </a:r>
            <a:r>
              <a:rPr lang="en-US" altLang="zh-TW" sz="4500" cap="small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b</a:t>
            </a:r>
            <a:r>
              <a:rPr lang="zh-TW" altLang="en-US" sz="3000" cap="small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社含籃球隊）</a:t>
            </a:r>
          </a:p>
        </p:txBody>
      </p:sp>
      <p:graphicFrame>
        <p:nvGraphicFramePr>
          <p:cNvPr id="26" name="表格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174198"/>
              </p:ext>
            </p:extLst>
          </p:nvPr>
        </p:nvGraphicFramePr>
        <p:xfrm>
          <a:off x="4792369" y="3588483"/>
          <a:ext cx="3142874" cy="123691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</a:p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30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橢圓 26"/>
          <p:cNvSpPr/>
          <p:nvPr/>
        </p:nvSpPr>
        <p:spPr>
          <a:xfrm>
            <a:off x="7956376" y="332656"/>
            <a:ext cx="792088" cy="792088"/>
          </a:xfrm>
          <a:prstGeom prst="ellipse">
            <a:avLst/>
          </a:prstGeom>
          <a:solidFill>
            <a:srgbClr val="66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體能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72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259632" y="1556792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日本文化社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852936"/>
            <a:ext cx="5220849" cy="348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29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259632" y="1556792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韓流文化社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7170" name="Picture 2" descr="ãéåæå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8"/>
          <a:stretch/>
        </p:blipFill>
        <p:spPr bwMode="auto">
          <a:xfrm>
            <a:off x="1683130" y="2708920"/>
            <a:ext cx="5409150" cy="37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輕鬆玩數學</a:t>
            </a:r>
            <a:endParaRPr lang="zh-TW" altLang="en-US" sz="4000" dirty="0">
              <a:solidFill>
                <a:srgbClr val="669900"/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461293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3" descr="\\Nas\103學年度\學務處\訓育組\1032\1032社團\1040318第一次社團\_DSC0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1215" y="2636912"/>
            <a:ext cx="5963113" cy="3960440"/>
          </a:xfrm>
          <a:prstGeom prst="rect">
            <a:avLst/>
          </a:prstGeom>
          <a:noFill/>
        </p:spPr>
      </p:pic>
      <p:sp>
        <p:nvSpPr>
          <p:cNvPr id="7" name="橢圓 6"/>
          <p:cNvSpPr/>
          <p:nvPr/>
        </p:nvSpPr>
        <p:spPr>
          <a:xfrm>
            <a:off x="7380312" y="332656"/>
            <a:ext cx="792088" cy="792088"/>
          </a:xfrm>
          <a:prstGeom prst="ellipse">
            <a:avLst/>
          </a:prstGeom>
          <a:solidFill>
            <a:srgbClr val="0E97C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學術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619672" y="1556792"/>
          <a:ext cx="5636862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文藝校編社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9217" name="Picture 1" descr="H:\訓育組\1051\1051-校刊-\文興溫馨園1060505\文興-1.jpg"/>
          <p:cNvPicPr>
            <a:picLocks noChangeAspect="1" noChangeArrowheads="1"/>
          </p:cNvPicPr>
          <p:nvPr/>
        </p:nvPicPr>
        <p:blipFill>
          <a:blip r:embed="rId2" cstate="print"/>
          <a:srcRect b="54200"/>
          <a:stretch>
            <a:fillRect/>
          </a:stretch>
        </p:blipFill>
        <p:spPr bwMode="auto">
          <a:xfrm>
            <a:off x="539551" y="2924944"/>
            <a:ext cx="5674325" cy="3672408"/>
          </a:xfrm>
          <a:prstGeom prst="rect">
            <a:avLst/>
          </a:prstGeom>
          <a:noFill/>
        </p:spPr>
      </p:pic>
      <p:pic>
        <p:nvPicPr>
          <p:cNvPr id="9218" name="Picture 2" descr="F:\雲端硬碟\訓育組\1052訓育\106.03.24溫馨文興校刊\106.07.13校刊研習營\106丹文玉版編輯觀摩會_170713_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r="6133"/>
          <a:stretch/>
        </p:blipFill>
        <p:spPr bwMode="auto">
          <a:xfrm>
            <a:off x="6372200" y="2924944"/>
            <a:ext cx="2231445" cy="2865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7380312" y="332656"/>
            <a:ext cx="792088" cy="792088"/>
          </a:xfrm>
          <a:prstGeom prst="ellipse">
            <a:avLst/>
          </a:prstGeom>
          <a:solidFill>
            <a:srgbClr val="0E97C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學術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63121"/>
              </p:ext>
            </p:extLst>
          </p:nvPr>
        </p:nvGraphicFramePr>
        <p:xfrm>
          <a:off x="4885510" y="2053793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>
          <a:xfrm>
            <a:off x="683568" y="1563727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書法研習社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367841"/>
              </p:ext>
            </p:extLst>
          </p:nvPr>
        </p:nvGraphicFramePr>
        <p:xfrm>
          <a:off x="4885510" y="3781985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標題 1"/>
          <p:cNvSpPr txBox="1">
            <a:spLocks/>
          </p:cNvSpPr>
          <p:nvPr/>
        </p:nvSpPr>
        <p:spPr>
          <a:xfrm>
            <a:off x="683568" y="3291919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華康雅藝體W6" pitchFamily="81" charset="-120"/>
                <a:ea typeface="華康雅藝體W6" pitchFamily="81" charset="-120"/>
                <a:cs typeface="+mj-cs"/>
              </a:rPr>
              <a:t>英文話劇社</a:t>
            </a:r>
            <a:endParaRPr kumimoji="0" lang="zh-TW" altLang="en-US" sz="4000" b="0" i="0" u="none" strike="noStrike" kern="1200" cap="small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380312" y="332656"/>
            <a:ext cx="792088" cy="792088"/>
          </a:xfrm>
          <a:prstGeom prst="ellipse">
            <a:avLst/>
          </a:prstGeom>
          <a:solidFill>
            <a:srgbClr val="0E97C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學術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600" dirty="0" smtClean="0">
                <a:solidFill>
                  <a:schemeClr val="accent1">
                    <a:lumMod val="50000"/>
                  </a:schemeClr>
                </a:solidFill>
                <a:latin typeface="華康中特圓體(P)" pitchFamily="34" charset="-120"/>
                <a:ea typeface="華康中特圓體(P)" pitchFamily="34" charset="-120"/>
              </a:rPr>
              <a:t>票選最愛社團</a:t>
            </a:r>
            <a:endParaRPr lang="zh-TW" altLang="en-US" sz="4600" dirty="0">
              <a:solidFill>
                <a:schemeClr val="accent1">
                  <a:lumMod val="50000"/>
                </a:schemeClr>
              </a:solidFill>
              <a:latin typeface="華康中特圓體(P)" pitchFamily="34" charset="-120"/>
              <a:ea typeface="華康中特圓體(P)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5400600" cy="5004792"/>
          </a:xfrm>
        </p:spPr>
        <p:txBody>
          <a:bodyPr>
            <a:normAutofit/>
          </a:bodyPr>
          <a:lstStyle/>
          <a:p>
            <a:r>
              <a:rPr lang="zh-TW" altLang="en-US" sz="55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同學：</a:t>
            </a:r>
            <a:endParaRPr lang="en-US" altLang="zh-TW" sz="5500" dirty="0" smtClean="0">
              <a:solidFill>
                <a:schemeClr val="accent1">
                  <a:lumMod val="75000"/>
                </a:schemeClr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>
              <a:buNone/>
            </a:pPr>
            <a:r>
              <a:rPr lang="en-US" altLang="zh-TW" sz="4200" dirty="0">
                <a:solidFill>
                  <a:srgbClr val="660066"/>
                </a:solidFill>
                <a:latin typeface="華康中特圓體" pitchFamily="49" charset="-120"/>
                <a:ea typeface="華康中特圓體" pitchFamily="49" charset="-120"/>
              </a:rPr>
              <a:t> </a:t>
            </a:r>
            <a:r>
              <a:rPr lang="zh-TW" altLang="en-US" sz="3800" dirty="0" smtClean="0">
                <a:latin typeface="華康中特圓體" pitchFamily="49" charset="-120"/>
                <a:ea typeface="華康中特圓體" pitchFamily="49" charset="-120"/>
              </a:rPr>
              <a:t>在</a:t>
            </a:r>
            <a:r>
              <a:rPr lang="en-US" altLang="zh-TW" sz="3800" dirty="0" smtClean="0">
                <a:latin typeface="華康中特圓體" pitchFamily="49" charset="-120"/>
                <a:ea typeface="華康中特圓體" pitchFamily="49" charset="-120"/>
              </a:rPr>
              <a:t>107《</a:t>
            </a:r>
            <a:r>
              <a:rPr lang="zh-TW" altLang="en-US" sz="3800" dirty="0" smtClean="0">
                <a:latin typeface="華康中特圓體" pitchFamily="49" charset="-120"/>
                <a:ea typeface="華康中特圓體" pitchFamily="49" charset="-120"/>
              </a:rPr>
              <a:t>票選最愛社團</a:t>
            </a:r>
            <a:r>
              <a:rPr lang="en-US" altLang="zh-TW" sz="3800" dirty="0" smtClean="0">
                <a:latin typeface="華康中特圓體" pitchFamily="49" charset="-120"/>
                <a:ea typeface="華康中特圓體" pitchFamily="49" charset="-120"/>
              </a:rPr>
              <a:t>》</a:t>
            </a:r>
            <a:r>
              <a:rPr lang="zh-TW" altLang="en-US" sz="3800" dirty="0" smtClean="0">
                <a:latin typeface="華康中特圓體" pitchFamily="49" charset="-120"/>
                <a:ea typeface="華康中特圓體" pitchFamily="49" charset="-120"/>
              </a:rPr>
              <a:t>初選表格上</a:t>
            </a:r>
            <a:endParaRPr lang="en-US" altLang="zh-TW" sz="3800" dirty="0" smtClean="0">
              <a:latin typeface="華康中特圓體" pitchFamily="49" charset="-120"/>
              <a:ea typeface="華康中特圓體" pitchFamily="49" charset="-120"/>
            </a:endParaRPr>
          </a:p>
          <a:p>
            <a:pPr>
              <a:buNone/>
            </a:pPr>
            <a:r>
              <a:rPr lang="zh-TW" altLang="en-US" sz="3800" dirty="0" smtClean="0">
                <a:latin typeface="華康中特圓體" pitchFamily="49" charset="-120"/>
                <a:ea typeface="華康中特圓體" pitchFamily="49" charset="-120"/>
              </a:rPr>
              <a:t> 勾選</a:t>
            </a:r>
            <a:r>
              <a:rPr lang="en-US" altLang="zh-TW" sz="65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【1</a:t>
            </a:r>
            <a:r>
              <a:rPr lang="zh-TW" altLang="en-US" sz="65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個</a:t>
            </a:r>
            <a:r>
              <a:rPr lang="en-US" altLang="zh-TW" sz="65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3800" dirty="0" smtClean="0">
                <a:latin typeface="華康中特圓體" pitchFamily="49" charset="-120"/>
                <a:ea typeface="華康中特圓體" pitchFamily="49" charset="-120"/>
              </a:rPr>
              <a:t>最愛</a:t>
            </a:r>
            <a:r>
              <a:rPr lang="zh-TW" altLang="en-US" sz="38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（</a:t>
            </a:r>
            <a:r>
              <a:rPr lang="zh-TW" altLang="en-US" sz="32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每個人只勾選一個</a:t>
            </a:r>
            <a:r>
              <a:rPr lang="zh-TW" altLang="en-US" sz="38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）</a:t>
            </a:r>
          </a:p>
        </p:txBody>
      </p:sp>
      <p:sp>
        <p:nvSpPr>
          <p:cNvPr id="8" name="矩形 7"/>
          <p:cNvSpPr/>
          <p:nvPr/>
        </p:nvSpPr>
        <p:spPr>
          <a:xfrm>
            <a:off x="5507614" y="0"/>
            <a:ext cx="3636386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721713"/>
              </p:ext>
            </p:extLst>
          </p:nvPr>
        </p:nvGraphicFramePr>
        <p:xfrm>
          <a:off x="5948294" y="107296"/>
          <a:ext cx="2872178" cy="677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文件" r:id="rId3" imgW="3373459" imgH="8850293" progId="Word.Document.12">
                  <p:embed/>
                </p:oleObj>
              </mc:Choice>
              <mc:Fallback>
                <p:oleObj name="文件" r:id="rId3" imgW="3373459" imgH="88502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8294" y="107296"/>
                        <a:ext cx="2872178" cy="6778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295400" y="1600200"/>
            <a:ext cx="6705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kumimoji="1" lang="zh-TW" altLang="en-US" sz="5500" b="0" dirty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b="0" dirty="0">
                <a:solidFill>
                  <a:srgbClr val="663300"/>
                </a:solidFill>
                <a:ea typeface="華康新特圓體(P)" pitchFamily="34" charset="-120"/>
              </a:rPr>
              <a:t>技能</a:t>
            </a:r>
            <a:r>
              <a:rPr kumimoji="1" lang="zh-TW" altLang="en-US" sz="5500" b="0" dirty="0" smtClean="0">
                <a:solidFill>
                  <a:srgbClr val="663300"/>
                </a:solidFill>
                <a:ea typeface="華康新特圓體(P)" pitchFamily="34" charset="-120"/>
              </a:rPr>
              <a:t>性 </a:t>
            </a:r>
            <a:r>
              <a:rPr kumimoji="1" lang="zh-TW" altLang="en-US" sz="5500" dirty="0" smtClean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dirty="0">
                <a:solidFill>
                  <a:schemeClr val="accent1">
                    <a:lumMod val="75000"/>
                  </a:schemeClr>
                </a:solidFill>
                <a:ea typeface="華康新特圓體(P)" pitchFamily="34" charset="-120"/>
              </a:rPr>
              <a:t>服務性</a:t>
            </a:r>
          </a:p>
          <a:p>
            <a:pPr>
              <a:spcBef>
                <a:spcPct val="30000"/>
              </a:spcBef>
            </a:pPr>
            <a:r>
              <a:rPr kumimoji="1" lang="zh-TW" altLang="en-US" sz="5500" dirty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b="0" dirty="0" smtClean="0">
                <a:solidFill>
                  <a:schemeClr val="accent1">
                    <a:lumMod val="75000"/>
                  </a:schemeClr>
                </a:solidFill>
                <a:ea typeface="華康新特圓體(P)" pitchFamily="34" charset="-120"/>
              </a:rPr>
              <a:t>藝術性 </a:t>
            </a:r>
            <a:r>
              <a:rPr kumimoji="1" lang="zh-TW" altLang="en-US" sz="5500" dirty="0" smtClean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dirty="0">
                <a:solidFill>
                  <a:srgbClr val="663300"/>
                </a:solidFill>
                <a:ea typeface="華康新特圓體(P)" pitchFamily="34" charset="-120"/>
              </a:rPr>
              <a:t>體能性</a:t>
            </a:r>
          </a:p>
          <a:p>
            <a:pPr>
              <a:spcBef>
                <a:spcPct val="30000"/>
              </a:spcBef>
            </a:pPr>
            <a:r>
              <a:rPr kumimoji="1" lang="zh-TW" altLang="en-US" sz="5500" dirty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dirty="0">
                <a:solidFill>
                  <a:srgbClr val="663300"/>
                </a:solidFill>
                <a:ea typeface="華康新特圓體(P)" pitchFamily="34" charset="-120"/>
              </a:rPr>
              <a:t>學術性</a:t>
            </a:r>
            <a:r>
              <a:rPr kumimoji="1" lang="zh-TW" altLang="en-US" sz="5500" b="0" dirty="0" smtClean="0">
                <a:solidFill>
                  <a:schemeClr val="accent1">
                    <a:lumMod val="75000"/>
                  </a:schemeClr>
                </a:solidFill>
                <a:ea typeface="華康新特圓體(P)" pitchFamily="34" charset="-120"/>
              </a:rPr>
              <a:t> </a:t>
            </a:r>
            <a:r>
              <a:rPr kumimoji="1" lang="zh-TW" altLang="en-US" sz="5500" dirty="0" smtClean="0">
                <a:solidFill>
                  <a:srgbClr val="669900"/>
                </a:solidFill>
                <a:ea typeface="華康新特圓體(P)" pitchFamily="34" charset="-120"/>
              </a:rPr>
              <a:t>＊</a:t>
            </a:r>
            <a:r>
              <a:rPr kumimoji="1" lang="zh-TW" altLang="en-US" sz="5500" dirty="0">
                <a:solidFill>
                  <a:schemeClr val="accent1">
                    <a:lumMod val="75000"/>
                  </a:schemeClr>
                </a:solidFill>
                <a:ea typeface="華康新特圓體(P)" pitchFamily="34" charset="-120"/>
              </a:rPr>
              <a:t>康樂性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kumimoji="0" lang="zh-TW" altLang="en-US" sz="4000" b="0" i="0" u="none" strike="noStrike" kern="1200" cap="small" baseline="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社團特色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 smtClean="0">
                <a:solidFill>
                  <a:schemeClr val="accent1">
                    <a:lumMod val="50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同學注意！！</a:t>
            </a:r>
            <a:endParaRPr lang="zh-TW" altLang="en-US" sz="5000" dirty="0">
              <a:solidFill>
                <a:schemeClr val="accent1">
                  <a:lumMod val="50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sp>
        <p:nvSpPr>
          <p:cNvPr id="80897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3068960"/>
            <a:ext cx="4042792" cy="3103240"/>
          </a:xfrm>
        </p:spPr>
        <p:txBody>
          <a:bodyPr>
            <a:normAutofit fontScale="77500" lnSpcReduction="20000"/>
          </a:bodyPr>
          <a:lstStyle/>
          <a:p>
            <a:endParaRPr lang="en-US" altLang="zh-TW" sz="3500" dirty="0" smtClean="0">
              <a:latin typeface="華康粗圓體" pitchFamily="49" charset="-120"/>
              <a:ea typeface="華康粗圓體" pitchFamily="49" charset="-120"/>
            </a:endParaRPr>
          </a:p>
          <a:p>
            <a:r>
              <a:rPr lang="zh-TW" altLang="en-US" sz="4200" dirty="0" smtClean="0">
                <a:solidFill>
                  <a:schemeClr val="bg1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例：</a:t>
            </a:r>
            <a:r>
              <a:rPr lang="zh-TW" altLang="en-US" sz="35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  <a:t>編號</a:t>
            </a:r>
            <a:r>
              <a:rPr lang="zh-TW" altLang="en-US" sz="42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（</a:t>
            </a:r>
            <a:r>
              <a:rPr lang="en-US" altLang="zh-TW" sz="42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1</a:t>
            </a:r>
            <a:r>
              <a:rPr lang="zh-TW" altLang="en-US" sz="42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）儀隊</a:t>
            </a:r>
            <a:r>
              <a:rPr lang="en-US" altLang="zh-TW" sz="42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42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30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  <a:t>欲選擇儀隊為最愛的同學於</a:t>
            </a:r>
            <a:r>
              <a:rPr lang="en-US" altLang="zh-TW" sz="30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  <a:t/>
            </a:r>
            <a:br>
              <a:rPr lang="en-US" altLang="zh-TW" sz="30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</a:br>
            <a:r>
              <a:rPr lang="zh-TW" altLang="en-US" sz="30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  <a:t>初選單上勾選該編號（</a:t>
            </a:r>
            <a:r>
              <a:rPr lang="en-US" altLang="zh-TW" sz="30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  <a:t>1</a:t>
            </a:r>
            <a:r>
              <a:rPr lang="zh-TW" altLang="en-US" sz="30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  <a:t>），以利班長統計</a:t>
            </a:r>
            <a:r>
              <a:rPr lang="zh-TW" altLang="en-US" sz="3500" dirty="0" smtClean="0">
                <a:solidFill>
                  <a:schemeClr val="bg1">
                    <a:lumMod val="50000"/>
                  </a:schemeClr>
                </a:solidFill>
                <a:latin typeface="華康粗圓體" pitchFamily="49" charset="-120"/>
                <a:ea typeface="華康粗圓體" pitchFamily="49" charset="-120"/>
              </a:rPr>
              <a:t>。</a:t>
            </a:r>
            <a:endParaRPr lang="en-US" altLang="zh-TW" sz="3500" dirty="0" smtClean="0">
              <a:solidFill>
                <a:schemeClr val="bg1">
                  <a:lumMod val="50000"/>
                </a:schemeClr>
              </a:solidFill>
              <a:latin typeface="華康粗圓體" pitchFamily="49" charset="-120"/>
              <a:ea typeface="華康粗圓體" pitchFamily="49" charset="-120"/>
            </a:endParaRPr>
          </a:p>
          <a:p>
            <a:r>
              <a:rPr lang="zh-TW" altLang="en-US" sz="3500" dirty="0" smtClean="0">
                <a:latin typeface="華康粗圓體" pitchFamily="49" charset="-120"/>
                <a:ea typeface="華康粗圓體" pitchFamily="49" charset="-120"/>
              </a:rPr>
              <a:t>班長統計時，總人數需符合班級出席人數。</a:t>
            </a: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539552" y="1484784"/>
            <a:ext cx="8136904" cy="19594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粗圓體" pitchFamily="49" charset="-120"/>
                <a:ea typeface="華康粗圓體" pitchFamily="49" charset="-120"/>
                <a:cs typeface="+mn-cs"/>
              </a:rPr>
              <a:t>在</a:t>
            </a:r>
            <a:r>
              <a:rPr kumimoji="0" lang="en-US" altLang="zh-TW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粗圓體" pitchFamily="49" charset="-120"/>
                <a:ea typeface="華康粗圓體" pitchFamily="49" charset="-120"/>
                <a:cs typeface="+mn-cs"/>
              </a:rPr>
              <a:t>107</a:t>
            </a:r>
            <a:r>
              <a:rPr kumimoji="0" lang="en-US" altLang="zh-TW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n-cs"/>
              </a:rPr>
              <a:t>【</a:t>
            </a:r>
            <a:r>
              <a:rPr kumimoji="0" lang="zh-TW" alt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n-cs"/>
              </a:rPr>
              <a:t>票選最愛社團</a:t>
            </a:r>
            <a:r>
              <a:rPr kumimoji="0" lang="en-US" altLang="zh-TW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n-cs"/>
              </a:rPr>
              <a:t>】</a:t>
            </a:r>
            <a:r>
              <a:rPr kumimoji="0" lang="en-US" altLang="zh-TW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n-cs"/>
              </a:rPr>
              <a:t/>
            </a:r>
            <a:br>
              <a:rPr kumimoji="0" lang="en-US" altLang="zh-TW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中特圓體" pitchFamily="49" charset="-120"/>
                <a:ea typeface="華康中特圓體" pitchFamily="49" charset="-120"/>
                <a:cs typeface="+mn-cs"/>
              </a:rPr>
            </a:br>
            <a:r>
              <a:rPr kumimoji="0" lang="zh-TW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粗圓體" pitchFamily="49" charset="-120"/>
                <a:ea typeface="華康粗圓體" pitchFamily="49" charset="-120"/>
                <a:cs typeface="+mn-cs"/>
              </a:rPr>
              <a:t>初選表格左欄空白處，勾選一個社團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8296" r="70926" b="65111"/>
          <a:stretch/>
        </p:blipFill>
        <p:spPr bwMode="auto">
          <a:xfrm>
            <a:off x="4572000" y="3284984"/>
            <a:ext cx="4576316" cy="302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手繪多邊形 7"/>
          <p:cNvSpPr/>
          <p:nvPr/>
        </p:nvSpPr>
        <p:spPr>
          <a:xfrm>
            <a:off x="4608004" y="4349425"/>
            <a:ext cx="252028" cy="231703"/>
          </a:xfrm>
          <a:custGeom>
            <a:avLst/>
            <a:gdLst>
              <a:gd name="connsiteX0" fmla="*/ 6666 w 254316"/>
              <a:gd name="connsiteY0" fmla="*/ 114300 h 303711"/>
              <a:gd name="connsiteX1" fmla="*/ 25716 w 254316"/>
              <a:gd name="connsiteY1" fmla="*/ 285750 h 303711"/>
              <a:gd name="connsiteX2" fmla="*/ 82866 w 254316"/>
              <a:gd name="connsiteY2" fmla="*/ 266700 h 303711"/>
              <a:gd name="connsiteX3" fmla="*/ 159066 w 254316"/>
              <a:gd name="connsiteY3" fmla="*/ 152400 h 303711"/>
              <a:gd name="connsiteX4" fmla="*/ 197166 w 254316"/>
              <a:gd name="connsiteY4" fmla="*/ 95250 h 303711"/>
              <a:gd name="connsiteX5" fmla="*/ 235266 w 254316"/>
              <a:gd name="connsiteY5" fmla="*/ 38100 h 303711"/>
              <a:gd name="connsiteX6" fmla="*/ 254316 w 254316"/>
              <a:gd name="connsiteY6" fmla="*/ 0 h 303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316" h="303711">
                <a:moveTo>
                  <a:pt x="6666" y="114300"/>
                </a:moveTo>
                <a:cubicBezTo>
                  <a:pt x="13016" y="171450"/>
                  <a:pt x="0" y="234319"/>
                  <a:pt x="25716" y="285750"/>
                </a:cubicBezTo>
                <a:cubicBezTo>
                  <a:pt x="34696" y="303711"/>
                  <a:pt x="68667" y="280899"/>
                  <a:pt x="82866" y="266700"/>
                </a:cubicBezTo>
                <a:cubicBezTo>
                  <a:pt x="115245" y="234321"/>
                  <a:pt x="133666" y="190500"/>
                  <a:pt x="159066" y="152400"/>
                </a:cubicBezTo>
                <a:lnTo>
                  <a:pt x="197166" y="95250"/>
                </a:lnTo>
                <a:cubicBezTo>
                  <a:pt x="209866" y="76200"/>
                  <a:pt x="225027" y="58578"/>
                  <a:pt x="235266" y="38100"/>
                </a:cubicBezTo>
                <a:lnTo>
                  <a:pt x="254316" y="0"/>
                </a:lnTo>
              </a:path>
            </a:pathLst>
          </a:cu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600" dirty="0" smtClean="0">
                <a:solidFill>
                  <a:schemeClr val="accent1">
                    <a:lumMod val="50000"/>
                  </a:schemeClr>
                </a:solidFill>
                <a:latin typeface="華康中特圓體(P)" pitchFamily="34" charset="-120"/>
                <a:ea typeface="華康中特圓體(P)" pitchFamily="34" charset="-120"/>
              </a:rPr>
              <a:t>票數統計表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754760" cy="4873752"/>
          </a:xfrm>
        </p:spPr>
        <p:txBody>
          <a:bodyPr/>
          <a:lstStyle/>
          <a:p>
            <a:r>
              <a:rPr lang="zh-TW" altLang="en-US" sz="55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班長：</a:t>
            </a:r>
            <a:r>
              <a:rPr lang="en-US" altLang="zh-TW" sz="3600" dirty="0" smtClean="0">
                <a:solidFill>
                  <a:srgbClr val="660066"/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3600" dirty="0" smtClean="0">
                <a:solidFill>
                  <a:srgbClr val="660066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請在今日</a:t>
            </a:r>
            <a:r>
              <a:rPr lang="en-US" altLang="zh-TW" sz="3800" dirty="0" smtClean="0">
                <a:latin typeface="華康中特圓體" pitchFamily="49" charset="-120"/>
                <a:ea typeface="華康中特圓體" pitchFamily="49" charset="-120"/>
              </a:rPr>
              <a:t>【9/14】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第七節下課前</a:t>
            </a:r>
            <a:endParaRPr lang="en-US" altLang="zh-TW" sz="4000" dirty="0" smtClean="0">
              <a:solidFill>
                <a:srgbClr val="6699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>
              <a:buNone/>
            </a:pPr>
            <a:r>
              <a:rPr lang="zh-TW" altLang="en-US" sz="40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一定要</a:t>
            </a:r>
            <a:endParaRPr lang="en-US" altLang="zh-TW" sz="4000" dirty="0" smtClean="0">
              <a:solidFill>
                <a:srgbClr val="FF0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>
              <a:buNone/>
            </a:pPr>
            <a:r>
              <a:rPr lang="zh-TW" altLang="en-US" sz="40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交到訓育組！</a:t>
            </a:r>
            <a:endParaRPr lang="zh-TW" altLang="en-US" dirty="0"/>
          </a:p>
        </p:txBody>
      </p:sp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087262"/>
              </p:ext>
            </p:extLst>
          </p:nvPr>
        </p:nvGraphicFramePr>
        <p:xfrm>
          <a:off x="4283968" y="50758"/>
          <a:ext cx="4536504" cy="679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Document" r:id="rId3" imgW="6672789" imgH="9982145" progId="Word.Document.8">
                  <p:embed/>
                </p:oleObj>
              </mc:Choice>
              <mc:Fallback>
                <p:oleObj name="Document" r:id="rId3" imgW="6672789" imgH="9982145" progId="Word.Document.8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50758"/>
                        <a:ext cx="4536504" cy="6797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600" dirty="0" smtClean="0">
                <a:solidFill>
                  <a:schemeClr val="accent1">
                    <a:lumMod val="50000"/>
                  </a:schemeClr>
                </a:solidFill>
                <a:latin typeface="華康中特圓體(P)" pitchFamily="34" charset="-120"/>
                <a:ea typeface="華康中特圓體(P)" pitchFamily="34" charset="-120"/>
              </a:rPr>
              <a:t>選社注意事項：</a:t>
            </a:r>
            <a:r>
              <a:rPr lang="en-US" altLang="zh-TW" sz="4600" dirty="0" smtClean="0">
                <a:solidFill>
                  <a:schemeClr val="accent1">
                    <a:lumMod val="50000"/>
                  </a:schemeClr>
                </a:solidFill>
                <a:latin typeface="華康中特圓體(P)" pitchFamily="34" charset="-120"/>
                <a:ea typeface="華康中特圓體(P)" pitchFamily="34" charset="-120"/>
              </a:rPr>
              <a:t>【1】</a:t>
            </a:r>
            <a:endParaRPr lang="zh-TW" altLang="zh-TW" sz="4600" dirty="0" smtClean="0">
              <a:solidFill>
                <a:schemeClr val="accent1">
                  <a:lumMod val="50000"/>
                </a:schemeClr>
              </a:solidFill>
              <a:latin typeface="華康中特圓體(P)" pitchFamily="34" charset="-120"/>
              <a:ea typeface="華康中特圓體(P)" pitchFamily="34" charset="-120"/>
            </a:endParaRPr>
          </a:p>
        </p:txBody>
      </p:sp>
      <p:sp>
        <p:nvSpPr>
          <p:cNvPr id="8192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528" y="1600200"/>
            <a:ext cx="8820472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kumimoji="0" lang="en-US" altLang="zh-TW" sz="28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kumimoji="0" lang="zh-TW" altLang="en-US" sz="28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票選最愛</a:t>
            </a:r>
            <a:r>
              <a:rPr kumimoji="0" lang="en-US" altLang="zh-TW" sz="28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kumimoji="0"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社團</a:t>
            </a:r>
            <a:br>
              <a:rPr kumimoji="0" lang="zh-TW" altLang="en-US" sz="28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kumimoji="0"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>9/14</a:t>
            </a:r>
            <a:r>
              <a:rPr kumimoji="0"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（五）請同學每人</a:t>
            </a:r>
            <a:r>
              <a:rPr kumimoji="0"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kumimoji="0"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勾選</a:t>
            </a:r>
            <a:r>
              <a:rPr kumimoji="0"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>】1</a:t>
            </a:r>
            <a:r>
              <a:rPr kumimoji="0"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個</a:t>
            </a:r>
            <a:r>
              <a:rPr kumimoji="0"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>《</a:t>
            </a:r>
            <a:r>
              <a:rPr kumimoji="0"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最愛社團</a:t>
            </a:r>
            <a:r>
              <a:rPr kumimoji="0"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>》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【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班長統計</a:t>
            </a: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】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後，</a:t>
            </a:r>
            <a:r>
              <a:rPr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>9/14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（五）</a:t>
            </a:r>
            <a:r>
              <a:rPr lang="zh-TW" altLang="en-US" sz="28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第七節前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交至訓育組</a:t>
            </a:r>
          </a:p>
          <a:p>
            <a:pPr eaLnBrk="1" hangingPunct="1">
              <a:lnSpc>
                <a:spcPct val="130000"/>
              </a:lnSpc>
            </a:pP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社團成社：由同學所票選的最愛社團，選出前</a:t>
            </a:r>
            <a:r>
              <a:rPr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>30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社</a:t>
            </a:r>
            <a:endParaRPr lang="en-US" altLang="zh-TW" sz="2800" dirty="0" smtClean="0"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>
              <a:lnSpc>
                <a:spcPct val="130000"/>
              </a:lnSpc>
            </a:pP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了解社團：透過社團成果展影片及</a:t>
            </a:r>
            <a:r>
              <a:rPr lang="en-US" altLang="zh-TW" sz="2800" dirty="0" err="1" smtClean="0">
                <a:latin typeface="華康中特圓體" pitchFamily="49" charset="-120"/>
                <a:ea typeface="華康中特圓體" pitchFamily="49" charset="-120"/>
              </a:rPr>
              <a:t>ppt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深入了解</a:t>
            </a:r>
            <a:r>
              <a:rPr lang="en-US" altLang="zh-TW" sz="28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en-US" altLang="zh-TW" sz="28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該社團活動性質，以利填寫社團志願。</a:t>
            </a:r>
            <a:endParaRPr lang="en-US" altLang="zh-TW" sz="2800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600" dirty="0" smtClean="0">
                <a:solidFill>
                  <a:schemeClr val="accent1">
                    <a:lumMod val="50000"/>
                  </a:schemeClr>
                </a:solidFill>
                <a:latin typeface="華康中特圓體(P)" pitchFamily="34" charset="-120"/>
                <a:ea typeface="華康中特圓體(P)" pitchFamily="34" charset="-120"/>
              </a:rPr>
              <a:t>選社注意事項：</a:t>
            </a:r>
            <a:r>
              <a:rPr lang="en-US" altLang="zh-TW" sz="4600" dirty="0" smtClean="0">
                <a:solidFill>
                  <a:schemeClr val="accent1">
                    <a:lumMod val="50000"/>
                  </a:schemeClr>
                </a:solidFill>
                <a:latin typeface="華康中特圓體(P)" pitchFamily="34" charset="-120"/>
                <a:ea typeface="華康中特圓體(P)" pitchFamily="34" charset="-120"/>
              </a:rPr>
              <a:t>【2】</a:t>
            </a:r>
            <a:endParaRPr lang="zh-TW" altLang="zh-TW" sz="4600" dirty="0" smtClean="0">
              <a:solidFill>
                <a:schemeClr val="accent1">
                  <a:lumMod val="50000"/>
                </a:schemeClr>
              </a:solidFill>
              <a:latin typeface="華康中特圓體(P)" pitchFamily="34" charset="-120"/>
              <a:ea typeface="華康中特圓體(P)" pitchFamily="34" charset="-120"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219256" cy="4873752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600" dirty="0" smtClean="0">
                <a:solidFill>
                  <a:srgbClr val="800000"/>
                </a:solidFill>
                <a:latin typeface="華康中特圓體" pitchFamily="49" charset="-120"/>
                <a:ea typeface="華康中特圓體" pitchFamily="49" charset="-120"/>
              </a:rPr>
              <a:t>費用收取注意：</a:t>
            </a:r>
            <a:r>
              <a:rPr lang="zh-TW" altLang="en-US" sz="3200" dirty="0" smtClean="0">
                <a:solidFill>
                  <a:srgbClr val="800000"/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zh-TW" altLang="en-US" sz="3200" dirty="0" smtClean="0">
                <a:solidFill>
                  <a:srgbClr val="800000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en-US" altLang="zh-TW" sz="3200" dirty="0" smtClean="0">
                <a:solidFill>
                  <a:srgbClr val="4D4D4D"/>
                </a:solidFill>
                <a:latin typeface="華康中特圓體" pitchFamily="49" charset="-120"/>
                <a:ea typeface="華康中特圓體" pitchFamily="49" charset="-120"/>
              </a:rPr>
              <a:t>1</a:t>
            </a:r>
            <a:r>
              <a:rPr lang="zh-TW" altLang="en-US" sz="3200" dirty="0" smtClean="0">
                <a:solidFill>
                  <a:srgbClr val="4D4D4D"/>
                </a:solidFill>
                <a:latin typeface="華康中特圓體" pitchFamily="49" charset="-120"/>
                <a:ea typeface="華康中特圓體" pitchFamily="49" charset="-120"/>
              </a:rPr>
              <a:t>、需搭乘校車者需付費</a:t>
            </a:r>
            <a:br>
              <a:rPr lang="zh-TW" altLang="en-US" sz="3200" dirty="0" smtClean="0">
                <a:solidFill>
                  <a:srgbClr val="4D4D4D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en-US" altLang="zh-TW" sz="3200" dirty="0" smtClean="0">
                <a:solidFill>
                  <a:srgbClr val="4D4D4D"/>
                </a:solidFill>
                <a:latin typeface="華康中特圓體" pitchFamily="49" charset="-120"/>
                <a:ea typeface="華康中特圓體" pitchFamily="49" charset="-120"/>
              </a:rPr>
              <a:t>2</a:t>
            </a:r>
            <a:r>
              <a:rPr lang="zh-TW" altLang="en-US" sz="3200" dirty="0" smtClean="0">
                <a:solidFill>
                  <a:srgbClr val="4D4D4D"/>
                </a:solidFill>
                <a:latin typeface="華康中特圓體" pitchFamily="49" charset="-120"/>
                <a:ea typeface="華康中特圓體" pitchFamily="49" charset="-120"/>
              </a:rPr>
              <a:t>、課程所需設備及材料需自備</a:t>
            </a:r>
          </a:p>
          <a:p>
            <a:pPr eaLnBrk="1" hangingPunct="1"/>
            <a:r>
              <a:rPr lang="zh-TW" altLang="en-US" sz="3600" dirty="0" smtClean="0">
                <a:solidFill>
                  <a:srgbClr val="800000"/>
                </a:solidFill>
                <a:latin typeface="華康中特圓體" pitchFamily="49" charset="-120"/>
                <a:ea typeface="華康中特圓體" pitchFamily="49" charset="-120"/>
              </a:rPr>
              <a:t>社團學年制</a:t>
            </a:r>
            <a:r>
              <a:rPr lang="zh-TW" altLang="en-US" sz="2000" dirty="0" smtClean="0">
                <a:solidFill>
                  <a:srgbClr val="800000"/>
                </a:solidFill>
                <a:latin typeface="華康中特圓體" pitchFamily="49" charset="-120"/>
                <a:ea typeface="華康中特圓體" pitchFamily="49" charset="-120"/>
              </a:rPr>
              <a:t>（上、下學期）</a:t>
            </a:r>
            <a:r>
              <a:rPr lang="zh-TW" altLang="en-US" sz="3600" dirty="0" smtClean="0">
                <a:solidFill>
                  <a:srgbClr val="800000"/>
                </a:solidFill>
                <a:latin typeface="華康中特圓體" pitchFamily="49" charset="-120"/>
                <a:ea typeface="華康中特圓體" pitchFamily="49" charset="-120"/>
              </a:rPr>
              <a:t>， </a:t>
            </a:r>
            <a:r>
              <a:rPr lang="zh-TW" altLang="en-US" sz="32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無轉社問題</a:t>
            </a:r>
            <a:endParaRPr lang="en-US" altLang="zh-TW" sz="3200" dirty="0" smtClean="0">
              <a:solidFill>
                <a:srgbClr val="FF0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/>
            <a:r>
              <a:rPr lang="zh-TW" altLang="en-US" sz="3200" dirty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社團視同正式課程</a:t>
            </a:r>
            <a:r>
              <a:rPr lang="zh-TW" altLang="en-US" sz="32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，遲到曠課不得銷假。</a:t>
            </a:r>
          </a:p>
          <a:p>
            <a:pPr eaLnBrk="1" hangingPunct="1"/>
            <a:r>
              <a:rPr lang="zh-TW" altLang="en-US" sz="3600" dirty="0" smtClean="0">
                <a:solidFill>
                  <a:srgbClr val="000099"/>
                </a:solidFill>
                <a:latin typeface="華康中特圓體" pitchFamily="49" charset="-120"/>
                <a:ea typeface="華康中特圓體" pitchFamily="49" charset="-120"/>
              </a:rPr>
              <a:t>線上選社：規定時間內務必上網選社</a:t>
            </a:r>
            <a:r>
              <a:rPr lang="zh-TW" altLang="en-US" sz="3200" dirty="0" smtClean="0">
                <a:solidFill>
                  <a:srgbClr val="000099"/>
                </a:solidFill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zh-TW" altLang="en-US" sz="3200" dirty="0" smtClean="0">
                <a:solidFill>
                  <a:srgbClr val="000099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kumimoji="0" lang="en-US" altLang="zh-TW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9/19</a:t>
            </a:r>
            <a:r>
              <a:rPr kumimoji="0" lang="zh-TW" altLang="en-US" sz="28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（</a:t>
            </a:r>
            <a:r>
              <a:rPr lang="zh-TW" altLang="en-US" sz="2800" dirty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三</a:t>
            </a:r>
            <a:r>
              <a:rPr kumimoji="0" lang="zh-TW" altLang="en-US" sz="28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）</a:t>
            </a:r>
            <a:r>
              <a:rPr kumimoji="0" lang="en-US" altLang="zh-TW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17</a:t>
            </a:r>
            <a:r>
              <a:rPr kumimoji="0" lang="zh-TW" altLang="en-US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：</a:t>
            </a:r>
            <a:r>
              <a:rPr kumimoji="0" lang="en-US" altLang="zh-TW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00</a:t>
            </a:r>
            <a:r>
              <a:rPr kumimoji="0" lang="zh-TW" altLang="en-US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～</a:t>
            </a:r>
            <a:r>
              <a:rPr kumimoji="0" lang="en-US" altLang="zh-TW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9/20</a:t>
            </a:r>
            <a:r>
              <a:rPr kumimoji="0" lang="zh-TW" altLang="en-US" sz="28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（四）</a:t>
            </a:r>
            <a:r>
              <a:rPr kumimoji="0" lang="en-US" altLang="zh-TW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23</a:t>
            </a:r>
            <a:r>
              <a:rPr kumimoji="0" lang="zh-TW" altLang="en-US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：</a:t>
            </a:r>
            <a:r>
              <a:rPr kumimoji="0" lang="en-US" altLang="zh-TW" sz="4000" dirty="0" smtClean="0">
                <a:solidFill>
                  <a:srgbClr val="669900"/>
                </a:solidFill>
                <a:latin typeface="華康中特圓體" pitchFamily="49" charset="-120"/>
                <a:ea typeface="華康中特圓體" pitchFamily="49" charset="-120"/>
              </a:rPr>
              <a:t>00</a:t>
            </a:r>
          </a:p>
          <a:p>
            <a:pPr eaLnBrk="1" hangingPunct="1"/>
            <a:endParaRPr lang="en-US" altLang="zh-TW" dirty="0" smtClean="0">
              <a:solidFill>
                <a:srgbClr val="000099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pPr eaLnBrk="1" hangingPunct="1"/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075240" cy="1570186"/>
          </a:xfrm>
        </p:spPr>
        <p:txBody>
          <a:bodyPr>
            <a:noAutofit/>
          </a:bodyPr>
          <a:lstStyle/>
          <a:p>
            <a:r>
              <a:rPr lang="zh-TW" altLang="en-US" sz="55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社團簡介</a:t>
            </a:r>
            <a:r>
              <a:rPr lang="en-US" altLang="zh-TW" sz="55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PPT&amp;</a:t>
            </a:r>
            <a:r>
              <a:rPr lang="zh-TW" altLang="en-US" sz="55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影片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2780928"/>
            <a:ext cx="8686800" cy="2592288"/>
          </a:xfrm>
        </p:spPr>
        <p:txBody>
          <a:bodyPr>
            <a:normAutofit lnSpcReduction="10000"/>
          </a:bodyPr>
          <a:lstStyle/>
          <a:p>
            <a:r>
              <a:rPr lang="zh-TW" altLang="en-US" sz="4500" dirty="0" smtClean="0">
                <a:latin typeface="華康粗圓體" pitchFamily="49" charset="-120"/>
                <a:ea typeface="華康粗圓體" pitchFamily="49" charset="-120"/>
              </a:rPr>
              <a:t>首頁</a:t>
            </a:r>
            <a:r>
              <a:rPr lang="zh-TW" altLang="en-US" sz="4500" dirty="0" smtClean="0">
                <a:solidFill>
                  <a:srgbClr val="006600"/>
                </a:solidFill>
                <a:latin typeface="華康粗圓體" pitchFamily="49" charset="-120"/>
                <a:ea typeface="華康粗圓體" pitchFamily="49" charset="-120"/>
                <a:sym typeface="Wingdings"/>
              </a:rPr>
              <a:t></a:t>
            </a:r>
            <a:r>
              <a:rPr lang="zh-TW" altLang="en-US" sz="4500" dirty="0" smtClean="0">
                <a:latin typeface="華康粗圓體" pitchFamily="49" charset="-120"/>
                <a:ea typeface="華康粗圓體" pitchFamily="49" charset="-120"/>
                <a:sym typeface="Wingdings"/>
              </a:rPr>
              <a:t>行政單位</a:t>
            </a:r>
            <a:r>
              <a:rPr lang="en-US" altLang="zh-TW" sz="4500" dirty="0" smtClean="0">
                <a:latin typeface="華康粗圓體" pitchFamily="49" charset="-120"/>
                <a:ea typeface="華康粗圓體" pitchFamily="49" charset="-120"/>
                <a:sym typeface="Wingdings"/>
              </a:rPr>
              <a:t/>
            </a:r>
            <a:br>
              <a:rPr lang="en-US" altLang="zh-TW" sz="4500" dirty="0" smtClean="0">
                <a:latin typeface="華康粗圓體" pitchFamily="49" charset="-120"/>
                <a:ea typeface="華康粗圓體" pitchFamily="49" charset="-120"/>
                <a:sym typeface="Wingdings"/>
              </a:rPr>
            </a:br>
            <a:r>
              <a:rPr lang="zh-TW" altLang="en-US" sz="4500" dirty="0" smtClean="0">
                <a:latin typeface="華康粗圓體" pitchFamily="49" charset="-120"/>
                <a:ea typeface="華康粗圓體" pitchFamily="49" charset="-120"/>
                <a:sym typeface="Wingdings"/>
              </a:rPr>
              <a:t>　　　　</a:t>
            </a:r>
            <a:r>
              <a:rPr lang="en-US" altLang="zh-TW" sz="4500" dirty="0" smtClean="0">
                <a:solidFill>
                  <a:schemeClr val="accent1">
                    <a:lumMod val="75000"/>
                  </a:schemeClr>
                </a:solidFill>
                <a:latin typeface="華康粗圓體" pitchFamily="49" charset="-120"/>
                <a:ea typeface="華康粗圓體" pitchFamily="49" charset="-120"/>
                <a:sym typeface="Wingdings"/>
              </a:rPr>
              <a:t></a:t>
            </a:r>
          </a:p>
          <a:p>
            <a:r>
              <a:rPr lang="zh-TW" altLang="en-US" sz="4500" dirty="0" smtClean="0">
                <a:solidFill>
                  <a:srgbClr val="006600"/>
                </a:solidFill>
                <a:latin typeface="華康粗圓體" pitchFamily="49" charset="-120"/>
                <a:ea typeface="華康粗圓體" pitchFamily="49" charset="-120"/>
                <a:sym typeface="Wingdings"/>
              </a:rPr>
              <a:t></a:t>
            </a:r>
            <a:r>
              <a:rPr lang="zh-TW" altLang="en-US" sz="4500" dirty="0" smtClean="0">
                <a:latin typeface="華康粗圓體" pitchFamily="49" charset="-120"/>
                <a:ea typeface="華康粗圓體" pitchFamily="49" charset="-120"/>
                <a:sym typeface="Wingdings"/>
              </a:rPr>
              <a:t>學務處</a:t>
            </a:r>
            <a:r>
              <a:rPr lang="zh-TW" altLang="en-US" sz="4500" dirty="0" smtClean="0">
                <a:solidFill>
                  <a:srgbClr val="006600"/>
                </a:solidFill>
                <a:latin typeface="華康粗圓體" pitchFamily="49" charset="-120"/>
                <a:ea typeface="華康粗圓體" pitchFamily="49" charset="-120"/>
                <a:sym typeface="Wingdings"/>
              </a:rPr>
              <a:t></a:t>
            </a:r>
            <a:r>
              <a:rPr lang="zh-TW" altLang="en-US" sz="4500" dirty="0" smtClean="0">
                <a:latin typeface="華康粗圓體" pitchFamily="49" charset="-120"/>
                <a:ea typeface="華康粗圓體" pitchFamily="49" charset="-120"/>
                <a:sym typeface="Wingdings"/>
              </a:rPr>
              <a:t>訓育組</a:t>
            </a:r>
            <a:r>
              <a:rPr lang="zh-TW" altLang="en-US" sz="4500" dirty="0" smtClean="0">
                <a:solidFill>
                  <a:srgbClr val="006600"/>
                </a:solidFill>
                <a:latin typeface="華康粗圓體" pitchFamily="49" charset="-120"/>
                <a:ea typeface="華康粗圓體" pitchFamily="49" charset="-120"/>
                <a:sym typeface="Wingdings"/>
              </a:rPr>
              <a:t></a:t>
            </a:r>
            <a:r>
              <a:rPr lang="zh-TW" altLang="en-US" sz="4500" dirty="0" smtClean="0">
                <a:latin typeface="華康粗圓體" pitchFamily="49" charset="-120"/>
                <a:ea typeface="華康粗圓體" pitchFamily="49" charset="-120"/>
                <a:sym typeface="Wingdings"/>
              </a:rPr>
              <a:t>社團活動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  <a:latin typeface="華康粗圓體" pitchFamily="49" charset="-120"/>
                <a:ea typeface="華康粗圓體" pitchFamily="49" charset="-120"/>
                <a:sym typeface="Wingdings"/>
              </a:rPr>
              <a:t>　　　　</a:t>
            </a:r>
            <a:r>
              <a:rPr lang="en-US" altLang="zh-TW" sz="3800" dirty="0" smtClean="0">
                <a:latin typeface="華康粗圓體" pitchFamily="49" charset="-120"/>
                <a:ea typeface="華康粗圓體" pitchFamily="49" charset="-120"/>
              </a:rPr>
              <a:t/>
            </a:r>
            <a:br>
              <a:rPr lang="en-US" altLang="zh-TW" sz="3800" dirty="0" smtClean="0">
                <a:latin typeface="華康粗圓體" pitchFamily="49" charset="-120"/>
                <a:ea typeface="華康粗圓體" pitchFamily="49" charset="-120"/>
              </a:rPr>
            </a:br>
            <a:endParaRPr lang="zh-TW" altLang="en-US" sz="3800" dirty="0" smtClean="0">
              <a:latin typeface="華康粗圓體" pitchFamily="49" charset="-120"/>
              <a:ea typeface="華康粗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 cstate="print"/>
          <a:srcRect l="23358" t="11440" r="20992" b="16321"/>
          <a:stretch>
            <a:fillRect/>
          </a:stretch>
        </p:blipFill>
        <p:spPr bwMode="auto">
          <a:xfrm>
            <a:off x="251520" y="0"/>
            <a:ext cx="8452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547664" y="5517232"/>
            <a:ext cx="2057400" cy="576064"/>
          </a:xfrm>
          <a:prstGeom prst="wedgeRoundRectCallout">
            <a:avLst>
              <a:gd name="adj1" fmla="val 106607"/>
              <a:gd name="adj2" fmla="val -167736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47864" y="4365104"/>
            <a:ext cx="5796136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社團活動</a:t>
            </a:r>
            <a:r>
              <a:rPr kumimoji="1" lang="en-US" altLang="zh-TW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--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點這裡！</a:t>
            </a:r>
            <a:endParaRPr kumimoji="1" lang="zh-TW" altLang="en-US" sz="2800" b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11509" r="14444" b="11052"/>
          <a:stretch/>
        </p:blipFill>
        <p:spPr bwMode="auto">
          <a:xfrm>
            <a:off x="-38030" y="25102"/>
            <a:ext cx="9185056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600" dirty="0" smtClean="0">
                <a:solidFill>
                  <a:schemeClr val="accent1">
                    <a:lumMod val="50000"/>
                  </a:schemeClr>
                </a:solidFill>
                <a:latin typeface="華康中特圓體(P)" pitchFamily="34" charset="-120"/>
                <a:ea typeface="華康中特圓體(P)" pitchFamily="34" charset="-120"/>
              </a:rPr>
              <a:t>線上選社路徑</a:t>
            </a:r>
            <a:r>
              <a:rPr lang="en-US" altLang="zh-TW" sz="42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  <a:sym typeface="Wingdings" panose="05000000000000000000" pitchFamily="2" charset="2"/>
              </a:rPr>
              <a:t>(</a:t>
            </a:r>
            <a:r>
              <a:rPr lang="zh-TW" altLang="en-US" sz="42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  <a:sym typeface="Wingdings" panose="05000000000000000000" pitchFamily="2" charset="2"/>
              </a:rPr>
              <a:t>僅能使用電腦選社</a:t>
            </a:r>
            <a:r>
              <a:rPr lang="en-US" altLang="zh-TW" sz="42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  <a:sym typeface="Wingdings" panose="05000000000000000000" pitchFamily="2" charset="2"/>
              </a:rPr>
              <a:t>)</a:t>
            </a:r>
            <a:endParaRPr lang="zh-TW" altLang="zh-TW" sz="4200" dirty="0" smtClean="0">
              <a:solidFill>
                <a:srgbClr val="FF00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7924800" cy="50292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rgbClr val="CC0066"/>
              </a:buClr>
            </a:pPr>
            <a:r>
              <a:rPr lang="zh-TW" altLang="en-US" sz="1800" dirty="0" smtClean="0">
                <a:latin typeface="華康中特圓體" pitchFamily="49" charset="-120"/>
                <a:ea typeface="華康中特圓體" pitchFamily="49" charset="-120"/>
              </a:rPr>
              <a:t>請同學於開放線上選社時間進入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zh-TW" altLang="en-US" sz="18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    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學校首頁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＞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校務系統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＞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國高中社團選社</a:t>
            </a:r>
            <a:r>
              <a:rPr lang="zh-TW" altLang="en-US" sz="1400" dirty="0" smtClean="0">
                <a:latin typeface="華康中特圓體" pitchFamily="49" charset="-120"/>
                <a:ea typeface="華康中特圓體" pitchFamily="49" charset="-120"/>
              </a:rPr>
              <a:t>登入欣河系統後，</a:t>
            </a:r>
          </a:p>
          <a:p>
            <a:pPr marL="533400" indent="-533400" eaLnBrk="1" hangingPunct="1">
              <a:lnSpc>
                <a:spcPct val="120000"/>
              </a:lnSpc>
              <a:buClr>
                <a:srgbClr val="CC0066"/>
              </a:buClr>
            </a:pP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>選取身分</a:t>
            </a:r>
            <a:b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</a:t>
            </a:r>
            <a:r>
              <a:rPr lang="zh-TW" altLang="en-US" sz="2800" dirty="0" smtClean="0">
                <a:solidFill>
                  <a:srgbClr val="333399"/>
                </a:solidFill>
                <a:latin typeface="華康中特圓體" pitchFamily="49" charset="-120"/>
                <a:ea typeface="華康中特圓體" pitchFamily="49" charset="-120"/>
              </a:rPr>
              <a:t>輸入學號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</a:t>
            </a:r>
            <a:r>
              <a:rPr lang="zh-TW" altLang="en-US" sz="2800" dirty="0" smtClean="0">
                <a:solidFill>
                  <a:srgbClr val="336600"/>
                </a:solidFill>
                <a:latin typeface="華康中特圓體" pitchFamily="49" charset="-120"/>
                <a:ea typeface="華康中特圓體" pitchFamily="49" charset="-120"/>
              </a:rPr>
              <a:t>輸入密碼</a:t>
            </a:r>
            <a:r>
              <a:rPr lang="en-US" altLang="zh-TW" sz="2200" dirty="0" smtClean="0">
                <a:latin typeface="華康粗圓體" pitchFamily="49" charset="-120"/>
                <a:ea typeface="華康粗圓體" pitchFamily="49" charset="-120"/>
              </a:rPr>
              <a:t>(</a:t>
            </a:r>
            <a:r>
              <a:rPr lang="zh-TW" altLang="en-US" sz="2200" dirty="0" smtClean="0">
                <a:latin typeface="華康粗圓體" pitchFamily="49" charset="-120"/>
                <a:ea typeface="華康粗圓體" pitchFamily="49" charset="-120"/>
              </a:rPr>
              <a:t>身分證字號，</a:t>
            </a:r>
            <a:r>
              <a:rPr lang="zh-TW" altLang="en-US" sz="2200" dirty="0" smtClean="0">
                <a:solidFill>
                  <a:srgbClr val="FF0000"/>
                </a:solidFill>
                <a:latin typeface="華康粗圓體" pitchFamily="49" charset="-120"/>
                <a:ea typeface="華康粗圓體" pitchFamily="49" charset="-120"/>
              </a:rPr>
              <a:t>字母大小寫均可 </a:t>
            </a:r>
            <a:r>
              <a:rPr lang="en-US" altLang="zh-TW" sz="2200" dirty="0" smtClean="0">
                <a:latin typeface="華康粗圓體" pitchFamily="49" charset="-120"/>
                <a:ea typeface="華康粗圓體" pitchFamily="49" charset="-120"/>
              </a:rPr>
              <a:t>)</a:t>
            </a:r>
            <a:br>
              <a:rPr lang="en-US" altLang="zh-TW" sz="2200" dirty="0" smtClean="0">
                <a:latin typeface="華康粗圓體" pitchFamily="49" charset="-120"/>
                <a:ea typeface="華康粗圓體" pitchFamily="49" charset="-120"/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</a:t>
            </a:r>
            <a:r>
              <a:rPr lang="zh-TW" altLang="en-US" sz="2800" dirty="0" smtClean="0">
                <a:solidFill>
                  <a:srgbClr val="333399"/>
                </a:solidFill>
                <a:latin typeface="華康中特圓體" pitchFamily="49" charset="-120"/>
                <a:ea typeface="華康中特圓體" pitchFamily="49" charset="-120"/>
              </a:rPr>
              <a:t>登記選社</a:t>
            </a:r>
            <a:br>
              <a:rPr lang="zh-TW" altLang="en-US" sz="2800" dirty="0" smtClean="0">
                <a:solidFill>
                  <a:srgbClr val="333399"/>
                </a:solidFill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</a:t>
            </a:r>
            <a:r>
              <a:rPr lang="zh-TW" altLang="en-US" sz="2800" dirty="0" smtClean="0">
                <a:solidFill>
                  <a:srgbClr val="336600"/>
                </a:solidFill>
                <a:latin typeface="華康中特圓體" pitchFamily="49" charset="-120"/>
                <a:ea typeface="華康中特圓體" pitchFamily="49" charset="-120"/>
              </a:rPr>
              <a:t>填滿</a:t>
            </a:r>
            <a:r>
              <a:rPr lang="en-US" altLang="zh-TW" sz="2800" dirty="0" smtClean="0">
                <a:solidFill>
                  <a:srgbClr val="336600"/>
                </a:solidFill>
                <a:latin typeface="華康中特圓體" pitchFamily="49" charset="-120"/>
                <a:ea typeface="華康中特圓體" pitchFamily="49" charset="-120"/>
              </a:rPr>
              <a:t>10</a:t>
            </a:r>
            <a:r>
              <a:rPr lang="zh-TW" altLang="en-US" sz="2800" dirty="0" smtClean="0">
                <a:solidFill>
                  <a:srgbClr val="336600"/>
                </a:solidFill>
                <a:latin typeface="華康中特圓體" pitchFamily="49" charset="-120"/>
                <a:ea typeface="華康中特圓體" pitchFamily="49" charset="-120"/>
              </a:rPr>
              <a:t>個志願</a:t>
            </a:r>
            <a:r>
              <a:rPr lang="zh-TW" altLang="en-US" sz="3600" dirty="0" smtClean="0">
                <a:solidFill>
                  <a:schemeClr val="accent1">
                    <a:lumMod val="75000"/>
                  </a:schemeClr>
                </a:solidFill>
                <a:latin typeface="華康中特圓體" pitchFamily="49" charset="-120"/>
                <a:ea typeface="華康中特圓體" pitchFamily="49" charset="-120"/>
              </a:rPr>
              <a:t>（務必慎選最愛）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</a:t>
            </a:r>
            <a:r>
              <a:rPr lang="zh-TW" altLang="en-US" sz="2800" dirty="0" smtClean="0">
                <a:solidFill>
                  <a:srgbClr val="333399"/>
                </a:solidFill>
                <a:latin typeface="華康中特圓體" pitchFamily="49" charset="-120"/>
                <a:ea typeface="華康中特圓體" pitchFamily="49" charset="-120"/>
              </a:rPr>
              <a:t>確定送出</a:t>
            </a:r>
            <a: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  <a:t/>
            </a:r>
            <a:br>
              <a:rPr lang="zh-TW" altLang="en-US" sz="2800" dirty="0" smtClean="0">
                <a:latin typeface="華康中特圓體" pitchFamily="49" charset="-120"/>
                <a:ea typeface="華康中特圓體" pitchFamily="49" charset="-120"/>
              </a:rPr>
            </a:b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華康中特圓體" pitchFamily="49" charset="-120"/>
                <a:ea typeface="華康中特圓體" pitchFamily="49" charset="-120"/>
                <a:sym typeface="Wingdings" pitchFamily="2" charset="2"/>
              </a:rPr>
              <a:t></a:t>
            </a:r>
            <a:r>
              <a:rPr lang="zh-TW" altLang="en-US" sz="2800" dirty="0" smtClean="0">
                <a:solidFill>
                  <a:srgbClr val="336600"/>
                </a:solidFill>
                <a:latin typeface="華康中特圓體" pitchFamily="49" charset="-120"/>
                <a:ea typeface="華康中特圓體" pitchFamily="49" charset="-120"/>
              </a:rPr>
              <a:t>完成選社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47677" r="13017" b="11999"/>
          <a:stretch/>
        </p:blipFill>
        <p:spPr bwMode="auto">
          <a:xfrm>
            <a:off x="0" y="228181"/>
            <a:ext cx="9144000" cy="333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51520" y="2564904"/>
            <a:ext cx="1656184" cy="720080"/>
          </a:xfrm>
          <a:prstGeom prst="wedgeRoundRectCallout">
            <a:avLst>
              <a:gd name="adj1" fmla="val 109704"/>
              <a:gd name="adj2" fmla="val 241985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4941168"/>
            <a:ext cx="9144000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　　選社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  <a:sym typeface="Wingdings" panose="05000000000000000000" pitchFamily="2" charset="2"/>
              </a:rPr>
              <a:t>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點這裡！  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【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校務系統</a:t>
            </a:r>
            <a:r>
              <a:rPr kumimoji="1" lang="en-US" altLang="zh-TW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】</a:t>
            </a:r>
            <a:endParaRPr kumimoji="1" lang="zh-TW" altLang="en-US" sz="2800" b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3800201">
            <a:off x="-140922" y="1770303"/>
            <a:ext cx="1591414" cy="648072"/>
          </a:xfrm>
          <a:prstGeom prst="rightArrow">
            <a:avLst>
              <a:gd name="adj1" fmla="val 50000"/>
              <a:gd name="adj2" fmla="val 7799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2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6140722"/>
            <a:ext cx="9144000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　　   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選</a:t>
            </a:r>
            <a:r>
              <a:rPr kumimoji="1"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社</a:t>
            </a:r>
            <a:r>
              <a:rPr kumimoji="1"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  <a:sym typeface="Wingdings" panose="05000000000000000000" pitchFamily="2" charset="2"/>
              </a:rPr>
              <a:t></a:t>
            </a:r>
            <a:r>
              <a:rPr kumimoji="1" lang="zh-TW" altLang="en-US" sz="280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點這裡！  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【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全校選社團</a:t>
            </a:r>
            <a:r>
              <a:rPr kumimoji="1" lang="en-US" altLang="zh-TW" sz="280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】</a:t>
            </a:r>
            <a:endParaRPr kumimoji="1" lang="zh-TW" altLang="en-US" sz="280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35704" r="21481" b="10824"/>
          <a:stretch/>
        </p:blipFill>
        <p:spPr bwMode="auto">
          <a:xfrm>
            <a:off x="-15901" y="0"/>
            <a:ext cx="9171775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23928" y="3429000"/>
            <a:ext cx="3168352" cy="1224136"/>
          </a:xfrm>
          <a:prstGeom prst="wedgeRoundRectCallout">
            <a:avLst>
              <a:gd name="adj1" fmla="val 1878"/>
              <a:gd name="adj2" fmla="val 160697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2" name="向右箭號 1"/>
          <p:cNvSpPr/>
          <p:nvPr/>
        </p:nvSpPr>
        <p:spPr>
          <a:xfrm>
            <a:off x="2978572" y="3717032"/>
            <a:ext cx="1591414" cy="648072"/>
          </a:xfrm>
          <a:prstGeom prst="rightArrow">
            <a:avLst>
              <a:gd name="adj1" fmla="val 50000"/>
              <a:gd name="adj2" fmla="val 7799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7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儀隊</a:t>
            </a:r>
            <a:r>
              <a:rPr lang="en-US" altLang="zh-TW" sz="4000" b="0" i="0" u="none" strike="noStrike" kern="1200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-</a:t>
            </a:r>
            <a:r>
              <a:rPr lang="zh-TW" altLang="en-US" sz="4000" b="0" i="0" u="none" strike="noStrike" kern="1200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限高一新生</a:t>
            </a:r>
            <a:endParaRPr lang="zh-TW" altLang="en-US" sz="4000" dirty="0">
              <a:solidFill>
                <a:srgbClr val="669900"/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2852303" y="1556792"/>
          <a:ext cx="4389868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60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F:\雲端硬碟\訓育組\1051訓育\儀樂隊\105.09.21國慶大會暨行進樂隊遊行比賽\Photos\IMG20161010094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652872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7308304" y="332656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技能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2308" t="26560" r="15217" b="20000"/>
          <a:stretch>
            <a:fillRect/>
          </a:stretch>
        </p:blipFill>
        <p:spPr bwMode="auto">
          <a:xfrm>
            <a:off x="0" y="1484784"/>
            <a:ext cx="915893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70384"/>
            <a:ext cx="8015288" cy="914400"/>
          </a:xfrm>
        </p:spPr>
        <p:txBody>
          <a:bodyPr/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輸入密碼 </a:t>
            </a:r>
            <a:r>
              <a:rPr lang="en-US" altLang="zh-TW" sz="2800" dirty="0" smtClean="0">
                <a:solidFill>
                  <a:srgbClr val="669900"/>
                </a:solidFill>
                <a:latin typeface="華康中圓體" pitchFamily="49" charset="-120"/>
                <a:ea typeface="華康中圓體" pitchFamily="49" charset="-120"/>
              </a:rPr>
              <a:t>(</a:t>
            </a:r>
            <a:r>
              <a:rPr lang="zh-TW" altLang="en-US" sz="2800" dirty="0" smtClean="0">
                <a:solidFill>
                  <a:srgbClr val="669900"/>
                </a:solidFill>
                <a:latin typeface="華康中圓體" pitchFamily="49" charset="-120"/>
                <a:ea typeface="華康中圓體" pitchFamily="49" charset="-120"/>
              </a:rPr>
              <a:t>您的身分證字號</a:t>
            </a:r>
            <a:r>
              <a:rPr lang="en-US" altLang="zh-TW" sz="2800" dirty="0" smtClean="0">
                <a:solidFill>
                  <a:srgbClr val="669900"/>
                </a:solidFill>
                <a:latin typeface="華康中圓體" pitchFamily="49" charset="-120"/>
                <a:ea typeface="華康中圓體" pitchFamily="49" charset="-120"/>
              </a:rPr>
              <a:t>)</a:t>
            </a:r>
          </a:p>
        </p:txBody>
      </p:sp>
      <p:sp>
        <p:nvSpPr>
          <p:cNvPr id="86020" name="AutoShape 5"/>
          <p:cNvSpPr>
            <a:spLocks noChangeArrowheads="1"/>
          </p:cNvSpPr>
          <p:nvPr/>
        </p:nvSpPr>
        <p:spPr bwMode="auto">
          <a:xfrm rot="-574794">
            <a:off x="4368075" y="2179481"/>
            <a:ext cx="3593772" cy="1775994"/>
          </a:xfrm>
          <a:prstGeom prst="wedgeRoundRectCallout">
            <a:avLst>
              <a:gd name="adj1" fmla="val -48013"/>
              <a:gd name="adj2" fmla="val 78670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3563888" y="4725144"/>
            <a:ext cx="5580112" cy="1815882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TW" altLang="en-US" sz="2800" b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帳號：</a:t>
            </a:r>
            <a:r>
              <a:rPr kumimoji="1" lang="zh-TW" altLang="en-US" sz="2800" b="0" dirty="0">
                <a:solidFill>
                  <a:schemeClr val="accent3">
                    <a:lumMod val="40000"/>
                    <a:lumOff val="6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學號</a:t>
            </a:r>
          </a:p>
          <a:p>
            <a:pPr eaLnBrk="0" hangingPunct="0">
              <a:spcBef>
                <a:spcPct val="50000"/>
              </a:spcBef>
            </a:pPr>
            <a:r>
              <a:rPr kumimoji="1" lang="zh-TW" altLang="en-US" sz="2800" b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密碼：</a:t>
            </a:r>
            <a:r>
              <a:rPr kumimoji="1" lang="zh-TW" altLang="en-US" sz="2800" b="0" dirty="0">
                <a:solidFill>
                  <a:schemeClr val="accent3">
                    <a:lumMod val="40000"/>
                    <a:lumOff val="6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身份證</a:t>
            </a:r>
            <a:r>
              <a:rPr kumimoji="1" lang="zh-TW" altLang="en-US" sz="2800" b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字號</a:t>
            </a:r>
            <a:r>
              <a:rPr kumimoji="1" lang="zh-TW" altLang="en-US" sz="280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（大小寫皆可）</a:t>
            </a:r>
            <a:endParaRPr kumimoji="1" lang="en-US" altLang="zh-TW" sz="2800" b="0" dirty="0" smtClean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  <a:p>
            <a:pPr eaLnBrk="0" hangingPunct="0">
              <a:spcBef>
                <a:spcPct val="50000"/>
              </a:spcBef>
            </a:pPr>
            <a:r>
              <a:rPr kumimoji="1" lang="zh-TW" altLang="en-US" sz="280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驗證碼：</a:t>
            </a:r>
            <a:r>
              <a:rPr kumimoji="1" lang="zh-TW" alt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依電腦顯示鍵入</a:t>
            </a:r>
            <a:endParaRPr kumimoji="1" lang="zh-TW" altLang="en-US" sz="2800" b="0" dirty="0">
              <a:solidFill>
                <a:schemeClr val="accent3">
                  <a:lumMod val="40000"/>
                  <a:lumOff val="60000"/>
                </a:schemeClr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選社資訊</a:t>
            </a:r>
          </a:p>
        </p:txBody>
      </p:sp>
      <p:pic>
        <p:nvPicPr>
          <p:cNvPr id="870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8486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AutoShape 7"/>
          <p:cNvSpPr>
            <a:spLocks noChangeArrowheads="1"/>
          </p:cNvSpPr>
          <p:nvPr/>
        </p:nvSpPr>
        <p:spPr bwMode="auto">
          <a:xfrm>
            <a:off x="3581400" y="3124200"/>
            <a:ext cx="4800600" cy="1240904"/>
          </a:xfrm>
          <a:prstGeom prst="wedgeRoundRectCallout">
            <a:avLst>
              <a:gd name="adj1" fmla="val -1125"/>
              <a:gd name="adj2" fmla="val 128636"/>
              <a:gd name="adj3" fmla="val 16667"/>
            </a:avLst>
          </a:prstGeom>
          <a:noFill/>
          <a:ln w="5715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4495800" y="5334000"/>
            <a:ext cx="4648200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TW" altLang="en-US" sz="2800" b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仔細看！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選社資訊</a:t>
            </a:r>
          </a:p>
        </p:txBody>
      </p:sp>
      <p:sp>
        <p:nvSpPr>
          <p:cNvPr id="8806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88066" name="Picture 6"/>
          <p:cNvPicPr>
            <a:picLocks noChangeAspect="1" noChangeArrowheads="1"/>
          </p:cNvPicPr>
          <p:nvPr/>
        </p:nvPicPr>
        <p:blipFill>
          <a:blip r:embed="rId2" cstate="print"/>
          <a:srcRect t="12792" r="2775"/>
          <a:stretch>
            <a:fillRect/>
          </a:stretch>
        </p:blipFill>
        <p:spPr bwMode="auto">
          <a:xfrm>
            <a:off x="381000" y="1677241"/>
            <a:ext cx="8511480" cy="495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86" name="AutoShape 14"/>
          <p:cNvSpPr>
            <a:spLocks noChangeArrowheads="1"/>
          </p:cNvSpPr>
          <p:nvPr/>
        </p:nvSpPr>
        <p:spPr bwMode="auto">
          <a:xfrm>
            <a:off x="2411760" y="2564904"/>
            <a:ext cx="793750" cy="1714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zh-TW" altLang="en-US"/>
          </a:p>
        </p:txBody>
      </p:sp>
      <p:sp>
        <p:nvSpPr>
          <p:cNvPr id="88070" name="AutoShape 10"/>
          <p:cNvSpPr>
            <a:spLocks noChangeArrowheads="1"/>
          </p:cNvSpPr>
          <p:nvPr/>
        </p:nvSpPr>
        <p:spPr bwMode="auto">
          <a:xfrm rot="-574794">
            <a:off x="1804591" y="1705116"/>
            <a:ext cx="1351280" cy="533400"/>
          </a:xfrm>
          <a:prstGeom prst="wedgeRoundRectCallout">
            <a:avLst>
              <a:gd name="adj1" fmla="val -5042"/>
              <a:gd name="adj2" fmla="val 262343"/>
              <a:gd name="adj3" fmla="val 16667"/>
            </a:avLst>
          </a:prstGeom>
          <a:noFill/>
          <a:ln w="889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18370" r="18093" b="20765"/>
          <a:stretch/>
        </p:blipFill>
        <p:spPr bwMode="auto">
          <a:xfrm>
            <a:off x="0" y="433140"/>
            <a:ext cx="9145016" cy="486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79512" y="764704"/>
            <a:ext cx="1584176" cy="504056"/>
          </a:xfrm>
          <a:prstGeom prst="wedgeRoundRectCallout">
            <a:avLst>
              <a:gd name="adj1" fmla="val -16365"/>
              <a:gd name="adj2" fmla="val 885618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512" y="5661248"/>
            <a:ext cx="9144000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　　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標楷體"/>
                <a:ea typeface="標楷體"/>
              </a:rPr>
              <a:t>●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學生名字       </a:t>
            </a:r>
            <a:r>
              <a:rPr kumimoji="1"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●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選擇社團</a:t>
            </a:r>
            <a:endParaRPr kumimoji="1" lang="zh-TW" altLang="en-US" sz="2800" b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179512" y="105273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1259632" y="2276872"/>
            <a:ext cx="1800200" cy="3025542"/>
          </a:xfrm>
          <a:prstGeom prst="wedgeRoundRectCallout">
            <a:avLst>
              <a:gd name="adj1" fmla="val 103951"/>
              <a:gd name="adj2" fmla="val 60406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2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登記選社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66800" y="1511126"/>
            <a:ext cx="6858000" cy="5302250"/>
            <a:chOff x="672" y="804"/>
            <a:chExt cx="4320" cy="3340"/>
          </a:xfrm>
          <a:solidFill>
            <a:schemeClr val="tx1"/>
          </a:solidFill>
        </p:grpSpPr>
        <p:pic>
          <p:nvPicPr>
            <p:cNvPr id="8909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804"/>
              <a:ext cx="4320" cy="334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526343" name="AutoShape 7"/>
            <p:cNvSpPr>
              <a:spLocks noChangeArrowheads="1"/>
            </p:cNvSpPr>
            <p:nvPr/>
          </p:nvSpPr>
          <p:spPr bwMode="auto">
            <a:xfrm>
              <a:off x="1248" y="1440"/>
              <a:ext cx="500" cy="108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zh-TW" altLang="en-US"/>
            </a:p>
          </p:txBody>
        </p:sp>
      </p:grpSp>
      <p:sp>
        <p:nvSpPr>
          <p:cNvPr id="89092" name="AutoShape 6"/>
          <p:cNvSpPr>
            <a:spLocks noChangeArrowheads="1"/>
          </p:cNvSpPr>
          <p:nvPr/>
        </p:nvSpPr>
        <p:spPr bwMode="auto">
          <a:xfrm rot="-574794">
            <a:off x="2057400" y="1442397"/>
            <a:ext cx="1066800" cy="533400"/>
          </a:xfrm>
          <a:prstGeom prst="wedgeRoundRectCallout">
            <a:avLst>
              <a:gd name="adj1" fmla="val -117958"/>
              <a:gd name="adj2" fmla="val 685463"/>
              <a:gd name="adj3" fmla="val 16667"/>
            </a:avLst>
          </a:prstGeom>
          <a:noFill/>
          <a:ln w="889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686800" cy="115699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登記選社</a:t>
            </a:r>
            <a:r>
              <a:rPr lang="zh-TW" altLang="en-US" sz="35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：</a:t>
            </a:r>
            <a:r>
              <a:rPr lang="zh-TW" altLang="en-US" sz="4600" b="1" dirty="0" smtClean="0">
                <a:solidFill>
                  <a:srgbClr val="FF3399"/>
                </a:solidFill>
                <a:latin typeface="華康中特圓體(P)" pitchFamily="34" charset="-120"/>
                <a:ea typeface="華康中特圓體(P)" pitchFamily="34" charset="-120"/>
              </a:rPr>
              <a:t>一定要</a:t>
            </a:r>
            <a:r>
              <a:rPr lang="zh-TW" altLang="en-US" sz="35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填滿</a:t>
            </a:r>
            <a:r>
              <a:rPr lang="en-US" altLang="zh-TW" sz="35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10</a:t>
            </a:r>
            <a:r>
              <a:rPr lang="zh-TW" altLang="en-US" sz="35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個志願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2" cstate="print"/>
          <a:srcRect t="6332"/>
          <a:stretch>
            <a:fillRect/>
          </a:stretch>
        </p:blipFill>
        <p:spPr bwMode="auto">
          <a:xfrm>
            <a:off x="914400" y="1700808"/>
            <a:ext cx="7620000" cy="486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5"/>
          <p:cNvSpPr txBox="1">
            <a:spLocks noChangeArrowheads="1"/>
          </p:cNvSpPr>
          <p:nvPr/>
        </p:nvSpPr>
        <p:spPr bwMode="auto">
          <a:xfrm>
            <a:off x="2339752" y="3733800"/>
            <a:ext cx="6804248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TW" altLang="en-US" sz="2800" b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未填滿</a:t>
            </a:r>
            <a:r>
              <a:rPr kumimoji="1" lang="en-US" altLang="zh-TW" sz="2800" b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10</a:t>
            </a:r>
            <a:r>
              <a:rPr kumimoji="1" lang="zh-TW" altLang="en-US" sz="2800" b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個</a:t>
            </a:r>
            <a:r>
              <a:rPr kumimoji="1" lang="zh-TW" altLang="en-US" sz="2800" b="0" dirty="0" smtClean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志願，會出現上列對話方塊</a:t>
            </a:r>
            <a:endParaRPr kumimoji="1" lang="zh-TW" altLang="en-US" sz="2800" b="0" dirty="0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90117" name="AutoShape 6"/>
          <p:cNvSpPr>
            <a:spLocks noChangeArrowheads="1"/>
          </p:cNvSpPr>
          <p:nvPr/>
        </p:nvSpPr>
        <p:spPr bwMode="auto">
          <a:xfrm>
            <a:off x="3635896" y="1600200"/>
            <a:ext cx="3298304" cy="1295400"/>
          </a:xfrm>
          <a:prstGeom prst="wedgeRoundRectCallout">
            <a:avLst>
              <a:gd name="adj1" fmla="val 19477"/>
              <a:gd name="adj2" fmla="val 112248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771800" y="5373216"/>
            <a:ext cx="5040560" cy="792088"/>
          </a:xfrm>
          <a:prstGeom prst="wedgeRoundRectCallout">
            <a:avLst>
              <a:gd name="adj1" fmla="val -218"/>
              <a:gd name="adj2" fmla="val -191760"/>
              <a:gd name="adj3" fmla="val 16667"/>
            </a:avLst>
          </a:prstGeom>
          <a:noFill/>
          <a:ln w="57150">
            <a:solidFill>
              <a:srgbClr val="FF3399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登記選社</a:t>
            </a:r>
          </a:p>
        </p:txBody>
      </p:sp>
      <p:pic>
        <p:nvPicPr>
          <p:cNvPr id="91139" name="Picture 4"/>
          <p:cNvPicPr>
            <a:picLocks noChangeAspect="1" noChangeArrowheads="1"/>
          </p:cNvPicPr>
          <p:nvPr/>
        </p:nvPicPr>
        <p:blipFill>
          <a:blip r:embed="rId2" cstate="print"/>
          <a:srcRect t="14027"/>
          <a:stretch>
            <a:fillRect/>
          </a:stretch>
        </p:blipFill>
        <p:spPr bwMode="auto">
          <a:xfrm>
            <a:off x="914400" y="1916832"/>
            <a:ext cx="7315200" cy="47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AutoShape 6"/>
          <p:cNvSpPr>
            <a:spLocks noChangeArrowheads="1"/>
          </p:cNvSpPr>
          <p:nvPr/>
        </p:nvSpPr>
        <p:spPr bwMode="auto">
          <a:xfrm>
            <a:off x="2971800" y="4572000"/>
            <a:ext cx="5410200" cy="1752600"/>
          </a:xfrm>
          <a:prstGeom prst="wedgeRoundRectCallout">
            <a:avLst>
              <a:gd name="adj1" fmla="val -62384"/>
              <a:gd name="adj2" fmla="val -41213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0" y="4038600"/>
            <a:ext cx="3048000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TW" altLang="en-US" sz="2800" b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填滿</a:t>
            </a:r>
            <a:r>
              <a:rPr kumimoji="1" lang="en-US" altLang="zh-TW" sz="2800" b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10</a:t>
            </a:r>
            <a:r>
              <a:rPr kumimoji="1" lang="zh-TW" altLang="en-US" sz="2800" b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個志願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確定送出</a:t>
            </a:r>
          </a:p>
        </p:txBody>
      </p:sp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2" cstate="print"/>
          <a:srcRect t="10844" b="5941"/>
          <a:stretch>
            <a:fillRect/>
          </a:stretch>
        </p:blipFill>
        <p:spPr bwMode="auto">
          <a:xfrm>
            <a:off x="533400" y="1772816"/>
            <a:ext cx="82296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AutoShape 5"/>
          <p:cNvSpPr>
            <a:spLocks noChangeArrowheads="1"/>
          </p:cNvSpPr>
          <p:nvPr/>
        </p:nvSpPr>
        <p:spPr bwMode="auto">
          <a:xfrm>
            <a:off x="4953000" y="5181600"/>
            <a:ext cx="2057400" cy="762000"/>
          </a:xfrm>
          <a:prstGeom prst="wedgeRoundRectCallout">
            <a:avLst>
              <a:gd name="adj1" fmla="val -116761"/>
              <a:gd name="adj2" fmla="val -18080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5157192"/>
            <a:ext cx="4114800" cy="528638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TW" altLang="en-US" sz="2800" b="0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一定要記得按！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選社成功</a:t>
            </a: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2" cstate="print"/>
          <a:srcRect t="14672"/>
          <a:stretch>
            <a:fillRect/>
          </a:stretch>
        </p:blipFill>
        <p:spPr bwMode="auto">
          <a:xfrm>
            <a:off x="179512" y="1628800"/>
            <a:ext cx="8712968" cy="473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AutoShape 5"/>
          <p:cNvSpPr>
            <a:spLocks noChangeArrowheads="1"/>
          </p:cNvSpPr>
          <p:nvPr/>
        </p:nvSpPr>
        <p:spPr bwMode="auto">
          <a:xfrm>
            <a:off x="2656117" y="3437999"/>
            <a:ext cx="2821342" cy="807960"/>
          </a:xfrm>
          <a:prstGeom prst="wedgeRoundRectCallout">
            <a:avLst>
              <a:gd name="adj1" fmla="val -93935"/>
              <a:gd name="adj2" fmla="val 189167"/>
              <a:gd name="adj3" fmla="val 16667"/>
            </a:avLst>
          </a:prstGeom>
          <a:noFill/>
          <a:ln w="101600">
            <a:solidFill>
              <a:srgbClr val="66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zh-TW" altLang="en-US"/>
          </a:p>
        </p:txBody>
      </p:sp>
      <p:sp>
        <p:nvSpPr>
          <p:cNvPr id="93189" name="Text Box 6"/>
          <p:cNvSpPr txBox="1">
            <a:spLocks noChangeArrowheads="1"/>
          </p:cNvSpPr>
          <p:nvPr/>
        </p:nvSpPr>
        <p:spPr bwMode="auto">
          <a:xfrm>
            <a:off x="0" y="5198336"/>
            <a:ext cx="4897514" cy="536976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zh-TW" altLang="en-US" sz="2800" b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恭喜你，選社完成！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2915816" y="2780928"/>
            <a:ext cx="936104" cy="14401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線上選社後</a:t>
            </a:r>
            <a:endParaRPr lang="zh-TW" altLang="en-US" sz="4600" b="1" dirty="0">
              <a:solidFill>
                <a:srgbClr val="669900"/>
              </a:solidFill>
              <a:latin typeface="華康中特圓體(P)" pitchFamily="34" charset="-120"/>
              <a:ea typeface="華康中特圓體(P)" pitchFamily="34" charset="-120"/>
            </a:endParaRPr>
          </a:p>
        </p:txBody>
      </p:sp>
      <p:sp>
        <p:nvSpPr>
          <p:cNvPr id="9420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003232" cy="4873752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150000"/>
              </a:lnSpc>
              <a:buClr>
                <a:srgbClr val="CC0066"/>
              </a:buClr>
            </a:pP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線上選社後，正確社團成員名單將由訓育組整理後，擇日公佈。</a:t>
            </a:r>
          </a:p>
          <a:p>
            <a:pPr marL="533400" indent="-533400" eaLnBrk="1" hangingPunct="1">
              <a:lnSpc>
                <a:spcPct val="150000"/>
              </a:lnSpc>
              <a:buClr>
                <a:srgbClr val="CC0066"/>
              </a:buClr>
            </a:pP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選社時間截止系統將會採</a:t>
            </a:r>
            <a:r>
              <a:rPr lang="zh-TW" altLang="en-US" sz="4600" b="1" dirty="0" smtClean="0">
                <a:solidFill>
                  <a:srgbClr val="CC0066"/>
                </a:solidFill>
                <a:latin typeface="華康中特圓體" pitchFamily="49" charset="-120"/>
                <a:ea typeface="華康中特圓體" pitchFamily="49" charset="-120"/>
              </a:rPr>
              <a:t>亂數編排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社團，</a:t>
            </a:r>
            <a:r>
              <a:rPr lang="zh-TW" altLang="en-US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選擇的社團已滿或未填志願者電腦也會自動給予社團。</a:t>
            </a:r>
            <a:endParaRPr lang="en-US" altLang="zh-TW" dirty="0" smtClean="0">
              <a:solidFill>
                <a:srgbClr val="FF0000"/>
              </a:solidFill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除非該社團因人數不足而無法成立，將於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9/25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（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二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）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通知須重選社團名單。</a:t>
            </a:r>
          </a:p>
          <a:p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本學期共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六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次社團，第一次上課時間為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10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月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05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日（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五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）下午第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6</a:t>
            </a:r>
            <a:r>
              <a:rPr lang="zh-TW" altLang="zh-TW" dirty="0" smtClean="0">
                <a:latin typeface="華康中特圓體" pitchFamily="49" charset="-120"/>
                <a:ea typeface="華康中特圓體" pitchFamily="49" charset="-120"/>
              </a:rPr>
              <a:t>、</a:t>
            </a:r>
            <a:r>
              <a:rPr lang="en-US" altLang="zh-TW" dirty="0" smtClean="0">
                <a:latin typeface="華康中特圓體" pitchFamily="49" charset="-120"/>
                <a:ea typeface="華康中特圓體" pitchFamily="49" charset="-120"/>
              </a:rPr>
              <a:t>7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節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。</a:t>
            </a:r>
            <a:endParaRPr lang="en-US" altLang="zh-TW" dirty="0" smtClean="0">
              <a:latin typeface="華康中特圓體" pitchFamily="49" charset="-120"/>
              <a:ea typeface="華康中特圓體" pitchFamily="49" charset="-120"/>
            </a:endParaRPr>
          </a:p>
          <a:p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社團課程時間：本學年開始於</a:t>
            </a:r>
            <a:r>
              <a:rPr lang="en-US" altLang="zh-TW" sz="4000" b="1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《</a:t>
            </a:r>
            <a:r>
              <a:rPr lang="zh-TW" altLang="en-US" sz="4000" b="1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週五</a:t>
            </a:r>
            <a:r>
              <a:rPr lang="en-US" altLang="zh-TW" sz="4000" b="1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》</a:t>
            </a:r>
            <a:r>
              <a:rPr lang="zh-TW" altLang="en-US" dirty="0" smtClean="0">
                <a:latin typeface="華康中特圓體" pitchFamily="49" charset="-120"/>
                <a:ea typeface="華康中特圓體" pitchFamily="49" charset="-120"/>
              </a:rPr>
              <a:t>上課。</a:t>
            </a:r>
            <a:endParaRPr lang="zh-TW" altLang="en-US" dirty="0" smtClean="0">
              <a:latin typeface="華康中特圓體" pitchFamily="49" charset="-120"/>
              <a:ea typeface="華康中特圓體" pitchFamily="49" charset="-120"/>
            </a:endParaRPr>
          </a:p>
          <a:p>
            <a:pPr marL="533400" indent="-533400" eaLnBrk="1" hangingPunct="1">
              <a:lnSpc>
                <a:spcPct val="150000"/>
              </a:lnSpc>
              <a:buClr>
                <a:srgbClr val="CC0066"/>
              </a:buClr>
            </a:pPr>
            <a:endParaRPr lang="zh-TW" altLang="en-US" dirty="0" smtClean="0">
              <a:solidFill>
                <a:srgbClr val="FF0000"/>
              </a:solidFill>
              <a:latin typeface="華康中特圓體" pitchFamily="49" charset="-120"/>
              <a:ea typeface="華康中特圓體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959474" y="1552230"/>
          <a:ext cx="5636862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60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管樂社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6146" name="Picture 2" descr="http://163.23.130.51/sysdata/84/284/album/46398ae4ced789cc/l/25365_684d8f0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6035824" cy="33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7308304" y="332656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技能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600" b="1" dirty="0" smtClean="0">
                <a:solidFill>
                  <a:srgbClr val="669900"/>
                </a:solidFill>
                <a:latin typeface="華康中特圓體(P)" pitchFamily="34" charset="-120"/>
                <a:ea typeface="華康中特圓體(P)" pitchFamily="34" charset="-120"/>
              </a:rPr>
              <a:t>選社方式注意：</a:t>
            </a:r>
            <a:endParaRPr lang="zh-TW" altLang="zh-TW" sz="4600" b="1" dirty="0" smtClean="0">
              <a:solidFill>
                <a:srgbClr val="669900"/>
              </a:solidFill>
              <a:latin typeface="華康中特圓體(P)" pitchFamily="34" charset="-120"/>
              <a:ea typeface="華康中特圓體(P)" pitchFamily="34" charset="-12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7924800" cy="4724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chemeClr val="accent1">
                  <a:lumMod val="50000"/>
                </a:schemeClr>
              </a:buClr>
            </a:pP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請與</a:t>
            </a:r>
            <a:r>
              <a:rPr lang="zh-TW" altLang="en-US" sz="24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家長充分討論</a:t>
            </a: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後，謹慎選社，再</a:t>
            </a:r>
            <a:r>
              <a:rPr lang="zh-TW" altLang="en-US" sz="2400" dirty="0" smtClean="0">
                <a:latin typeface="華康粗圓體" pitchFamily="49" charset="-120"/>
                <a:ea typeface="華康粗圓體" pitchFamily="49" charset="-120"/>
              </a:rPr>
              <a:t>上網登錄，本校社團為學年制，下學期並無轉社問題。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accent1">
                  <a:lumMod val="50000"/>
                </a:schemeClr>
              </a:buClr>
            </a:pPr>
            <a:r>
              <a:rPr lang="zh-TW" altLang="en-US" sz="2400" dirty="0" smtClean="0">
                <a:latin typeface="華康粗圓體" pitchFamily="49" charset="-120"/>
                <a:ea typeface="華康粗圓體" pitchFamily="49" charset="-120"/>
              </a:rPr>
              <a:t>部分社團需租用校車、負擔材料費或入社條件之限制，社團預選後有部分修訂，請詳閱選社注意。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accent1">
                  <a:lumMod val="50000"/>
                </a:schemeClr>
              </a:buClr>
            </a:pP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社團時間為</a:t>
            </a:r>
            <a:r>
              <a:rPr lang="zh-TW" altLang="en-US" sz="2800" dirty="0" smtClean="0">
                <a:solidFill>
                  <a:srgbClr val="CC0066"/>
                </a:solidFill>
                <a:latin typeface="華康中特圓體" pitchFamily="49" charset="-120"/>
                <a:ea typeface="華康中特圓體" pitchFamily="49" charset="-120"/>
              </a:rPr>
              <a:t>正式課程，遲到、曠課者，均發回條通知家長</a:t>
            </a: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，並依校規及成績考查辦法</a:t>
            </a:r>
            <a:r>
              <a:rPr lang="zh-TW" altLang="en-US" sz="2800" dirty="0" smtClean="0">
                <a:solidFill>
                  <a:srgbClr val="CC0066"/>
                </a:solidFill>
                <a:latin typeface="華康中特圓體" pitchFamily="49" charset="-120"/>
                <a:ea typeface="華康中特圓體" pitchFamily="49" charset="-120"/>
              </a:rPr>
              <a:t>加重處理</a:t>
            </a: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，轉至</a:t>
            </a:r>
            <a:r>
              <a:rPr lang="zh-TW" altLang="en-US" sz="2400" b="1" dirty="0" smtClean="0">
                <a:solidFill>
                  <a:srgbClr val="CC0066"/>
                </a:solidFill>
                <a:latin typeface="華康中特圓體" pitchFamily="49" charset="-120"/>
                <a:ea typeface="華康中特圓體" pitchFamily="49" charset="-120"/>
              </a:rPr>
              <a:t>愛心服務社</a:t>
            </a: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。</a:t>
            </a:r>
          </a:p>
          <a:p>
            <a:pPr marL="533400" indent="-533400" eaLnBrk="1" hangingPunct="1">
              <a:lnSpc>
                <a:spcPct val="90000"/>
              </a:lnSpc>
              <a:buClr>
                <a:schemeClr val="accent1">
                  <a:lumMod val="50000"/>
                </a:schemeClr>
              </a:buClr>
            </a:pP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線上選社身分無法登入時，請記下個人正確資料，再與學務處確認。</a:t>
            </a:r>
          </a:p>
          <a:p>
            <a:pPr marL="533400" indent="-533400">
              <a:lnSpc>
                <a:spcPct val="90000"/>
              </a:lnSpc>
              <a:buClr>
                <a:schemeClr val="accent1">
                  <a:lumMod val="50000"/>
                </a:schemeClr>
              </a:buClr>
            </a:pP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本次社團採志願選社，</a:t>
            </a:r>
            <a:r>
              <a:rPr lang="zh-TW" altLang="en-US" sz="2400" dirty="0" smtClean="0">
                <a:solidFill>
                  <a:srgbClr val="FF0000"/>
                </a:solidFill>
                <a:latin typeface="華康中特圓體" pitchFamily="49" charset="-120"/>
                <a:ea typeface="華康中特圓體" pitchFamily="49" charset="-120"/>
              </a:rPr>
              <a:t>沒有先後搶志願的問題</a:t>
            </a: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。請善用離峰時段選社，以免無法登入。 </a:t>
            </a:r>
          </a:p>
          <a:p>
            <a:pPr marL="533400" indent="-533400">
              <a:lnSpc>
                <a:spcPct val="90000"/>
              </a:lnSpc>
              <a:buClr>
                <a:schemeClr val="accent1">
                  <a:lumMod val="50000"/>
                </a:schemeClr>
              </a:buClr>
            </a:pP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務必填滿</a:t>
            </a:r>
            <a:r>
              <a:rPr lang="en-US" altLang="zh-TW" dirty="0" smtClean="0">
                <a:latin typeface="華康粗圓體" pitchFamily="49" charset="-120"/>
                <a:ea typeface="華康粗圓體" pitchFamily="49" charset="-120"/>
              </a:rPr>
              <a:t>10</a:t>
            </a:r>
            <a:r>
              <a:rPr lang="zh-TW" altLang="en-US" dirty="0" smtClean="0">
                <a:latin typeface="華康粗圓體" pitchFamily="49" charset="-120"/>
                <a:ea typeface="華康粗圓體" pitchFamily="49" charset="-120"/>
              </a:rPr>
              <a:t>個社團，以保障自已的權利。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450506"/>
          </a:xfrm>
        </p:spPr>
        <p:txBody>
          <a:bodyPr>
            <a:noAutofit/>
          </a:bodyPr>
          <a:lstStyle/>
          <a:p>
            <a:pPr algn="ctr"/>
            <a:r>
              <a:rPr lang="zh-TW" altLang="en-US" sz="125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班長</a:t>
            </a:r>
            <a:r>
              <a:rPr lang="en-US" altLang="zh-TW" sz="96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/>
            </a:r>
            <a:br>
              <a:rPr lang="en-US" altLang="zh-TW" sz="96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</a:br>
            <a:r>
              <a:rPr kumimoji="0" lang="zh-TW" altLang="en-US" sz="8000" b="0" i="0" u="none" strike="noStrike" kern="1200" cap="small" baseline="0" dirty="0" smtClean="0">
                <a:solidFill>
                  <a:srgbClr val="0066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高一、二</a:t>
            </a:r>
            <a:r>
              <a:rPr kumimoji="0" lang="en-US" altLang="zh-TW" sz="8000" b="0" i="0" u="none" strike="noStrike" kern="1200" cap="small" baseline="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/>
            </a:r>
            <a:br>
              <a:rPr kumimoji="0" lang="en-US" altLang="zh-TW" sz="8000" b="0" i="0" u="none" strike="noStrike" kern="1200" cap="small" baseline="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</a:br>
            <a:r>
              <a:rPr kumimoji="0" lang="zh-TW" altLang="en-US" sz="8000" b="0" i="0" u="none" strike="noStrike" kern="1200" cap="small" baseline="0" dirty="0" smtClean="0">
                <a:solidFill>
                  <a:srgbClr val="669900"/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國一、二</a:t>
            </a:r>
            <a:endParaRPr kumimoji="0" lang="zh-TW" altLang="en-US" sz="12500" b="0" i="0" u="none" strike="noStrike" kern="1200" cap="small" baseline="0" dirty="0" smtClean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  <a:cs typeface="+mj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51520" y="4797152"/>
            <a:ext cx="8424936" cy="16768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zh-TW" altLang="en-US" sz="5000" dirty="0" smtClean="0">
                <a:latin typeface="華康雅藝體W6" pitchFamily="81" charset="-120"/>
                <a:ea typeface="華康雅藝體W6" pitchFamily="81" charset="-120"/>
              </a:rPr>
              <a:t>至舞台前領取資料</a:t>
            </a:r>
            <a:endParaRPr lang="en-US" altLang="zh-TW" sz="5000" dirty="0" smtClean="0">
              <a:latin typeface="華康雅藝體W6" pitchFamily="81" charset="-120"/>
              <a:ea typeface="華康雅藝體W6" pitchFamily="81" charset="-120"/>
            </a:endParaRPr>
          </a:p>
          <a:p>
            <a:pPr algn="ctr">
              <a:buNone/>
            </a:pPr>
            <a:r>
              <a:rPr lang="zh-TW" altLang="en-US" sz="5000" dirty="0" smtClean="0">
                <a:solidFill>
                  <a:schemeClr val="accent1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班長</a:t>
            </a:r>
            <a:r>
              <a:rPr lang="en-US" altLang="zh-TW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  <a:t>《</a:t>
            </a:r>
            <a:r>
              <a:rPr lang="zh-TW" alt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  <a:t>務必</a:t>
            </a:r>
            <a:r>
              <a:rPr lang="en-US" altLang="zh-TW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  <a:t>》</a:t>
            </a:r>
            <a:r>
              <a:rPr lang="zh-TW" altLang="en-US" sz="5000" dirty="0" smtClean="0">
                <a:solidFill>
                  <a:schemeClr val="accent1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於今日第七節下課</a:t>
            </a:r>
            <a:endParaRPr lang="en-US" altLang="zh-TW" sz="5000" dirty="0" smtClean="0">
              <a:solidFill>
                <a:schemeClr val="accent1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  <a:p>
            <a:pPr algn="ctr">
              <a:buNone/>
            </a:pPr>
            <a:r>
              <a:rPr lang="zh-TW" altLang="en-US" sz="5000" dirty="0" smtClean="0">
                <a:solidFill>
                  <a:schemeClr val="accent1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將統計表交回訓育組</a:t>
            </a:r>
            <a:endParaRPr lang="zh-TW" altLang="en-US" sz="5000" dirty="0">
              <a:solidFill>
                <a:schemeClr val="accent1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59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332477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50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美食</a:t>
            </a:r>
            <a:r>
              <a:rPr lang="en-US" altLang="zh-TW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DIY</a:t>
            </a:r>
            <a:r>
              <a:rPr lang="en-US" altLang="zh-TW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b="1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7164288" y="3356992"/>
            <a:ext cx="723275" cy="278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buFont typeface="Wingdings" pitchFamily="2" charset="2"/>
              <a:buChar char="u"/>
              <a:defRPr/>
            </a:pPr>
            <a:r>
              <a:rPr kumimoji="1" lang="zh-TW" altLang="en-US" sz="3500" b="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謝絕</a:t>
            </a:r>
            <a:r>
              <a:rPr kumimoji="1" lang="zh-TW" altLang="en-US" sz="3500" b="0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絕舊生</a:t>
            </a:r>
          </a:p>
        </p:txBody>
      </p:sp>
      <p:grpSp>
        <p:nvGrpSpPr>
          <p:cNvPr id="15" name="Group 57"/>
          <p:cNvGrpSpPr>
            <a:grpSpLocks/>
          </p:cNvGrpSpPr>
          <p:nvPr/>
        </p:nvGrpSpPr>
        <p:grpSpPr bwMode="auto">
          <a:xfrm rot="20892016">
            <a:off x="6305182" y="962008"/>
            <a:ext cx="1981200" cy="498475"/>
            <a:chOff x="3552" y="1008"/>
            <a:chExt cx="1248" cy="314"/>
          </a:xfrm>
        </p:grpSpPr>
        <p:sp>
          <p:nvSpPr>
            <p:cNvPr id="16" name="AutoShape 58"/>
            <p:cNvSpPr>
              <a:spLocks noChangeArrowheads="1"/>
            </p:cNvSpPr>
            <p:nvPr/>
          </p:nvSpPr>
          <p:spPr bwMode="auto">
            <a:xfrm>
              <a:off x="3600" y="1056"/>
              <a:ext cx="1200" cy="24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zh-TW" altLang="en-US"/>
            </a:p>
          </p:txBody>
        </p:sp>
        <p:sp>
          <p:nvSpPr>
            <p:cNvPr id="17" name="Text Box 59"/>
            <p:cNvSpPr txBox="1">
              <a:spLocks noChangeArrowheads="1"/>
            </p:cNvSpPr>
            <p:nvPr/>
          </p:nvSpPr>
          <p:spPr bwMode="auto">
            <a:xfrm>
              <a:off x="3888" y="1056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TW" altLang="en-US" b="0" dirty="0">
                  <a:solidFill>
                    <a:schemeClr val="bg1"/>
                  </a:solidFill>
                  <a:ea typeface="華康儷粗圓(P)" pitchFamily="2" charset="-120"/>
                </a:rPr>
                <a:t>材料付費</a:t>
              </a:r>
            </a:p>
          </p:txBody>
        </p:sp>
        <p:pic>
          <p:nvPicPr>
            <p:cNvPr id="18" name="Picture 60" descr="doodle-style-international-R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52" y="1008"/>
              <a:ext cx="296" cy="314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</p:grpSp>
      <p:pic>
        <p:nvPicPr>
          <p:cNvPr id="49153" name="Picture 1" descr="I:\1042\1042\1042訓育組\1042社團\1050323-第二次社團\IMG_0419.JPG"/>
          <p:cNvPicPr>
            <a:picLocks noChangeAspect="1" noChangeArrowheads="1"/>
          </p:cNvPicPr>
          <p:nvPr/>
        </p:nvPicPr>
        <p:blipFill>
          <a:blip r:embed="rId3" cstate="print"/>
          <a:srcRect t="3653" b="6849"/>
          <a:stretch>
            <a:fillRect/>
          </a:stretch>
        </p:blipFill>
        <p:spPr bwMode="auto">
          <a:xfrm>
            <a:off x="1691680" y="2780928"/>
            <a:ext cx="5256584" cy="3528392"/>
          </a:xfrm>
          <a:prstGeom prst="rect">
            <a:avLst/>
          </a:prstGeom>
          <a:noFill/>
        </p:spPr>
      </p:pic>
      <p:sp>
        <p:nvSpPr>
          <p:cNvPr id="11" name="橢圓 10"/>
          <p:cNvSpPr/>
          <p:nvPr/>
        </p:nvSpPr>
        <p:spPr>
          <a:xfrm>
            <a:off x="8316416" y="332656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技能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331640" y="1552230"/>
          <a:ext cx="5636862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各</a:t>
                      </a:r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30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南</a:t>
            </a:r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獅、北獅社     戰鼓、武術社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pic>
        <p:nvPicPr>
          <p:cNvPr id="7170" name="Picture 2" descr="http://web1.hshs.chc.edu.tw/ezfiles/1/1001/img/91/473758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924944"/>
            <a:ext cx="753132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7884368" y="332656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技能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0" i="0" u="none" strike="noStrike" kern="12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  <a:cs typeface="+mj-cs"/>
              </a:rPr>
              <a:t>魔術社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 </a:t>
            </a:r>
            <a:endParaRPr lang="zh-TW" altLang="en-US" sz="4000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378605" y="1552230"/>
          <a:ext cx="6279059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1246994"/>
                <a:gridCol w="1246994"/>
                <a:gridCol w="484231"/>
                <a:gridCol w="484231"/>
                <a:gridCol w="642197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國一二</a:t>
                      </a:r>
                    </a:p>
                  </a:txBody>
                  <a:tcPr horzOverflow="overflow">
                    <a:lnL w="12700" cmpd="sng">
                      <a:solidFill>
                        <a:srgbClr val="663300"/>
                      </a:solidFill>
                      <a:prstDash val="soli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663300"/>
                      </a:solidFill>
                      <a:prstDash val="soli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費用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sz="2000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57"/>
          <p:cNvGrpSpPr>
            <a:grpSpLocks/>
          </p:cNvGrpSpPr>
          <p:nvPr/>
        </p:nvGrpSpPr>
        <p:grpSpPr bwMode="auto">
          <a:xfrm rot="20892016">
            <a:off x="6377190" y="962008"/>
            <a:ext cx="1981200" cy="498475"/>
            <a:chOff x="3552" y="1008"/>
            <a:chExt cx="1248" cy="314"/>
          </a:xfrm>
        </p:grpSpPr>
        <p:sp>
          <p:nvSpPr>
            <p:cNvPr id="10" name="AutoShape 58"/>
            <p:cNvSpPr>
              <a:spLocks noChangeArrowheads="1"/>
            </p:cNvSpPr>
            <p:nvPr/>
          </p:nvSpPr>
          <p:spPr bwMode="auto">
            <a:xfrm>
              <a:off x="3600" y="1056"/>
              <a:ext cx="1200" cy="24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28575" cap="rnd">
              <a:solidFill>
                <a:srgbClr val="FFFF99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zh-TW" altLang="en-US"/>
            </a:p>
          </p:txBody>
        </p:sp>
        <p:sp>
          <p:nvSpPr>
            <p:cNvPr id="11" name="Text Box 59"/>
            <p:cNvSpPr txBox="1">
              <a:spLocks noChangeArrowheads="1"/>
            </p:cNvSpPr>
            <p:nvPr/>
          </p:nvSpPr>
          <p:spPr bwMode="auto">
            <a:xfrm>
              <a:off x="3888" y="1056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TW" altLang="en-US" b="0" dirty="0">
                  <a:solidFill>
                    <a:schemeClr val="bg1"/>
                  </a:solidFill>
                  <a:ea typeface="華康儷粗圓(P)" pitchFamily="2" charset="-120"/>
                </a:rPr>
                <a:t>材料付費</a:t>
              </a:r>
            </a:p>
          </p:txBody>
        </p:sp>
        <p:pic>
          <p:nvPicPr>
            <p:cNvPr id="12" name="Picture 60" descr="doodle-style-international-R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52" y="1008"/>
              <a:ext cx="296" cy="314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</p:grpSp>
      <p:pic>
        <p:nvPicPr>
          <p:cNvPr id="29697" name="Picture 1" descr="C:\Users\Owner\Downloads\IMG_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780928"/>
            <a:ext cx="4896544" cy="3672242"/>
          </a:xfrm>
          <a:prstGeom prst="rect">
            <a:avLst/>
          </a:prstGeom>
          <a:noFill/>
        </p:spPr>
      </p:pic>
      <p:sp>
        <p:nvSpPr>
          <p:cNvPr id="13" name="橢圓 12"/>
          <p:cNvSpPr/>
          <p:nvPr/>
        </p:nvSpPr>
        <p:spPr>
          <a:xfrm>
            <a:off x="8316416" y="332656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技能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橢圓 48"/>
          <p:cNvSpPr/>
          <p:nvPr/>
        </p:nvSpPr>
        <p:spPr>
          <a:xfrm>
            <a:off x="8028384" y="620688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技能</a:t>
            </a:r>
            <a:endParaRPr lang="zh-TW" altLang="en-US" dirty="0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611560" y="445232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000" cap="small" dirty="0">
                <a:solidFill>
                  <a:schemeClr val="accent3">
                    <a:lumMod val="75000"/>
                  </a:schemeClr>
                </a:solidFill>
                <a:latin typeface="華康雅藝體W6" pitchFamily="81" charset="-120"/>
                <a:ea typeface="華康雅藝體W6" pitchFamily="81" charset="-120"/>
              </a:rPr>
              <a:t>電腦資訊社</a:t>
            </a:r>
            <a:endParaRPr lang="en-US" altLang="zh-TW" sz="4000" cap="small" dirty="0">
              <a:solidFill>
                <a:schemeClr val="accent3">
                  <a:lumMod val="75000"/>
                </a:schemeClr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461762"/>
              </p:ext>
            </p:extLst>
          </p:nvPr>
        </p:nvGraphicFramePr>
        <p:xfrm>
          <a:off x="4550768" y="724136"/>
          <a:ext cx="3142874" cy="87115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46994"/>
                <a:gridCol w="484231"/>
                <a:gridCol w="484231"/>
                <a:gridCol w="927418"/>
              </a:tblGrid>
              <a:tr h="413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高國一二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華康中黑體" pitchFamily="49" charset="-120"/>
                        </a:rPr>
                        <a:t>上限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663300"/>
                      </a:solidFill>
                      <a:prstDash val="soli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13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Wingdings"/>
                        </a:rPr>
                        <a:t>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rgbClr val="669900"/>
                          </a:solidFill>
                          <a:latin typeface="Adobe Gothic Std B" pitchFamily="34" charset="-128"/>
                          <a:ea typeface="Adobe Gothic Std B" pitchFamily="34" charset="-128"/>
                        </a:rPr>
                        <a:t>40</a:t>
                      </a:r>
                      <a:endParaRPr lang="zh-TW" altLang="en-US" sz="2400" dirty="0">
                        <a:solidFill>
                          <a:srgbClr val="669900"/>
                        </a:solidFill>
                        <a:latin typeface="Adobe Gothic Std B" pitchFamily="34" charset="-128"/>
                        <a:ea typeface="華康雅藝體W6" pitchFamily="81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ãé»è¦æå®¤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35" y="2276872"/>
            <a:ext cx="61912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0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神韻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10403</TotalTime>
  <Words>1182</Words>
  <Application>Microsoft Office PowerPoint</Application>
  <PresentationFormat>如螢幕大小 (4:3)</PresentationFormat>
  <Paragraphs>514</Paragraphs>
  <Slides>51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51</vt:i4>
      </vt:variant>
    </vt:vector>
  </HeadingPairs>
  <TitlesOfParts>
    <vt:vector size="71" baseType="lpstr">
      <vt:lpstr>Arial</vt:lpstr>
      <vt:lpstr>新細明體</vt:lpstr>
      <vt:lpstr>華康中特圓體</vt:lpstr>
      <vt:lpstr>華康儷粗圓(P)</vt:lpstr>
      <vt:lpstr>華康中圓體</vt:lpstr>
      <vt:lpstr>華康新特圓體(P)</vt:lpstr>
      <vt:lpstr>華康粗圓體</vt:lpstr>
      <vt:lpstr>華康雅藝體W6</vt:lpstr>
      <vt:lpstr>Calibri</vt:lpstr>
      <vt:lpstr>Adobe Gothic Std B</vt:lpstr>
      <vt:lpstr>Wingdings 2</vt:lpstr>
      <vt:lpstr>華康中特圓體(P)</vt:lpstr>
      <vt:lpstr>Century Gothic</vt:lpstr>
      <vt:lpstr>標楷體</vt:lpstr>
      <vt:lpstr>Wingdings</vt:lpstr>
      <vt:lpstr>微軟正黑體</vt:lpstr>
      <vt:lpstr>華康中黑體</vt:lpstr>
      <vt:lpstr>壁窗</vt:lpstr>
      <vt:lpstr>文件</vt:lpstr>
      <vt:lpstr>Document</vt:lpstr>
      <vt:lpstr>107學年度社團博覽會</vt:lpstr>
      <vt:lpstr>社團特色</vt:lpstr>
      <vt:lpstr>社團特色</vt:lpstr>
      <vt:lpstr>儀隊-限高一新生</vt:lpstr>
      <vt:lpstr>管樂社 </vt:lpstr>
      <vt:lpstr>美食DIY </vt:lpstr>
      <vt:lpstr>南獅、北獅社     戰鼓、武術社</vt:lpstr>
      <vt:lpstr>魔術社 </vt:lpstr>
      <vt:lpstr>PowerPoint 簡報</vt:lpstr>
      <vt:lpstr>八堡圳環境服務社-限國中 </vt:lpstr>
      <vt:lpstr>藍天使愛心救傷服務社</vt:lpstr>
      <vt:lpstr>書香志工服務社 </vt:lpstr>
      <vt:lpstr>HOLY童軍社-限高一新生 </vt:lpstr>
      <vt:lpstr>春暉社 </vt:lpstr>
      <vt:lpstr>吉他創作社 </vt:lpstr>
      <vt:lpstr>熱舞社 </vt:lpstr>
      <vt:lpstr>動畫欣賞社</vt:lpstr>
      <vt:lpstr>團康社 </vt:lpstr>
      <vt:lpstr>PowerPoint 簡報</vt:lpstr>
      <vt:lpstr>美術社 </vt:lpstr>
      <vt:lpstr>茶藝社（限國中） </vt:lpstr>
      <vt:lpstr>桌球社 </vt:lpstr>
      <vt:lpstr>PowerPoint 簡報</vt:lpstr>
      <vt:lpstr>日本文化社 </vt:lpstr>
      <vt:lpstr>韓流文化社 </vt:lpstr>
      <vt:lpstr>輕鬆玩數學</vt:lpstr>
      <vt:lpstr>文藝校編社 </vt:lpstr>
      <vt:lpstr>PowerPoint 簡報</vt:lpstr>
      <vt:lpstr>票選最愛社團</vt:lpstr>
      <vt:lpstr>同學注意！！</vt:lpstr>
      <vt:lpstr>票數統計表</vt:lpstr>
      <vt:lpstr>選社注意事項：【1】</vt:lpstr>
      <vt:lpstr>選社注意事項：【2】</vt:lpstr>
      <vt:lpstr>社團簡介PPT&amp;影片</vt:lpstr>
      <vt:lpstr>PowerPoint 簡報</vt:lpstr>
      <vt:lpstr>PowerPoint 簡報</vt:lpstr>
      <vt:lpstr>線上選社路徑(僅能使用電腦選社)</vt:lpstr>
      <vt:lpstr>PowerPoint 簡報</vt:lpstr>
      <vt:lpstr>PowerPoint 簡報</vt:lpstr>
      <vt:lpstr>輸入密碼 (您的身分證字號)</vt:lpstr>
      <vt:lpstr>選社資訊</vt:lpstr>
      <vt:lpstr>選社資訊</vt:lpstr>
      <vt:lpstr>PowerPoint 簡報</vt:lpstr>
      <vt:lpstr>登記選社</vt:lpstr>
      <vt:lpstr>登記選社：一定要填滿10個志願</vt:lpstr>
      <vt:lpstr>登記選社</vt:lpstr>
      <vt:lpstr>確定送出</vt:lpstr>
      <vt:lpstr>選社成功</vt:lpstr>
      <vt:lpstr>線上選社後</vt:lpstr>
      <vt:lpstr>選社方式注意：</vt:lpstr>
      <vt:lpstr>班長 高一、二 國一、二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Owner</dc:creator>
  <cp:lastModifiedBy>Swhuam</cp:lastModifiedBy>
  <cp:revision>736</cp:revision>
  <dcterms:created xsi:type="dcterms:W3CDTF">2015-09-03T08:13:45Z</dcterms:created>
  <dcterms:modified xsi:type="dcterms:W3CDTF">2018-09-11T01:42:51Z</dcterms:modified>
</cp:coreProperties>
</file>