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orient="horz" pos="576">
          <p15:clr>
            <a:srgbClr val="000000"/>
          </p15:clr>
        </p15:guide>
        <p15:guide id="3" pos="2880">
          <p15:clr>
            <a:srgbClr val="000000"/>
          </p15:clr>
        </p15:guide>
        <p15:guide id="4" pos="28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1E42B9-DAAB-45D4-A423-667105899E0E}">
  <a:tblStyle styleId="{941E42B9-DAAB-45D4-A423-667105899E0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576" orient="horz"/>
        <p:guide pos="2880"/>
        <p:guide pos="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此範本可當作起始檔案，以便提供專案的更新 里程碑的更新。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000"/>
              <a:t>章節</a:t>
            </a:r>
            <a:endParaRPr b="0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1000"/>
              <a:t>在投影片上按一下右鍵以新增章節。 章節可協助您組織投影片，或簡化多個作者之間的共同作業。</a:t>
            </a:r>
            <a:endParaRPr b="0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000"/>
              <a:t>備忘稿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/>
              <a:t>使用 [備忘稿] 章節記錄交付備忘稿，或提供其他詳細資料給對象。 於簡報期間在 [簡報檢視] 中檢視這些備忘稿。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zh-TW" sz="1000"/>
              <a:t>請記住字型大小 (對於協助工具、可見度、影片拍攝及線上生產非常重要)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lang="zh-TW" sz="1000"/>
              <a:t>協調的色彩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zh-TW" sz="1000"/>
              <a:t>請特別注意圖形、圖表及文字方塊。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/>
              <a:t>考慮出席者將以黑白或 灰階列印。執行測試列印，以確保在進行純黑白及 灰階列印時色彩正確。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b="1" lang="zh-TW" sz="1000"/>
              <a:t>圖形、表格和圖表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/>
              <a:t>保持簡單: 如果可能，使用一致而不令人分心的樣式和色彩。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/>
              <a:t>所有圖表和表格都加上標籤。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專案內容 為何?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定義 此專案的目標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它類似於過去專案或是新工作?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定義此專案的範圍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它是一個獨立的專案，或與其他專案相關?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* 注意，每週狀態會議不一定需要這張投影片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* 如果任何 這些問題造成排程延遲或需要進一步討論，請將細節放入下一張投影片。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.jpg"/><Relationship Id="rId4" Type="http://schemas.openxmlformats.org/officeDocument/2006/relationships/image" Target="../media/image18.jpg"/><Relationship Id="rId5" Type="http://schemas.openxmlformats.org/officeDocument/2006/relationships/image" Target="../media/image1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733203"/>
            <a:ext cx="9144000" cy="612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76200">
              <a:srgbClr val="333333">
                <a:alpha val="49803"/>
              </a:srgbClr>
            </a:outerShdw>
          </a:effectLst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76200">
              <a:srgbClr val="333333">
                <a:alpha val="49803"/>
              </a:srgbClr>
            </a:outerShdw>
          </a:effectLst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76200">
              <a:srgbClr val="333333">
                <a:alpha val="4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-589" l="-92" r="45394" t="5081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jpg"/><Relationship Id="rId4" Type="http://schemas.openxmlformats.org/officeDocument/2006/relationships/image" Target="../media/image39.jpg"/><Relationship Id="rId5" Type="http://schemas.openxmlformats.org/officeDocument/2006/relationships/image" Target="../media/image36.jpg"/><Relationship Id="rId6" Type="http://schemas.openxmlformats.org/officeDocument/2006/relationships/image" Target="../media/image3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2.jpg"/><Relationship Id="rId5" Type="http://schemas.openxmlformats.org/officeDocument/2006/relationships/image" Target="../media/image23.jpg"/><Relationship Id="rId6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Relationship Id="rId5" Type="http://schemas.openxmlformats.org/officeDocument/2006/relationships/image" Target="../media/image19.jpg"/><Relationship Id="rId6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jpg"/><Relationship Id="rId4" Type="http://schemas.openxmlformats.org/officeDocument/2006/relationships/image" Target="../media/image27.jpg"/><Relationship Id="rId5" Type="http://schemas.openxmlformats.org/officeDocument/2006/relationships/image" Target="../media/image21.jpg"/><Relationship Id="rId6" Type="http://schemas.openxmlformats.org/officeDocument/2006/relationships/image" Target="../media/image2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g"/><Relationship Id="rId4" Type="http://schemas.openxmlformats.org/officeDocument/2006/relationships/image" Target="../media/image26.jpg"/><Relationship Id="rId5" Type="http://schemas.openxmlformats.org/officeDocument/2006/relationships/image" Target="../media/image28.jpg"/><Relationship Id="rId6" Type="http://schemas.openxmlformats.org/officeDocument/2006/relationships/image" Target="../media/image3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50000">
              <a:srgbClr val="DAE5F1"/>
            </a:gs>
            <a:gs pos="100000">
              <a:srgbClr val="E0E8F4"/>
            </a:gs>
          </a:gsLst>
          <a:lin ang="5400000" scaled="0"/>
        </a:gra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1040613" y="1412776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/>
              <a:t>OTTO機器人研究社</a:t>
            </a:r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889" y="3567894"/>
            <a:ext cx="4705263" cy="3305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tse4.mm.bing.net/th?id=OIP.unTfqrFhHQdXzcQkOsdltwHaHa&amp;pid=Api&amp;P=0&amp;w=300&amp;h=300" id="97" name="Google Shape;9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904" y="306896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tse1.mm.bing.net/th?id=OIP.7dD6oADdDlBUvxH3GM8mkQHaHa&amp;pid=Api&amp;P=0&amp;w=300&amp;h=300" id="98" name="Google Shape;9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4168" y="4093046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260648" y="3559375"/>
            <a:ext cx="4705263" cy="330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457200"/>
            <a:ext cx="3808800" cy="28584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490121"/>
            <a:ext cx="3846443" cy="28584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6309" y="3543300"/>
            <a:ext cx="3807981" cy="28575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39709" y="3543300"/>
            <a:ext cx="3807981" cy="28575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grpSp>
        <p:nvGrpSpPr>
          <p:cNvPr id="185" name="Google Shape;185;p22"/>
          <p:cNvGrpSpPr/>
          <p:nvPr/>
        </p:nvGrpSpPr>
        <p:grpSpPr>
          <a:xfrm>
            <a:off x="179512" y="2883133"/>
            <a:ext cx="3680868" cy="762372"/>
            <a:chOff x="-356447" y="3027149"/>
            <a:chExt cx="4320480" cy="762372"/>
          </a:xfrm>
        </p:grpSpPr>
        <p:sp>
          <p:nvSpPr>
            <p:cNvPr id="186" name="Google Shape;186;p22"/>
            <p:cNvSpPr/>
            <p:nvPr/>
          </p:nvSpPr>
          <p:spPr>
            <a:xfrm>
              <a:off x="-356447" y="3027149"/>
              <a:ext cx="4320480" cy="762372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642768" y="3162113"/>
              <a:ext cx="2570383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2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Otto機器人測試</a:t>
              </a:r>
              <a:endParaRPr b="0" i="0" sz="2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22"/>
          <p:cNvSpPr/>
          <p:nvPr/>
        </p:nvSpPr>
        <p:spPr>
          <a:xfrm>
            <a:off x="5292080" y="6002195"/>
            <a:ext cx="3680868" cy="76237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5786395" y="6137159"/>
            <a:ext cx="29038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社員與Otto機器人</a:t>
            </a:r>
            <a:endParaRPr b="0" i="0" sz="2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2123728" y="620688"/>
            <a:ext cx="464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4BD97"/>
              </a:buClr>
              <a:buSzPts val="4400"/>
              <a:buFont typeface="Calibri"/>
              <a:buNone/>
            </a:pPr>
            <a:r>
              <a:rPr lang="zh-TW">
                <a:solidFill>
                  <a:srgbClr val="C4BD97"/>
                </a:solidFill>
              </a:rPr>
              <a:t>指導老師</a:t>
            </a:r>
            <a:endParaRPr>
              <a:solidFill>
                <a:srgbClr val="C4BD97"/>
              </a:solidFill>
            </a:endParaRPr>
          </a:p>
        </p:txBody>
      </p:sp>
      <p:graphicFrame>
        <p:nvGraphicFramePr>
          <p:cNvPr id="106" name="Google Shape;106;p14"/>
          <p:cNvGraphicFramePr/>
          <p:nvPr/>
        </p:nvGraphicFramePr>
        <p:xfrm>
          <a:off x="1331640" y="15567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{941E42B9-DAAB-45D4-A423-667105899E0E}</a:tableStyleId>
              </a:tblPr>
              <a:tblGrid>
                <a:gridCol w="3600400"/>
                <a:gridCol w="3336025"/>
              </a:tblGrid>
              <a:tr h="519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zh-TW" sz="2800" u="none" cap="none" strike="noStrike"/>
                        <a:t>張麗娟主任</a:t>
                      </a:r>
                      <a:endParaRPr sz="2800" u="none" cap="none" strike="noStrike"/>
                    </a:p>
                  </a:txBody>
                  <a:tcPr marT="45725" marB="45725" marR="91450" marL="91450" anchor="ctr"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zh-TW" sz="2800" u="none" cap="none" strike="noStrike"/>
                        <a:t>陳詠祥先生</a:t>
                      </a:r>
                      <a:endParaRPr sz="2800" u="none" cap="none" strike="noStrike"/>
                    </a:p>
                  </a:txBody>
                  <a:tcPr marT="45725" marB="45725" marR="91450" marL="91450" anchor="ctr">
                    <a:solidFill>
                      <a:srgbClr val="B2A0C7"/>
                    </a:solidFill>
                  </a:tcPr>
                </a:tc>
              </a:tr>
              <a:tr h="3984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080" y="2546192"/>
            <a:ext cx="2664296" cy="3112824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C:\Users\admin\Downloads\JANER.jpg" id="108" name="Google Shape;1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7703" y="2546192"/>
            <a:ext cx="2256183" cy="2996952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163.23.130.51/sysdata/36/1536/doc/5ec39574ee838dcd/attach/479616.jpg"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91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8520" y="4077072"/>
            <a:ext cx="2828576" cy="288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2080" y="5229200"/>
            <a:ext cx="1490137" cy="15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163.23.130.51/sysdata/36/1536/doc/5ec39574ee838dcd/attach/479617.jpg"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8520" y="4077072"/>
            <a:ext cx="2828576" cy="288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5776" y="5218476"/>
            <a:ext cx="1490137" cy="15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715" id="130" name="Google Shape;13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" y="457200"/>
            <a:ext cx="3810000" cy="28575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descr="IMG_5101" id="131" name="Google Shape;13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8700" y="457200"/>
            <a:ext cx="3810000" cy="28575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descr="IMG_5102" id="132" name="Google Shape;13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300" y="3543300"/>
            <a:ext cx="3810000" cy="28575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descr="IMG_5103" id="133" name="Google Shape;13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38700" y="3543300"/>
            <a:ext cx="3810000" cy="28575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sp>
        <p:nvSpPr>
          <p:cNvPr id="134" name="Google Shape;134;p17"/>
          <p:cNvSpPr/>
          <p:nvPr/>
        </p:nvSpPr>
        <p:spPr>
          <a:xfrm>
            <a:off x="2555776" y="2967335"/>
            <a:ext cx="4320480" cy="76237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3255411" y="3102300"/>
            <a:ext cx="270298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mbot機器人組裝</a:t>
            </a:r>
            <a:endParaRPr b="0" i="0" sz="2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" y="457709"/>
            <a:ext cx="3810000" cy="2856481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8700" y="457709"/>
            <a:ext cx="3810000" cy="2856481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300" y="3543809"/>
            <a:ext cx="3810000" cy="2856481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38700" y="3543809"/>
            <a:ext cx="3810000" cy="2856481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>
            <a:off x="2555776" y="2967335"/>
            <a:ext cx="4320480" cy="76237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3255411" y="3102300"/>
            <a:ext cx="270298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mbot機器人組裝</a:t>
            </a:r>
            <a:endParaRPr b="0" i="0" sz="2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" y="457709"/>
            <a:ext cx="3809999" cy="2856481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8700" y="457709"/>
            <a:ext cx="3809999" cy="2856481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300" y="3543809"/>
            <a:ext cx="3809999" cy="2856481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38700" y="3543809"/>
            <a:ext cx="3809999" cy="2856481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sp>
        <p:nvSpPr>
          <p:cNvPr id="154" name="Google Shape;154;p19"/>
          <p:cNvSpPr/>
          <p:nvPr/>
        </p:nvSpPr>
        <p:spPr>
          <a:xfrm>
            <a:off x="2976052" y="2967335"/>
            <a:ext cx="319189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5400" u="none" cap="none" strike="noStrike">
                <a:solidFill>
                  <a:srgbClr val="FFF0E6"/>
                </a:solidFill>
                <a:latin typeface="Calibri"/>
                <a:ea typeface="Calibri"/>
                <a:cs typeface="Calibri"/>
                <a:sym typeface="Calibri"/>
              </a:rPr>
              <a:t>Mbot組裝</a:t>
            </a:r>
            <a:endParaRPr b="1" i="0" sz="5400" u="none" cap="none" strike="noStrike">
              <a:solidFill>
                <a:srgbClr val="FFF0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2555776" y="2967335"/>
            <a:ext cx="4320480" cy="76237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3255411" y="3102300"/>
            <a:ext cx="270298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mbot機器人組裝</a:t>
            </a:r>
            <a:endParaRPr b="0" i="0" sz="2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" y="457200"/>
            <a:ext cx="3810000" cy="28575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8700" y="457200"/>
            <a:ext cx="3810000" cy="28575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300" y="3543300"/>
            <a:ext cx="3810000" cy="28575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38700" y="3543300"/>
            <a:ext cx="3810000" cy="28575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>
            <a:off x="2446658" y="2967335"/>
            <a:ext cx="4320480" cy="76237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2421847" y="3102300"/>
            <a:ext cx="437010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mbot機器人測試與程式設計</a:t>
            </a:r>
            <a:endParaRPr b="0" i="0" sz="2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730" y="457200"/>
            <a:ext cx="3809140" cy="28575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9130" y="457200"/>
            <a:ext cx="3809140" cy="28575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6309" y="3543300"/>
            <a:ext cx="3807981" cy="28575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39709" y="3543300"/>
            <a:ext cx="3807981" cy="2857500"/>
          </a:xfrm>
          <a:prstGeom prst="roundRect">
            <a:avLst>
              <a:gd fmla="val 6500" name="adj"/>
            </a:avLst>
          </a:prstGeom>
          <a:noFill/>
          <a:ln>
            <a:noFill/>
          </a:ln>
        </p:spPr>
      </p:pic>
      <p:sp>
        <p:nvSpPr>
          <p:cNvPr id="175" name="Google Shape;175;p21"/>
          <p:cNvSpPr/>
          <p:nvPr/>
        </p:nvSpPr>
        <p:spPr>
          <a:xfrm>
            <a:off x="2446658" y="2967335"/>
            <a:ext cx="4320480" cy="762372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3321711" y="3102300"/>
            <a:ext cx="257038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Otto機器人組裝</a:t>
            </a:r>
            <a:endParaRPr b="0" i="0" sz="2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