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5" r:id="rId5"/>
    <p:sldId id="260" r:id="rId6"/>
    <p:sldId id="266" r:id="rId7"/>
    <p:sldId id="267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FF"/>
    <a:srgbClr val="006600"/>
    <a:srgbClr val="03B57A"/>
    <a:srgbClr val="DD4F37"/>
    <a:srgbClr val="C6FEEB"/>
    <a:srgbClr val="9EFC8E"/>
    <a:srgbClr val="A8FC9A"/>
    <a:srgbClr val="22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47" autoAdjust="0"/>
  </p:normalViewPr>
  <p:slideViewPr>
    <p:cSldViewPr>
      <p:cViewPr>
        <p:scale>
          <a:sx n="77" d="100"/>
          <a:sy n="77" d="100"/>
        </p:scale>
        <p:origin x="-12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11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25E1-3AF1-43D1-89C1-1AF3ED11F87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7352" y="5661248"/>
            <a:ext cx="6982544" cy="766936"/>
          </a:xfrm>
        </p:spPr>
        <p:txBody>
          <a:bodyPr anchor="ctr">
            <a:normAutofit/>
          </a:bodyPr>
          <a:lstStyle/>
          <a:p>
            <a:pPr algn="r"/>
            <a:r>
              <a:rPr lang="zh-TW" altLang="en-US" sz="2800" b="1" dirty="0">
                <a:solidFill>
                  <a:schemeClr val="tx1"/>
                </a:solidFill>
              </a:rPr>
              <a:t>指導老師：</a:t>
            </a:r>
            <a:r>
              <a:rPr lang="zh-TW" alt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劉妙娟老師</a:t>
            </a:r>
          </a:p>
          <a:p>
            <a:pPr algn="r"/>
            <a:endParaRPr lang="zh-TW" altLang="zh-TW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69887" y="472417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zh-TW" altLang="en-US" sz="4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"/>
                <a:ea typeface="標楷體" pitchFamily="65" charset="-120"/>
              </a:rPr>
              <a:t>書香志工服務社</a:t>
            </a:r>
            <a:endParaRPr lang="zh-TW" altLang="en-US" sz="48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764704"/>
            <a:ext cx="4094863" cy="355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雲朵形圖說文字 6"/>
          <p:cNvSpPr/>
          <p:nvPr/>
        </p:nvSpPr>
        <p:spPr>
          <a:xfrm rot="1184710">
            <a:off x="5730580" y="139766"/>
            <a:ext cx="3050363" cy="2043743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156175" y="530472"/>
            <a:ext cx="260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/>
              <a:t>讀書就像悠游在大海裡，舒服自在</a:t>
            </a:r>
            <a:r>
              <a:rPr lang="zh-TW" altLang="zh-TW" sz="2400" b="1" dirty="0" smtClean="0"/>
              <a:t>，</a:t>
            </a:r>
            <a:r>
              <a:rPr lang="zh-TW" altLang="en-US" sz="2400" b="1" dirty="0" smtClean="0"/>
              <a:t>豐富人生。</a:t>
            </a:r>
            <a:endParaRPr lang="zh-TW" altLang="zh-TW" sz="2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80" advTm="2000">
        <p:split orient="vert"/>
      </p:transition>
    </mc:Choice>
    <mc:Fallback xmlns="">
      <p:transition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2" decel="50000">
                                          <p:stCondLst>
                                            <p:cond delay="10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2" decel="50000">
                                          <p:stCondLst>
                                            <p:cond delay="20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2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2" decel="50000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4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5" decel="50000">
                                          <p:stCondLst>
                                            <p:cond delay="1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5" decel="50000">
                                          <p:stCondLst>
                                            <p:cond delay="2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38459">
            <a:off x="6945838" y="1940701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</a:rPr>
              <a:t>老師耐心指導！</a:t>
            </a:r>
            <a:endParaRPr lang="zh-TW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8" t="21573" r="1808" b="26442"/>
          <a:stretch/>
        </p:blipFill>
        <p:spPr>
          <a:xfrm>
            <a:off x="6156176" y="3033266"/>
            <a:ext cx="2828604" cy="356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04" y="1124744"/>
            <a:ext cx="309223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32591" r="40167" b="22765"/>
          <a:stretch/>
        </p:blipFill>
        <p:spPr>
          <a:xfrm>
            <a:off x="275343" y="3260272"/>
            <a:ext cx="3202048" cy="3061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284618" y="1689464"/>
            <a:ext cx="34163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同學們認真</a:t>
            </a: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努力</a:t>
            </a:r>
            <a:r>
              <a:rPr lang="en-US" altLang="zh-TW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掃</a:t>
            </a:r>
            <a:r>
              <a:rPr lang="zh-TW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著</a:t>
            </a: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條碼～</a:t>
            </a:r>
            <a:endParaRPr lang="zh-TW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00302" y="4814029"/>
            <a:ext cx="304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7030A0"/>
                </a:solidFill>
              </a:rPr>
              <a:t>事事用心完成任務！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1760" y="116632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"/>
                <a:ea typeface="標楷體" pitchFamily="65" charset="-120"/>
              </a:rPr>
              <a:t>書香志工</a:t>
            </a:r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"/>
                <a:ea typeface="標楷體" pitchFamily="65" charset="-120"/>
              </a:rPr>
              <a:t>服務社日常</a:t>
            </a:r>
            <a:endParaRPr lang="zh-TW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4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14:prism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圖: 循序存取儲存裝置 8"/>
          <p:cNvSpPr/>
          <p:nvPr/>
        </p:nvSpPr>
        <p:spPr>
          <a:xfrm>
            <a:off x="4139952" y="4833336"/>
            <a:ext cx="1947527" cy="1620000"/>
          </a:xfrm>
          <a:prstGeom prst="flowChartMagnetic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圖說文字 1"/>
          <p:cNvSpPr/>
          <p:nvPr/>
        </p:nvSpPr>
        <p:spPr>
          <a:xfrm>
            <a:off x="6365864" y="1490097"/>
            <a:ext cx="2583169" cy="1218823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287522" y="1667619"/>
            <a:ext cx="273985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TW" altLang="en-US" sz="2400" b="1" dirty="0">
                <a:ln w="50800"/>
                <a:solidFill>
                  <a:srgbClr val="7030A0"/>
                </a:solidFill>
                <a:latin typeface="新細明體" pitchFamily="18" charset="-120"/>
                <a:ea typeface="新細明體" pitchFamily="18" charset="-120"/>
              </a:rPr>
              <a:t>同學</a:t>
            </a:r>
            <a:r>
              <a:rPr lang="zh-TW" altLang="en-US" sz="2400" b="1" dirty="0" smtClean="0">
                <a:ln w="50800"/>
                <a:solidFill>
                  <a:srgbClr val="7030A0"/>
                </a:solidFill>
                <a:latin typeface="新細明體" pitchFamily="18" charset="-120"/>
                <a:ea typeface="新細明體" pitchFamily="18" charset="-120"/>
              </a:rPr>
              <a:t>們</a:t>
            </a:r>
            <a:r>
              <a:rPr lang="zh-TW" altLang="en-US" sz="2400" b="1" dirty="0">
                <a:ln w="50800"/>
                <a:solidFill>
                  <a:srgbClr val="7030A0"/>
                </a:solidFill>
                <a:latin typeface="新細明體" pitchFamily="18" charset="-120"/>
                <a:ea typeface="新細明體" pitchFamily="18" charset="-120"/>
              </a:rPr>
              <a:t>仔細</a:t>
            </a:r>
            <a:r>
              <a:rPr lang="zh-TW" altLang="en-US" sz="2400" b="1" dirty="0" smtClean="0">
                <a:ln w="50800"/>
                <a:solidFill>
                  <a:srgbClr val="7030A0"/>
                </a:solidFill>
                <a:latin typeface="新細明體" pitchFamily="18" charset="-120"/>
                <a:ea typeface="新細明體" pitchFamily="18" charset="-120"/>
              </a:rPr>
              <a:t>將書籍</a:t>
            </a:r>
            <a:endParaRPr lang="en-US" altLang="zh-TW" sz="2400" b="1" dirty="0" smtClean="0">
              <a:ln w="50800"/>
              <a:solidFill>
                <a:srgbClr val="7030A0"/>
              </a:solidFill>
              <a:latin typeface="新細明體" pitchFamily="18" charset="-120"/>
              <a:ea typeface="新細明體" pitchFamily="18" charset="-120"/>
            </a:endParaRPr>
          </a:p>
          <a:p>
            <a:pPr algn="ctr"/>
            <a:r>
              <a:rPr lang="zh-TW" altLang="en-US" sz="2400" b="1" dirty="0" smtClean="0">
                <a:ln w="50800"/>
                <a:solidFill>
                  <a:srgbClr val="7030A0"/>
                </a:solidFill>
                <a:latin typeface="新細明體" pitchFamily="18" charset="-120"/>
                <a:ea typeface="新細明體" pitchFamily="18" charset="-120"/>
              </a:rPr>
              <a:t>盤點</a:t>
            </a:r>
            <a:r>
              <a:rPr lang="zh-TW" altLang="en-US" sz="2400" b="1" dirty="0">
                <a:ln w="50800"/>
                <a:solidFill>
                  <a:srgbClr val="7030A0"/>
                </a:solidFill>
                <a:latin typeface="新細明體" pitchFamily="18" charset="-120"/>
                <a:ea typeface="新細明體" pitchFamily="18" charset="-120"/>
              </a:rPr>
              <a:t>上架</a:t>
            </a:r>
          </a:p>
          <a:p>
            <a:endParaRPr lang="zh-TW" alt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116632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"/>
                <a:ea typeface="標楷體" pitchFamily="65" charset="-120"/>
              </a:rPr>
              <a:t>書香志工</a:t>
            </a:r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"/>
                <a:ea typeface="標楷體" pitchFamily="65" charset="-120"/>
              </a:rPr>
              <a:t>服務社日常</a:t>
            </a:r>
            <a:endParaRPr lang="zh-TW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r="10752" b="3590"/>
          <a:stretch/>
        </p:blipFill>
        <p:spPr>
          <a:xfrm>
            <a:off x="6156176" y="2998949"/>
            <a:ext cx="2777233" cy="3524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0968"/>
            <a:ext cx="208492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22" y="1196752"/>
            <a:ext cx="216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文字方塊 9"/>
          <p:cNvSpPr txBox="1"/>
          <p:nvPr/>
        </p:nvSpPr>
        <p:spPr>
          <a:xfrm>
            <a:off x="4283968" y="530120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6600"/>
                </a:solidFill>
              </a:rPr>
              <a:t>同學們井然</a:t>
            </a:r>
            <a:r>
              <a:rPr lang="zh-TW" altLang="en-US" sz="2000" b="1" dirty="0" smtClean="0">
                <a:solidFill>
                  <a:srgbClr val="006600"/>
                </a:solidFill>
              </a:rPr>
              <a:t>有</a:t>
            </a:r>
            <a:endParaRPr lang="en-US" altLang="zh-TW" sz="2000" b="1" dirty="0" smtClean="0">
              <a:solidFill>
                <a:srgbClr val="006600"/>
              </a:solidFill>
            </a:endParaRPr>
          </a:p>
          <a:p>
            <a:r>
              <a:rPr lang="zh-TW" altLang="en-US" sz="2000" b="1" dirty="0" smtClean="0">
                <a:solidFill>
                  <a:srgbClr val="006600"/>
                </a:solidFill>
              </a:rPr>
              <a:t>序的把書放好</a:t>
            </a:r>
            <a:r>
              <a:rPr lang="en-US" altLang="zh-TW" sz="2000" b="1" dirty="0" smtClean="0">
                <a:solidFill>
                  <a:srgbClr val="006600"/>
                </a:solidFill>
              </a:rPr>
              <a:t>~</a:t>
            </a:r>
            <a:endParaRPr lang="zh-TW" altLang="en-US" sz="2000" b="1" dirty="0">
              <a:solidFill>
                <a:srgbClr val="0066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573" y="5655151"/>
            <a:ext cx="1108972" cy="117058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13577"/>
            <a:ext cx="1606349" cy="16952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7744" y="2060848"/>
            <a:ext cx="4680000" cy="1260000"/>
          </a:xfrm>
          <a:prstGeom prst="rect">
            <a:avLst/>
          </a:prstGeom>
          <a:solidFill>
            <a:srgbClr val="C6FE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2364525" y="2219811"/>
            <a:ext cx="4690864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1" dirty="0"/>
              <a:t>有老師耐心、親切指導，我們愈來愈進步了</a:t>
            </a:r>
            <a:r>
              <a:rPr lang="zh-TW" altLang="en-US" sz="2400" b="1" dirty="0" smtClean="0"/>
              <a:t>喲！</a:t>
            </a:r>
            <a:endParaRPr lang="en-US" altLang="zh-TW" sz="24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2411760" y="116632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"/>
                <a:ea typeface="標楷體" pitchFamily="65" charset="-120"/>
              </a:rPr>
              <a:t>書香志工</a:t>
            </a:r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"/>
                <a:ea typeface="標楷體" pitchFamily="65" charset="-120"/>
              </a:rPr>
              <a:t>服務社日常</a:t>
            </a:r>
            <a:endParaRPr lang="zh-TW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1091106可用照片\IMG_1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5075" y="-13685838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4" y="1596239"/>
            <a:ext cx="2025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96" y="3805880"/>
            <a:ext cx="21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90741"/>
            <a:ext cx="21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81" y="1700808"/>
            <a:ext cx="2025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20" y="4797152"/>
            <a:ext cx="1744898" cy="16213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8517"/>
            <a:ext cx="2021143" cy="16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51810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10667" r="19991" b="-1493"/>
          <a:stretch/>
        </p:blipFill>
        <p:spPr>
          <a:xfrm>
            <a:off x="6701063" y="1196752"/>
            <a:ext cx="1876298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18669"/>
          <a:stretch/>
        </p:blipFill>
        <p:spPr>
          <a:xfrm>
            <a:off x="205885" y="1196752"/>
            <a:ext cx="3102319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8238"/>
          <a:stretch/>
        </p:blipFill>
        <p:spPr>
          <a:xfrm>
            <a:off x="3741839" y="1196752"/>
            <a:ext cx="2154805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群組 10"/>
          <p:cNvGrpSpPr/>
          <p:nvPr/>
        </p:nvGrpSpPr>
        <p:grpSpPr>
          <a:xfrm>
            <a:off x="3491880" y="4293095"/>
            <a:ext cx="5112568" cy="2807903"/>
            <a:chOff x="6634831" y="3289734"/>
            <a:chExt cx="7721637" cy="4104456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7521875" y="2479644"/>
              <a:ext cx="3950547" cy="5724636"/>
            </a:xfrm>
            <a:prstGeom prst="triangle">
              <a:avLst/>
            </a:prstGeom>
            <a:solidFill>
              <a:srgbClr val="DD4F37"/>
            </a:solidFill>
            <a:scene3d>
              <a:camera prst="perspectiveContrastingRightFacing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C6FEEB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6200000">
              <a:off x="8492126" y="1529848"/>
              <a:ext cx="4104456" cy="7624228"/>
            </a:xfrm>
            <a:prstGeom prst="triangle">
              <a:avLst/>
            </a:prstGeom>
            <a:solidFill>
              <a:srgbClr val="002060"/>
            </a:solidFill>
            <a:scene3d>
              <a:camera prst="perspectiveHeroicExtremeRightFacing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C6FEEB"/>
                </a:solidFill>
              </a:endParaRPr>
            </a:p>
          </p:txBody>
        </p:sp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41839" y="5215216"/>
            <a:ext cx="4680520" cy="10220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不經一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翻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寒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徹骨，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怎得梅花撲鼻香</a:t>
            </a:r>
            <a:r>
              <a:rPr lang="en-US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黃櫱禪師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13220"/>
            <a:ext cx="1849208" cy="2520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456373" y="188640"/>
            <a:ext cx="6391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"/>
                <a:ea typeface="標楷體" pitchFamily="65" charset="-120"/>
              </a:rPr>
              <a:t>書香志工</a:t>
            </a:r>
            <a:r>
              <a:rPr lang="zh-TW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"/>
                <a:ea typeface="標楷體" pitchFamily="65" charset="-120"/>
              </a:rPr>
              <a:t>服務社名言區：</a:t>
            </a:r>
            <a:endParaRPr lang="zh-TW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1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9" tmFilter="0, 0; 0.125,0.2665; 0.25,0.4; 0.375,0.465; 0.5,0.5;  0.625,0.535; 0.75,0.6; 0.875,0.7335; 1,1">
                                          <p:stCondLst>
                                            <p:cond delay="12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5" tmFilter="0, 0; 0.125,0.2665; 0.25,0.4; 0.375,0.465; 0.5,0.5;  0.625,0.535; 0.75,0.6; 0.875,0.7335; 1,1">
                                          <p:stCondLst>
                                            <p:cond delay="2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" tmFilter="0, 0; 0.125,0.2665; 0.25,0.4; 0.375,0.465; 0.5,0.5;  0.625,0.535; 0.75,0.6; 0.875,0.7335; 1,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">
                                          <p:stCondLst>
                                            <p:cond delay="1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2" decel="50000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">
                                          <p:stCondLst>
                                            <p:cond delay="2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2" decel="50000">
                                          <p:stCondLst>
                                            <p:cond delay="2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2" decel="5000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">
                                          <p:stCondLst>
                                            <p:cond delay="3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2" decel="50000">
                                          <p:stCondLst>
                                            <p:cond delay="3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8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9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9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9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9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9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9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9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9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9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9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9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9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9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6373" y="188640"/>
            <a:ext cx="6391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"/>
                <a:ea typeface="標楷體" pitchFamily="65" charset="-120"/>
              </a:rPr>
              <a:t>書香志工</a:t>
            </a:r>
            <a:r>
              <a:rPr lang="zh-TW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"/>
                <a:ea typeface="標楷體" pitchFamily="65" charset="-120"/>
              </a:rPr>
              <a:t>服務社名言區：</a:t>
            </a:r>
            <a:endParaRPr lang="zh-TW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486630" y="4955748"/>
            <a:ext cx="6477858" cy="1867178"/>
            <a:chOff x="2555776" y="2132855"/>
            <a:chExt cx="6477858" cy="1867178"/>
          </a:xfrm>
        </p:grpSpPr>
        <p:grpSp>
          <p:nvGrpSpPr>
            <p:cNvPr id="7" name="群組 6"/>
            <p:cNvGrpSpPr/>
            <p:nvPr/>
          </p:nvGrpSpPr>
          <p:grpSpPr>
            <a:xfrm>
              <a:off x="2555776" y="2132855"/>
              <a:ext cx="6408294" cy="1867178"/>
              <a:chOff x="2439572" y="2204864"/>
              <a:chExt cx="6408294" cy="1867178"/>
            </a:xfrm>
          </p:grpSpPr>
          <p:sp>
            <p:nvSpPr>
              <p:cNvPr id="6" name="等腰三角形 5"/>
              <p:cNvSpPr/>
              <p:nvPr/>
            </p:nvSpPr>
            <p:spPr>
              <a:xfrm rot="8071229">
                <a:off x="2020743" y="2700730"/>
                <a:ext cx="1790141" cy="952484"/>
              </a:xfrm>
              <a:prstGeom prst="triangle">
                <a:avLst/>
              </a:prstGeom>
              <a:solidFill>
                <a:srgbClr val="22CA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203848" y="2204864"/>
                <a:ext cx="5644018" cy="1296144"/>
              </a:xfrm>
              <a:prstGeom prst="rect">
                <a:avLst/>
              </a:prstGeom>
              <a:solidFill>
                <a:srgbClr val="9EFC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123450" y="2273095"/>
              <a:ext cx="59101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b="1" dirty="0"/>
                <a:t>「懷疑是智慧的源頭。</a:t>
              </a:r>
              <a:r>
                <a:rPr lang="zh-TW" altLang="en-US" sz="3200" b="1" dirty="0" smtClean="0"/>
                <a:t>」</a:t>
              </a:r>
              <a:endParaRPr lang="en-US" altLang="zh-TW" sz="3200" b="1" dirty="0" smtClean="0"/>
            </a:p>
            <a:p>
              <a:r>
                <a:rPr lang="zh-TW" altLang="en-US" sz="2800" b="1" dirty="0"/>
                <a:t> </a:t>
              </a:r>
              <a:r>
                <a:rPr lang="zh-TW" altLang="en-US" sz="2800" b="1" dirty="0" smtClean="0"/>
                <a:t>                                                 </a:t>
              </a:r>
              <a:r>
                <a:rPr lang="en-US" altLang="zh-TW" sz="2800" b="1" dirty="0" smtClean="0"/>
                <a:t>—</a:t>
              </a:r>
              <a:r>
                <a:rPr lang="zh-TW" altLang="en-US" sz="2800" b="1" dirty="0"/>
                <a:t>笛卡兒</a:t>
              </a: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2776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2776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4198">
            <a:off x="-17294" y="783123"/>
            <a:ext cx="1534802" cy="8010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" y="4523674"/>
            <a:ext cx="1766987" cy="144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035">
            <a:off x="8206719" y="889711"/>
            <a:ext cx="842838" cy="85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0633788"/>
      </p:ext>
    </p:extLst>
  </p:cSld>
  <p:clrMapOvr>
    <a:masterClrMapping/>
  </p:clrMapOvr>
  <p:transition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6373" y="188640"/>
            <a:ext cx="6391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"/>
                <a:ea typeface="標楷體" pitchFamily="65" charset="-120"/>
              </a:rPr>
              <a:t>書香志工</a:t>
            </a:r>
            <a:r>
              <a:rPr lang="zh-TW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"/>
                <a:ea typeface="標楷體" pitchFamily="65" charset="-120"/>
              </a:rPr>
              <a:t>服務社名言區：</a:t>
            </a:r>
            <a:endParaRPr lang="zh-TW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5447521" y="1124744"/>
            <a:ext cx="30525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1" name="群組 30"/>
          <p:cNvGrpSpPr/>
          <p:nvPr/>
        </p:nvGrpSpPr>
        <p:grpSpPr>
          <a:xfrm>
            <a:off x="127215" y="3933056"/>
            <a:ext cx="6175750" cy="2800718"/>
            <a:chOff x="1743970" y="3429000"/>
            <a:chExt cx="6994322" cy="3403451"/>
          </a:xfrm>
        </p:grpSpPr>
        <p:grpSp>
          <p:nvGrpSpPr>
            <p:cNvPr id="29" name="群組 28"/>
            <p:cNvGrpSpPr/>
            <p:nvPr/>
          </p:nvGrpSpPr>
          <p:grpSpPr>
            <a:xfrm>
              <a:off x="1743970" y="3429000"/>
              <a:ext cx="6994322" cy="3403451"/>
              <a:chOff x="3525635" y="4234124"/>
              <a:chExt cx="4521227" cy="2200038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3707904" y="4234124"/>
                <a:ext cx="4050450" cy="1800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3525635" y="5055268"/>
                <a:ext cx="987900" cy="97936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4984186" y="5228912"/>
                <a:ext cx="1040340" cy="10313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4315177" y="5500868"/>
                <a:ext cx="766015" cy="7594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6012160" y="5308376"/>
                <a:ext cx="987900" cy="97936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7156706" y="5103717"/>
                <a:ext cx="890156" cy="88247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5740994" y="5807623"/>
                <a:ext cx="567063" cy="56216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4838079" y="5888349"/>
                <a:ext cx="486225" cy="482026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6847923" y="5610975"/>
                <a:ext cx="766015" cy="7594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4072064" y="5793311"/>
                <a:ext cx="486225" cy="48202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6670481" y="5952136"/>
                <a:ext cx="486225" cy="48202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0" name="文字方塊 29"/>
            <p:cNvSpPr txBox="1"/>
            <p:nvPr/>
          </p:nvSpPr>
          <p:spPr>
            <a:xfrm>
              <a:off x="2700275" y="4268055"/>
              <a:ext cx="5025719" cy="56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latin typeface="+mj-lt"/>
                  <a:ea typeface="+mj-ea"/>
                  <a:cs typeface="+mj-cs"/>
                </a:rPr>
                <a:t>讀書破萬卷，下筆如有神</a:t>
              </a:r>
              <a:r>
                <a:rPr lang="en-US" altLang="zh-CN" sz="2400" b="1" dirty="0" smtClean="0">
                  <a:latin typeface="+mj-lt"/>
                  <a:ea typeface="+mj-ea"/>
                  <a:cs typeface="+mj-cs"/>
                </a:rPr>
                <a:t>—</a:t>
              </a:r>
              <a:r>
                <a:rPr lang="zh-TW" altLang="en-US" sz="2400" b="1" dirty="0" smtClean="0">
                  <a:latin typeface="+mj-lt"/>
                  <a:ea typeface="+mj-ea"/>
                  <a:cs typeface="+mj-cs"/>
                </a:rPr>
                <a:t>杜甫</a:t>
              </a:r>
              <a:endParaRPr lang="zh-TW" altLang="en-US" sz="2400" b="1" dirty="0"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0" b="16685"/>
          <a:stretch/>
        </p:blipFill>
        <p:spPr>
          <a:xfrm>
            <a:off x="1158158" y="1124744"/>
            <a:ext cx="369962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222">
            <a:off x="7845160" y="4268019"/>
            <a:ext cx="1142857" cy="1752381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37" y="4048701"/>
            <a:ext cx="1066667" cy="1828571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27274"/>
            <a:ext cx="1547787" cy="2837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0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9404">
        <p14:flash/>
      </p:transition>
    </mc:Choice>
    <mc:Fallback xmlns="">
      <p:transition advTm="9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2208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2208"/>
            <a:ext cx="216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群組 9"/>
          <p:cNvGrpSpPr/>
          <p:nvPr/>
        </p:nvGrpSpPr>
        <p:grpSpPr>
          <a:xfrm>
            <a:off x="2484702" y="4479970"/>
            <a:ext cx="6561157" cy="1950609"/>
            <a:chOff x="827584" y="1196752"/>
            <a:chExt cx="8001317" cy="2378763"/>
          </a:xfrm>
        </p:grpSpPr>
        <p:sp>
          <p:nvSpPr>
            <p:cNvPr id="8" name="流程圖: 資料 7"/>
            <p:cNvSpPr/>
            <p:nvPr/>
          </p:nvSpPr>
          <p:spPr>
            <a:xfrm>
              <a:off x="3068261" y="1412776"/>
              <a:ext cx="5760640" cy="2162739"/>
            </a:xfrm>
            <a:prstGeom prst="flowChartInputOutpu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平行四邊形 8"/>
            <p:cNvSpPr/>
            <p:nvPr/>
          </p:nvSpPr>
          <p:spPr>
            <a:xfrm>
              <a:off x="827584" y="1196752"/>
              <a:ext cx="7776864" cy="2232248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perspectiveContrastingRightFacing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0" y="5013176"/>
            <a:ext cx="4824537" cy="1008112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告訴你使我達到目標的奧秘吧，我唯一的力量就是我的堅持精神。 </a:t>
            </a:r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</a:t>
            </a:r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</a:t>
            </a:r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巴</a:t>
            </a:r>
            <a:r>
              <a: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斯德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8706">
            <a:off x="526144" y="5062010"/>
            <a:ext cx="1176436" cy="158906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569">
            <a:off x="1360609" y="4689132"/>
            <a:ext cx="1373564" cy="186928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55776" y="188640"/>
            <a:ext cx="6391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"/>
                <a:ea typeface="標楷體" pitchFamily="65" charset="-120"/>
              </a:rPr>
              <a:t>書香志工</a:t>
            </a:r>
            <a:r>
              <a:rPr lang="zh-TW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"/>
                <a:ea typeface="標楷體" pitchFamily="65" charset="-120"/>
              </a:rPr>
              <a:t>服務社名言區：</a:t>
            </a:r>
            <a:endParaRPr lang="zh-TW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1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8000">
        <p:checker/>
      </p:transition>
    </mc:Choice>
    <mc:Fallback xmlns="">
      <p:transition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9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9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9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9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9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9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9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9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9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9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9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9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9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9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654"/>
            <a:ext cx="7056784" cy="5292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-180528" y="5877271"/>
            <a:ext cx="101531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歡迎來到書香志工服務社！</a:t>
            </a:r>
            <a:endParaRPr lang="zh-TW" alt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78" y="4302390"/>
            <a:ext cx="857818" cy="16798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7072"/>
            <a:ext cx="857818" cy="167989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20410"/>
            <a:ext cx="857817" cy="19856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340768"/>
            <a:ext cx="857817" cy="1985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2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000">
        <p14:flash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4|1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1.1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7|0.5|1|0.9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3|2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0.9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1|0.9|1.1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6|0.7|0.6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174</Words>
  <Application>Microsoft Office PowerPoint</Application>
  <PresentationFormat>如螢幕大小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Тема Office</vt:lpstr>
      <vt:lpstr>PowerPoint 簡報</vt:lpstr>
      <vt:lpstr>PowerPoint 簡報</vt:lpstr>
      <vt:lpstr>PowerPoint 簡報</vt:lpstr>
      <vt:lpstr>PowerPoint 簡報</vt:lpstr>
      <vt:lpstr>不經一翻寒徹骨，怎得梅花撲鼻香—黃櫱禪師</vt:lpstr>
      <vt:lpstr>PowerPoint 簡報</vt:lpstr>
      <vt:lpstr>PowerPoint 簡報</vt:lpstr>
      <vt:lpstr>告訴你使我達到目標的奧秘吧，我唯一的力量就是我的堅持精神。                                                    —巴斯德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User</cp:lastModifiedBy>
  <cp:revision>77</cp:revision>
  <dcterms:created xsi:type="dcterms:W3CDTF">2013-08-06T07:54:43Z</dcterms:created>
  <dcterms:modified xsi:type="dcterms:W3CDTF">2021-05-10T07:09:00Z</dcterms:modified>
</cp:coreProperties>
</file>