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60" r:id="rId6"/>
    <p:sldId id="269" r:id="rId7"/>
    <p:sldId id="268" r:id="rId8"/>
    <p:sldId id="261" r:id="rId9"/>
    <p:sldId id="272" r:id="rId10"/>
    <p:sldId id="273" r:id="rId11"/>
    <p:sldId id="274" r:id="rId12"/>
    <p:sldId id="262" r:id="rId13"/>
    <p:sldId id="276" r:id="rId14"/>
    <p:sldId id="277" r:id="rId15"/>
    <p:sldId id="278" r:id="rId16"/>
    <p:sldId id="280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0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322"/>
    <a:srgbClr val="EDEDED"/>
    <a:srgbClr val="817976"/>
    <a:srgbClr val="5A8140"/>
    <a:srgbClr val="479382"/>
    <a:srgbClr val="8FC4AD"/>
    <a:srgbClr val="539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61" autoAdjust="0"/>
  </p:normalViewPr>
  <p:slideViewPr>
    <p:cSldViewPr snapToGrid="0" showGuides="1">
      <p:cViewPr varScale="1">
        <p:scale>
          <a:sx n="59" d="100"/>
          <a:sy n="59" d="100"/>
        </p:scale>
        <p:origin x="406" y="-5"/>
      </p:cViewPr>
      <p:guideLst>
        <p:guide orient="horz" pos="2137"/>
        <p:guide pos="3840"/>
        <p:guide pos="483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5087-5BB6-4448-8983-0A9DCA58EC6B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BE9C-5C4F-484E-9D47-0FB1AD352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26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4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13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94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76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151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80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765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04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00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4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07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9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9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14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8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D6C3E8-1E28-49BD-8338-8F97A1983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A11087-BEE7-496E-B627-5CC650D69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172122-9ED8-4844-9C64-7F046B43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840827-C97A-41C7-8D31-2697382F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A94735-BD19-4237-9D94-2F60664F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94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1D310-367B-4D32-9BC3-488DB93B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9C3458-D29B-4C2C-AFAB-D4EFD698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A65917-2C05-43A0-AD02-43F05E05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2775DB-6CD8-43BC-B724-9F3A1788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DC5066-016A-40F2-9EA9-49D43CFC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8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1FBFB0-C43F-4F91-B64D-6AF03617E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CA78BC-6473-4E86-9E0E-BA639830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D03F0B-C1F7-4BE9-A36F-74ED19BA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92937-9FE9-4A39-AD56-0702DFD5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C0D18-5ECC-4CA4-A5F0-23304149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93B2DC-AE13-4DE8-8F62-7079BF30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BE206A-A218-4DDC-8ACB-05382681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BFD779-4B2C-4953-8D2F-E342FBE4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B71BF-B280-4F2D-A2C2-34999B00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339D24-9AD3-4AA6-A39D-DC9D83E0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68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34B0C-8842-45C2-9962-D2F48F1D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B3B9D-7166-447B-B070-1B2B0B6BD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8E4E6-A966-4787-897F-7DF76A5E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11E1D-6DFE-4360-AE2F-37C92817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5482FD-074E-4656-91A0-D69029CC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3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0FE87-9521-4B1A-8A22-CE19E58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AA6BAA-C98F-4103-A105-FF60DA445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38D17D-5140-4D6D-ADFC-CCACBB39D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72EE7-FD6C-4EF7-827F-B47A1EAA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1EB5E5-2152-4307-BCE4-0780900D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A5A868-EDC1-4604-89FC-004D3C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97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05C62-4DF5-4A2D-A4FE-70CAE29A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B3B07-C75D-4C86-929F-9AEDC0D3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FF1FA1-05DF-4F5D-B5A9-F78E65B5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80A0A9-26DB-4C7C-92C5-62E6BCB73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F28A27-4279-407E-B4CC-395DB1E40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E3508B-008C-4B2F-A48B-43662393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65A682-2BAB-4528-BB6F-BEB2FB4C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6740FE-11BB-4132-8091-7A72BA40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1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35611-B31D-4623-A251-15B34211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80B8A6-F042-4084-B7B4-35F58451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E16776-E48B-4E0E-8249-629F1D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D89E2A-898B-421D-9680-E622676D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2B49F9-AA54-45F6-A7BF-BD20F478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3B0625-9EE5-4521-AC6B-0D477622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5B8D9B-1BCA-4EC4-B25B-633CA3F1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4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AEFFC-B94C-4D46-AA88-FAAEACA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91E3E-ED73-459D-A07C-B9967DBD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9A0F64-7CB6-4E38-8FC8-A73E1B0C7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D29FC8-2AA8-40A1-9594-88888600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34599F-77D5-417C-B73C-BA1DB38D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CC09E5-917F-4259-8A5F-452F0B1E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AD32B-F344-47F6-87E7-F247D747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B62A09-48AB-4849-A982-1D506A6A7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C9350A-63EC-4417-AD9F-08C807D5B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39C5-35EC-4627-8794-274BD960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DE8F9-2EAD-422C-B397-7AF2AAE7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17FA4-9624-4599-B55C-0300217A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3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1D5BC7-8E28-4BD9-A545-A4E1063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C546B1-0D92-4997-AFD2-72470F88E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C184C3-A3AD-48CE-BAA3-E7379313D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FDA1-C2AD-4592-92C7-E7CF4CD18BE9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C4336-C0D8-4403-B0B3-921CEBEA0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582E9-2068-4234-B0F1-5615386A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DC30-0608-4560-B9EE-B6A9AAB02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6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jpg"/><Relationship Id="rId5" Type="http://schemas.openxmlformats.org/officeDocument/2006/relationships/image" Target="../media/image3.png"/><Relationship Id="rId10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6.jp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kknews.cc/culture/b8avmj6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gamer.com.tw/creationDetail.php?sn=4406979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E46CC5D-CB24-4716-900D-5AB94878F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2153048"/>
            <a:ext cx="3246478" cy="47326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64887" y="575946"/>
            <a:ext cx="2276313" cy="1170471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F8D4B3BE-E572-4E3B-A453-6D3E7E7CBE20}"/>
              </a:ext>
            </a:extLst>
          </p:cNvPr>
          <p:cNvGrpSpPr/>
          <p:nvPr/>
        </p:nvGrpSpPr>
        <p:grpSpPr>
          <a:xfrm>
            <a:off x="3485029" y="743825"/>
            <a:ext cx="5221939" cy="5221939"/>
            <a:chOff x="3485029" y="743825"/>
            <a:chExt cx="5221939" cy="5221939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5E4F1D6-879B-41F5-BD86-3A67761041AF}"/>
                </a:ext>
              </a:extLst>
            </p:cNvPr>
            <p:cNvSpPr/>
            <p:nvPr/>
          </p:nvSpPr>
          <p:spPr>
            <a:xfrm>
              <a:off x="3485029" y="743825"/>
              <a:ext cx="5221939" cy="5221939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0D5AC96-AD81-48D9-962F-A421B0F37E4D}"/>
                </a:ext>
              </a:extLst>
            </p:cNvPr>
            <p:cNvSpPr/>
            <p:nvPr/>
          </p:nvSpPr>
          <p:spPr>
            <a:xfrm>
              <a:off x="3827927" y="1012520"/>
              <a:ext cx="4607270" cy="4607270"/>
            </a:xfrm>
            <a:prstGeom prst="ellipse">
              <a:avLst/>
            </a:prstGeom>
            <a:noFill/>
            <a:ln w="19050">
              <a:solidFill>
                <a:srgbClr val="222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1D3E2DB-C27A-4D23-950E-A847AA0FBD12}"/>
                </a:ext>
              </a:extLst>
            </p:cNvPr>
            <p:cNvSpPr txBox="1"/>
            <p:nvPr/>
          </p:nvSpPr>
          <p:spPr>
            <a:xfrm>
              <a:off x="5038698" y="1579225"/>
              <a:ext cx="59876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7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茶藝社</a:t>
              </a:r>
              <a:endParaRPr lang="zh-CN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C57039B-9EB0-4CC6-A136-ABC7D9A95E27}"/>
                </a:ext>
              </a:extLst>
            </p:cNvPr>
            <p:cNvSpPr txBox="1"/>
            <p:nvPr/>
          </p:nvSpPr>
          <p:spPr>
            <a:xfrm>
              <a:off x="6568948" y="1659285"/>
              <a:ext cx="58415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指導老師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|</a:t>
              </a:r>
            </a:p>
            <a:p>
              <a:pPr algn="dist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黃銘琚</a:t>
              </a:r>
              <a:endPara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76E1E059-D9C3-40B8-94F7-CC62200B10F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8" y="1634312"/>
              <a:ext cx="0" cy="3363685"/>
            </a:xfrm>
            <a:prstGeom prst="line">
              <a:avLst/>
            </a:prstGeom>
            <a:ln w="19050">
              <a:solidFill>
                <a:srgbClr val="222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6CDD5B4-E27C-40D4-B135-C691AB0F8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13">
            <a:off x="7914897" y="1616689"/>
            <a:ext cx="3609889" cy="27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EF4F00F-8FA2-4F78-A9DB-562ED967AB44}"/>
              </a:ext>
            </a:extLst>
          </p:cNvPr>
          <p:cNvGrpSpPr/>
          <p:nvPr/>
        </p:nvGrpSpPr>
        <p:grpSpPr>
          <a:xfrm>
            <a:off x="0" y="-55394"/>
            <a:ext cx="12192001" cy="6949738"/>
            <a:chOff x="0" y="-86098"/>
            <a:chExt cx="12192001" cy="694973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EAEADA-083C-4F08-BD30-8446DADDD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50"/>
            <a:stretch/>
          </p:blipFill>
          <p:spPr>
            <a:xfrm rot="5400000">
              <a:off x="-424740" y="342899"/>
              <a:ext cx="6945481" cy="609600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A812631-8FD4-471F-91FD-30084B63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50"/>
            <a:stretch/>
          </p:blipFill>
          <p:spPr>
            <a:xfrm rot="5400000" flipH="1" flipV="1">
              <a:off x="5671260" y="338642"/>
              <a:ext cx="6945481" cy="6096001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B2903B-A409-432B-ACB6-E6F1961A1216}"/>
              </a:ext>
            </a:extLst>
          </p:cNvPr>
          <p:cNvSpPr/>
          <p:nvPr/>
        </p:nvSpPr>
        <p:spPr>
          <a:xfrm>
            <a:off x="833435" y="1466850"/>
            <a:ext cx="5872165" cy="1962150"/>
          </a:xfrm>
          <a:prstGeom prst="roundRect">
            <a:avLst/>
          </a:prstGeom>
          <a:noFill/>
          <a:ln w="19050">
            <a:solidFill>
              <a:srgbClr val="222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22B72A4-C59C-4644-92E8-D7D5A60F861B}"/>
              </a:ext>
            </a:extLst>
          </p:cNvPr>
          <p:cNvSpPr/>
          <p:nvPr/>
        </p:nvSpPr>
        <p:spPr>
          <a:xfrm>
            <a:off x="833435" y="3917596"/>
            <a:ext cx="5872165" cy="1962150"/>
          </a:xfrm>
          <a:prstGeom prst="roundRect">
            <a:avLst/>
          </a:prstGeom>
          <a:noFill/>
          <a:ln w="19050">
            <a:solidFill>
              <a:srgbClr val="222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3304043-05E1-4E48-86D8-AF488389CDAA}"/>
              </a:ext>
            </a:extLst>
          </p:cNvPr>
          <p:cNvSpPr/>
          <p:nvPr/>
        </p:nvSpPr>
        <p:spPr>
          <a:xfrm>
            <a:off x="7663684" y="4626026"/>
            <a:ext cx="3943350" cy="1547309"/>
          </a:xfrm>
          <a:prstGeom prst="ellipse">
            <a:avLst/>
          </a:prstGeom>
          <a:solidFill>
            <a:srgbClr val="EDEDE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B7D0AFC-311B-49F3-A0F0-1B98F2B67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83" y="2030191"/>
            <a:ext cx="2904594" cy="423324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D5AE8E0-988C-4709-821A-386FA4040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0" y="309841"/>
            <a:ext cx="6192114" cy="60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931B4CF-C3A3-4203-A1DF-5593ADC55417}"/>
              </a:ext>
            </a:extLst>
          </p:cNvPr>
          <p:cNvGrpSpPr/>
          <p:nvPr/>
        </p:nvGrpSpPr>
        <p:grpSpPr>
          <a:xfrm>
            <a:off x="-2" y="-167955"/>
            <a:ext cx="12192001" cy="6945482"/>
            <a:chOff x="0" y="-81842"/>
            <a:chExt cx="12192001" cy="694548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EAEADA-083C-4F08-BD30-8446DADDD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50"/>
            <a:stretch/>
          </p:blipFill>
          <p:spPr>
            <a:xfrm rot="5400000">
              <a:off x="-424740" y="342899"/>
              <a:ext cx="6945481" cy="609600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A812631-8FD4-471F-91FD-30084B63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50"/>
            <a:stretch/>
          </p:blipFill>
          <p:spPr>
            <a:xfrm rot="5400000" flipH="1" flipV="1">
              <a:off x="5671260" y="342898"/>
              <a:ext cx="6945481" cy="6096001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7670042" y="639006"/>
            <a:ext cx="4019425" cy="2066772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6D7B4F0-FF68-40F8-9666-A4DB02C507D5}"/>
              </a:ext>
            </a:extLst>
          </p:cNvPr>
          <p:cNvSpPr/>
          <p:nvPr/>
        </p:nvSpPr>
        <p:spPr>
          <a:xfrm>
            <a:off x="101797" y="76756"/>
            <a:ext cx="11849100" cy="6591300"/>
          </a:xfrm>
          <a:custGeom>
            <a:avLst/>
            <a:gdLst>
              <a:gd name="connsiteX0" fmla="*/ 0 w 11849100"/>
              <a:gd name="connsiteY0" fmla="*/ 6591300 h 6591300"/>
              <a:gd name="connsiteX1" fmla="*/ 2038350 w 11849100"/>
              <a:gd name="connsiteY1" fmla="*/ 4495800 h 6591300"/>
              <a:gd name="connsiteX2" fmla="*/ 3867150 w 11849100"/>
              <a:gd name="connsiteY2" fmla="*/ 4895850 h 6591300"/>
              <a:gd name="connsiteX3" fmla="*/ 5105400 w 11849100"/>
              <a:gd name="connsiteY3" fmla="*/ 3562350 h 6591300"/>
              <a:gd name="connsiteX4" fmla="*/ 7886700 w 11849100"/>
              <a:gd name="connsiteY4" fmla="*/ 3314700 h 6591300"/>
              <a:gd name="connsiteX5" fmla="*/ 8877300 w 11849100"/>
              <a:gd name="connsiteY5" fmla="*/ 1371600 h 6591300"/>
              <a:gd name="connsiteX6" fmla="*/ 11163300 w 11849100"/>
              <a:gd name="connsiteY6" fmla="*/ 1028700 h 6591300"/>
              <a:gd name="connsiteX7" fmla="*/ 11849100 w 11849100"/>
              <a:gd name="connsiteY7" fmla="*/ 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9100" h="6591300">
                <a:moveTo>
                  <a:pt x="0" y="6591300"/>
                </a:moveTo>
                <a:cubicBezTo>
                  <a:pt x="696912" y="5684837"/>
                  <a:pt x="1393825" y="4778375"/>
                  <a:pt x="2038350" y="4495800"/>
                </a:cubicBezTo>
                <a:cubicBezTo>
                  <a:pt x="2682875" y="4213225"/>
                  <a:pt x="3355975" y="5051425"/>
                  <a:pt x="3867150" y="4895850"/>
                </a:cubicBezTo>
                <a:cubicBezTo>
                  <a:pt x="4378325" y="4740275"/>
                  <a:pt x="4435475" y="3825875"/>
                  <a:pt x="5105400" y="3562350"/>
                </a:cubicBezTo>
                <a:cubicBezTo>
                  <a:pt x="5775325" y="3298825"/>
                  <a:pt x="7258050" y="3679825"/>
                  <a:pt x="7886700" y="3314700"/>
                </a:cubicBezTo>
                <a:cubicBezTo>
                  <a:pt x="8515350" y="2949575"/>
                  <a:pt x="8331200" y="1752600"/>
                  <a:pt x="8877300" y="1371600"/>
                </a:cubicBezTo>
                <a:cubicBezTo>
                  <a:pt x="9423400" y="990600"/>
                  <a:pt x="10668000" y="1257300"/>
                  <a:pt x="11163300" y="1028700"/>
                </a:cubicBezTo>
                <a:cubicBezTo>
                  <a:pt x="11658600" y="800100"/>
                  <a:pt x="11753850" y="400050"/>
                  <a:pt x="11849100" y="0"/>
                </a:cubicBezTo>
              </a:path>
            </a:pathLst>
          </a:custGeom>
          <a:noFill/>
          <a:ln w="19050">
            <a:solidFill>
              <a:srgbClr val="222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DFF32B2-306D-4A25-95C8-84F05ABDBE40}"/>
              </a:ext>
            </a:extLst>
          </p:cNvPr>
          <p:cNvGrpSpPr/>
          <p:nvPr/>
        </p:nvGrpSpPr>
        <p:grpSpPr>
          <a:xfrm>
            <a:off x="8229364" y="1809477"/>
            <a:ext cx="3071206" cy="4550261"/>
            <a:chOff x="3314700" y="2358218"/>
            <a:chExt cx="1241936" cy="177563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ACF18C7-D8CE-46CA-B628-34BB63DB71E2}"/>
                </a:ext>
              </a:extLst>
            </p:cNvPr>
            <p:cNvSpPr/>
            <p:nvPr/>
          </p:nvSpPr>
          <p:spPr>
            <a:xfrm>
              <a:off x="3314700" y="2968114"/>
              <a:ext cx="1165736" cy="1165736"/>
            </a:xfrm>
            <a:prstGeom prst="ellipse">
              <a:avLst/>
            </a:prstGeom>
            <a:solidFill>
              <a:srgbClr val="EDEDE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5235C26-39C8-4502-82F5-EE399B75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6" t="44914"/>
            <a:stretch/>
          </p:blipFill>
          <p:spPr>
            <a:xfrm flipH="1">
              <a:off x="3571005" y="2358218"/>
              <a:ext cx="985631" cy="1435552"/>
            </a:xfrm>
            <a:prstGeom prst="rect">
              <a:avLst/>
            </a:prstGeom>
          </p:spPr>
        </p:pic>
      </p:grpSp>
      <p:pic>
        <p:nvPicPr>
          <p:cNvPr id="30" name="圖片 29">
            <a:extLst>
              <a:ext uri="{FF2B5EF4-FFF2-40B4-BE49-F238E27FC236}">
                <a16:creationId xmlns:a16="http://schemas.microsoft.com/office/drawing/2014/main" id="{095D4B76-E494-44C5-A9CF-C5D5C3C593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5" y="326551"/>
            <a:ext cx="6885447" cy="62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E1D50C-2B3A-4D8D-ABF7-0D4A1E720AC4}"/>
              </a:ext>
            </a:extLst>
          </p:cNvPr>
          <p:cNvSpPr/>
          <p:nvPr/>
        </p:nvSpPr>
        <p:spPr>
          <a:xfrm>
            <a:off x="3832866" y="-128104"/>
            <a:ext cx="4781550" cy="692895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4169AAC-310A-428D-A9D6-3DAD2DEBC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6" y="2062197"/>
            <a:ext cx="3648872" cy="5317972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E35ABEF5-D92D-4B90-A4B1-A43F43233C5B}"/>
              </a:ext>
            </a:extLst>
          </p:cNvPr>
          <p:cNvGrpSpPr/>
          <p:nvPr/>
        </p:nvGrpSpPr>
        <p:grpSpPr>
          <a:xfrm>
            <a:off x="4165771" y="2031064"/>
            <a:ext cx="1759699" cy="3826778"/>
            <a:chOff x="5670396" y="1772424"/>
            <a:chExt cx="1759699" cy="382677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5887FC1-CCCA-49F6-AB59-49B7A9B26B49}"/>
                </a:ext>
              </a:extLst>
            </p:cNvPr>
            <p:cNvSpPr txBox="1"/>
            <p:nvPr/>
          </p:nvSpPr>
          <p:spPr>
            <a:xfrm>
              <a:off x="5670396" y="2457828"/>
              <a:ext cx="923330" cy="31413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222322"/>
                  </a:solidFill>
                </a:rPr>
                <a:t>第四章</a:t>
              </a:r>
            </a:p>
          </p:txBody>
        </p:sp>
        <p:sp>
          <p:nvSpPr>
            <p:cNvPr id="31" name="文本框 34">
              <a:extLst>
                <a:ext uri="{FF2B5EF4-FFF2-40B4-BE49-F238E27FC236}">
                  <a16:creationId xmlns:a16="http://schemas.microsoft.com/office/drawing/2014/main" id="{3A715AA8-CF8C-4B4E-80A6-BCC40BC7E15C}"/>
                </a:ext>
              </a:extLst>
            </p:cNvPr>
            <p:cNvSpPr txBox="1"/>
            <p:nvPr/>
          </p:nvSpPr>
          <p:spPr>
            <a:xfrm>
              <a:off x="6599841" y="1772424"/>
              <a:ext cx="830254" cy="378565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TW" altLang="en-US" sz="6000" b="1" cap="none" dirty="0">
                  <a:solidFill>
                    <a:srgbClr val="222322"/>
                  </a:solidFill>
                  <a:latin typeface="杨任东竹石体-Medium" panose="02000000000000000000" pitchFamily="2" charset="-122"/>
                  <a:ea typeface="+mj-ea"/>
                </a:rPr>
                <a:t>泡茶練習</a:t>
              </a:r>
              <a:endParaRPr lang="ko-KR" altLang="en-US" sz="6000" b="1" cap="none" dirty="0">
                <a:solidFill>
                  <a:srgbClr val="222322"/>
                </a:solidFill>
                <a:latin typeface="杨任东竹石体-Medium" panose="02000000000000000000" pitchFamily="2" charset="-122"/>
                <a:ea typeface="+mj-ea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29F10A58-CE1D-4534-83F9-6F9563E4DE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2507970" y="536561"/>
            <a:ext cx="2906487" cy="14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0" y="34289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0566" y="342899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3B6638-005D-471B-B769-86D60796B43B}"/>
              </a:ext>
            </a:extLst>
          </p:cNvPr>
          <p:cNvSpPr/>
          <p:nvPr/>
        </p:nvSpPr>
        <p:spPr>
          <a:xfrm>
            <a:off x="-20174" y="1977670"/>
            <a:ext cx="6419849" cy="2628900"/>
          </a:xfrm>
          <a:prstGeom prst="rect">
            <a:avLst/>
          </a:prstGeom>
          <a:solidFill>
            <a:srgbClr val="EDEDE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C7936D-D19A-4CCE-9A29-D38B1220442C}"/>
              </a:ext>
            </a:extLst>
          </p:cNvPr>
          <p:cNvSpPr/>
          <p:nvPr/>
        </p:nvSpPr>
        <p:spPr>
          <a:xfrm>
            <a:off x="6972300" y="3619500"/>
            <a:ext cx="5219700" cy="2628900"/>
          </a:xfrm>
          <a:prstGeom prst="rect">
            <a:avLst/>
          </a:prstGeom>
          <a:solidFill>
            <a:srgbClr val="EDEDE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83674E-0DB2-488E-B34E-B4D2037D1A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44914"/>
          <a:stretch/>
        </p:blipFill>
        <p:spPr>
          <a:xfrm flipH="1">
            <a:off x="10158" y="761999"/>
            <a:ext cx="1804968" cy="2628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3FBD16-1661-4951-9D26-3DEAA404E9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17" y="3780828"/>
            <a:ext cx="2125390" cy="30976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DAB9CC4-469F-400B-BD4B-E516CD5721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7" y="314716"/>
            <a:ext cx="4229690" cy="407726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1C393C2-2BE1-4486-A35C-F29179C05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63" y="788865"/>
            <a:ext cx="4662919" cy="350024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D5DF5CAB-EE15-498E-BC81-7886A5F32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3109296"/>
            <a:ext cx="4433122" cy="3324842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5983205E-0D25-4F63-84BC-A988BEC72C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37" y="2935568"/>
            <a:ext cx="4843317" cy="36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83407" y="355740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12594" y="355740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49AF27-1151-4D01-9549-4BCAD15AF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747">
            <a:off x="7533038" y="-126554"/>
            <a:ext cx="2896956" cy="216905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3C81CBB-5B1A-406C-9371-1D57448089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725">
            <a:off x="117424" y="460468"/>
            <a:ext cx="6227329" cy="4670497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76A88E65-91A7-452B-85BD-C23E652E0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279">
            <a:off x="6066605" y="2134393"/>
            <a:ext cx="5597661" cy="41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3" y="36089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59" y="355740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89BA61E-8CEC-471D-A091-C20487E14A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311">
            <a:off x="106308" y="349696"/>
            <a:ext cx="4685447" cy="351408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368804-A141-448D-9B5A-DB008966C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678">
            <a:off x="4241057" y="388500"/>
            <a:ext cx="4117361" cy="308802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39A4AB08-C037-4484-BB0F-456EA65D7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275">
            <a:off x="8168170" y="1943870"/>
            <a:ext cx="3961920" cy="297025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60BE941B-4DED-4533-8805-ABBD0640C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080">
            <a:off x="1335234" y="3150274"/>
            <a:ext cx="4198641" cy="3148981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791F5671-B4F5-44B3-9222-B331A277E1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174">
            <a:off x="4622780" y="3209653"/>
            <a:ext cx="4584089" cy="3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E46CC5D-CB24-4716-900D-5AB94878F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2153048"/>
            <a:ext cx="3246478" cy="47326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F8D4B3BE-E572-4E3B-A453-6D3E7E7CBE20}"/>
              </a:ext>
            </a:extLst>
          </p:cNvPr>
          <p:cNvGrpSpPr/>
          <p:nvPr/>
        </p:nvGrpSpPr>
        <p:grpSpPr>
          <a:xfrm>
            <a:off x="3485029" y="743825"/>
            <a:ext cx="5221939" cy="5221939"/>
            <a:chOff x="3485029" y="743825"/>
            <a:chExt cx="5221939" cy="5221939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5E4F1D6-879B-41F5-BD86-3A67761041AF}"/>
                </a:ext>
              </a:extLst>
            </p:cNvPr>
            <p:cNvSpPr/>
            <p:nvPr/>
          </p:nvSpPr>
          <p:spPr>
            <a:xfrm>
              <a:off x="3485029" y="743825"/>
              <a:ext cx="5221939" cy="5221939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0D5AC96-AD81-48D9-962F-A421B0F37E4D}"/>
                </a:ext>
              </a:extLst>
            </p:cNvPr>
            <p:cNvSpPr/>
            <p:nvPr/>
          </p:nvSpPr>
          <p:spPr>
            <a:xfrm>
              <a:off x="3827927" y="1012520"/>
              <a:ext cx="4607270" cy="4607270"/>
            </a:xfrm>
            <a:prstGeom prst="ellipse">
              <a:avLst/>
            </a:prstGeom>
            <a:noFill/>
            <a:ln w="19050">
              <a:solidFill>
                <a:srgbClr val="222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6CDD5B4-E27C-40D4-B135-C691AB0F8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101">
            <a:off x="7914897" y="1616689"/>
            <a:ext cx="3609889" cy="270285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62416D6-1CDF-4764-A929-A91D5184E5D8}"/>
              </a:ext>
            </a:extLst>
          </p:cNvPr>
          <p:cNvGrpSpPr/>
          <p:nvPr/>
        </p:nvGrpSpPr>
        <p:grpSpPr>
          <a:xfrm>
            <a:off x="4812559" y="1238210"/>
            <a:ext cx="2432408" cy="4100949"/>
            <a:chOff x="2448234" y="1488564"/>
            <a:chExt cx="2432408" cy="410094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0DFCB84-A614-420D-BFA2-DA639F4C5DF8}"/>
                </a:ext>
              </a:extLst>
            </p:cNvPr>
            <p:cNvSpPr txBox="1"/>
            <p:nvPr/>
          </p:nvSpPr>
          <p:spPr>
            <a:xfrm>
              <a:off x="2448234" y="1488564"/>
              <a:ext cx="11414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rgbClr val="222322"/>
                  </a:solidFill>
                </a:rPr>
                <a:t>感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3C7CF90-9101-4C07-A546-D7D617A8EE4F}"/>
                </a:ext>
              </a:extLst>
            </p:cNvPr>
            <p:cNvSpPr txBox="1"/>
            <p:nvPr/>
          </p:nvSpPr>
          <p:spPr>
            <a:xfrm>
              <a:off x="3702766" y="2460918"/>
              <a:ext cx="11778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600" b="1" dirty="0">
                  <a:solidFill>
                    <a:srgbClr val="222322"/>
                  </a:solidFill>
                </a:rPr>
                <a:t>謝</a:t>
              </a:r>
              <a:endParaRPr lang="zh-CN" altLang="en-US" sz="9600" b="1" dirty="0">
                <a:solidFill>
                  <a:srgbClr val="222322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DABBF4B-6386-4E79-9DBE-DBA8EE5D91E8}"/>
                </a:ext>
              </a:extLst>
            </p:cNvPr>
            <p:cNvSpPr txBox="1"/>
            <p:nvPr/>
          </p:nvSpPr>
          <p:spPr>
            <a:xfrm>
              <a:off x="2475804" y="3058224"/>
              <a:ext cx="11414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600" b="1" dirty="0">
                  <a:solidFill>
                    <a:srgbClr val="222322"/>
                  </a:solidFill>
                </a:rPr>
                <a:t>觀</a:t>
              </a:r>
              <a:endParaRPr lang="zh-CN" altLang="en-US" sz="9600" b="1" dirty="0">
                <a:solidFill>
                  <a:srgbClr val="222322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D49639D-EE24-489D-8F16-98C3D2D18278}"/>
                </a:ext>
              </a:extLst>
            </p:cNvPr>
            <p:cNvSpPr txBox="1"/>
            <p:nvPr/>
          </p:nvSpPr>
          <p:spPr>
            <a:xfrm>
              <a:off x="3402716" y="4019853"/>
              <a:ext cx="12247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rgbClr val="222322"/>
                  </a:solidFill>
                </a:rPr>
                <a:t>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5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F74D415-C971-4C2E-842C-F806B8B8E698}"/>
              </a:ext>
            </a:extLst>
          </p:cNvPr>
          <p:cNvSpPr/>
          <p:nvPr/>
        </p:nvSpPr>
        <p:spPr>
          <a:xfrm>
            <a:off x="2168935" y="1724449"/>
            <a:ext cx="8155852" cy="391816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AA46A0F-B962-47F3-B7ED-56DCEFF5C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646">
            <a:off x="801007" y="160033"/>
            <a:ext cx="4210960" cy="31506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C714F41-F109-44AF-9645-36CF5A273ACA}"/>
              </a:ext>
            </a:extLst>
          </p:cNvPr>
          <p:cNvSpPr txBox="1"/>
          <p:nvPr/>
        </p:nvSpPr>
        <p:spPr>
          <a:xfrm>
            <a:off x="3073907" y="3064801"/>
            <a:ext cx="1015663" cy="1822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/>
              <a:t>目</a:t>
            </a:r>
            <a:r>
              <a:rPr lang="zh-TW" altLang="en-US" sz="5400" b="1" dirty="0"/>
              <a:t>錄</a:t>
            </a:r>
            <a:endParaRPr lang="zh-CN" altLang="en-US" sz="5400" b="1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2202AEC-41D4-4154-955A-8E5C8DD5273A}"/>
              </a:ext>
            </a:extLst>
          </p:cNvPr>
          <p:cNvGrpSpPr/>
          <p:nvPr/>
        </p:nvGrpSpPr>
        <p:grpSpPr>
          <a:xfrm>
            <a:off x="4775078" y="2097467"/>
            <a:ext cx="4638076" cy="3572221"/>
            <a:chOff x="4775078" y="2097467"/>
            <a:chExt cx="4638076" cy="357222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3A47DC9-4BD0-4007-87DB-1B58CEE684A2}"/>
                </a:ext>
              </a:extLst>
            </p:cNvPr>
            <p:cNvGrpSpPr/>
            <p:nvPr/>
          </p:nvGrpSpPr>
          <p:grpSpPr>
            <a:xfrm>
              <a:off x="4775078" y="2097467"/>
              <a:ext cx="866060" cy="2710447"/>
              <a:chOff x="3716093" y="2000949"/>
              <a:chExt cx="866060" cy="2710447"/>
            </a:xfrm>
          </p:grpSpPr>
          <p:sp>
            <p:nvSpPr>
              <p:cNvPr id="26" name="文本框 37">
                <a:extLst>
                  <a:ext uri="{FF2B5EF4-FFF2-40B4-BE49-F238E27FC236}">
                    <a16:creationId xmlns:a16="http://schemas.microsoft.com/office/drawing/2014/main" id="{D07965B7-A50F-4447-89BA-D2DD5623FED8}"/>
                  </a:ext>
                </a:extLst>
              </p:cNvPr>
              <p:cNvSpPr txBox="1"/>
              <p:nvPr/>
            </p:nvSpPr>
            <p:spPr>
              <a:xfrm>
                <a:off x="3716093" y="2000949"/>
                <a:ext cx="8660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5400" dirty="0">
                    <a:solidFill>
                      <a:srgbClr val="222322"/>
                    </a:solidFill>
                    <a:latin typeface="+mn-ea"/>
                  </a:rPr>
                  <a:t>壹</a:t>
                </a:r>
              </a:p>
            </p:txBody>
          </p:sp>
          <p:sp>
            <p:nvSpPr>
              <p:cNvPr id="28" name="文本框 34">
                <a:extLst>
                  <a:ext uri="{FF2B5EF4-FFF2-40B4-BE49-F238E27FC236}">
                    <a16:creationId xmlns:a16="http://schemas.microsoft.com/office/drawing/2014/main" id="{C27CB628-F32A-4AD7-8F16-3B50DE51AAEC}"/>
                  </a:ext>
                </a:extLst>
              </p:cNvPr>
              <p:cNvSpPr txBox="1"/>
              <p:nvPr/>
            </p:nvSpPr>
            <p:spPr>
              <a:xfrm>
                <a:off x="3859163" y="2895514"/>
                <a:ext cx="544439" cy="181588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zh-TW" altLang="en-US" sz="2800" dirty="0">
                    <a:solidFill>
                      <a:srgbClr val="222322"/>
                    </a:solidFill>
                    <a:latin typeface="+mn-ea"/>
                  </a:rPr>
                  <a:t>茶的歷史</a:t>
                </a:r>
                <a:endParaRPr lang="ko-KR" altLang="en-US" sz="2800" cap="none" dirty="0">
                  <a:solidFill>
                    <a:srgbClr val="222322"/>
                  </a:solidFill>
                  <a:latin typeface="+mn-ea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2013ECF-C301-4017-B010-7F0512E5F18B}"/>
                </a:ext>
              </a:extLst>
            </p:cNvPr>
            <p:cNvGrpSpPr/>
            <p:nvPr/>
          </p:nvGrpSpPr>
          <p:grpSpPr>
            <a:xfrm>
              <a:off x="6032417" y="2097467"/>
              <a:ext cx="866060" cy="2710447"/>
              <a:chOff x="3716093" y="2000949"/>
              <a:chExt cx="866060" cy="2710447"/>
            </a:xfrm>
          </p:grpSpPr>
          <p:sp>
            <p:nvSpPr>
              <p:cNvPr id="32" name="文本框 37">
                <a:extLst>
                  <a:ext uri="{FF2B5EF4-FFF2-40B4-BE49-F238E27FC236}">
                    <a16:creationId xmlns:a16="http://schemas.microsoft.com/office/drawing/2014/main" id="{F14DDBD8-534F-4BF5-9446-A7B4464A20A2}"/>
                  </a:ext>
                </a:extLst>
              </p:cNvPr>
              <p:cNvSpPr txBox="1"/>
              <p:nvPr/>
            </p:nvSpPr>
            <p:spPr>
              <a:xfrm>
                <a:off x="3716093" y="2000949"/>
                <a:ext cx="8660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5400" dirty="0">
                    <a:solidFill>
                      <a:srgbClr val="222322"/>
                    </a:solidFill>
                    <a:latin typeface="+mn-ea"/>
                  </a:rPr>
                  <a:t>贰</a:t>
                </a:r>
              </a:p>
            </p:txBody>
          </p:sp>
          <p:sp>
            <p:nvSpPr>
              <p:cNvPr id="33" name="文本框 34">
                <a:extLst>
                  <a:ext uri="{FF2B5EF4-FFF2-40B4-BE49-F238E27FC236}">
                    <a16:creationId xmlns:a16="http://schemas.microsoft.com/office/drawing/2014/main" id="{5FDFAB3B-1E61-4408-B975-04A075A19C5D}"/>
                  </a:ext>
                </a:extLst>
              </p:cNvPr>
              <p:cNvSpPr txBox="1"/>
              <p:nvPr/>
            </p:nvSpPr>
            <p:spPr>
              <a:xfrm>
                <a:off x="3859163" y="2895514"/>
                <a:ext cx="544439" cy="181588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/>
                <a:r>
                  <a:rPr lang="zh-TW" altLang="en-US" sz="2800" dirty="0">
                    <a:solidFill>
                      <a:srgbClr val="222322"/>
                    </a:solidFill>
                    <a:latin typeface="+mn-ea"/>
                  </a:rPr>
                  <a:t>茶的禮節</a:t>
                </a:r>
                <a:endParaRPr lang="ko-KR" altLang="en-US" sz="2800" dirty="0">
                  <a:solidFill>
                    <a:srgbClr val="222322"/>
                  </a:solidFill>
                  <a:latin typeface="+mn-ea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F6EA58E-0B29-47A4-8E57-ADAF37AB3769}"/>
                </a:ext>
              </a:extLst>
            </p:cNvPr>
            <p:cNvGrpSpPr/>
            <p:nvPr/>
          </p:nvGrpSpPr>
          <p:grpSpPr>
            <a:xfrm>
              <a:off x="7289756" y="2097467"/>
              <a:ext cx="866060" cy="3572221"/>
              <a:chOff x="3716093" y="2000949"/>
              <a:chExt cx="866060" cy="3572221"/>
            </a:xfrm>
          </p:grpSpPr>
          <p:sp>
            <p:nvSpPr>
              <p:cNvPr id="35" name="文本框 37">
                <a:extLst>
                  <a:ext uri="{FF2B5EF4-FFF2-40B4-BE49-F238E27FC236}">
                    <a16:creationId xmlns:a16="http://schemas.microsoft.com/office/drawing/2014/main" id="{35ED3B34-6C55-4C8D-B518-54715FE3EB98}"/>
                  </a:ext>
                </a:extLst>
              </p:cNvPr>
              <p:cNvSpPr txBox="1"/>
              <p:nvPr/>
            </p:nvSpPr>
            <p:spPr>
              <a:xfrm>
                <a:off x="3716093" y="2000949"/>
                <a:ext cx="8660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5400" dirty="0">
                    <a:solidFill>
                      <a:srgbClr val="222322"/>
                    </a:solidFill>
                    <a:latin typeface="+mn-ea"/>
                  </a:rPr>
                  <a:t>叁</a:t>
                </a:r>
              </a:p>
            </p:txBody>
          </p:sp>
          <p:sp>
            <p:nvSpPr>
              <p:cNvPr id="36" name="文本框 34">
                <a:extLst>
                  <a:ext uri="{FF2B5EF4-FFF2-40B4-BE49-F238E27FC236}">
                    <a16:creationId xmlns:a16="http://schemas.microsoft.com/office/drawing/2014/main" id="{364228B3-D94B-475F-9798-A03ED07CDBEB}"/>
                  </a:ext>
                </a:extLst>
              </p:cNvPr>
              <p:cNvSpPr txBox="1"/>
              <p:nvPr/>
            </p:nvSpPr>
            <p:spPr>
              <a:xfrm>
                <a:off x="3859163" y="2895514"/>
                <a:ext cx="544439" cy="267765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/>
                <a:r>
                  <a:rPr lang="zh-TW" altLang="en-US" sz="2800" dirty="0">
                    <a:solidFill>
                      <a:srgbClr val="222322"/>
                    </a:solidFill>
                    <a:latin typeface="+mn-ea"/>
                  </a:rPr>
                  <a:t>泡茶簡易漫畫</a:t>
                </a:r>
                <a:endParaRPr lang="ko-KR" altLang="en-US" sz="2800" dirty="0">
                  <a:solidFill>
                    <a:srgbClr val="222322"/>
                  </a:solidFill>
                  <a:latin typeface="+mn-ea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A10F845-6E10-4917-883F-92DD80CEAA21}"/>
                </a:ext>
              </a:extLst>
            </p:cNvPr>
            <p:cNvGrpSpPr/>
            <p:nvPr/>
          </p:nvGrpSpPr>
          <p:grpSpPr>
            <a:xfrm>
              <a:off x="8547094" y="2097467"/>
              <a:ext cx="866060" cy="2710447"/>
              <a:chOff x="3716093" y="2000949"/>
              <a:chExt cx="866060" cy="2710447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42D373D-D225-47BC-B7DB-5196C48968BA}"/>
                  </a:ext>
                </a:extLst>
              </p:cNvPr>
              <p:cNvSpPr txBox="1"/>
              <p:nvPr/>
            </p:nvSpPr>
            <p:spPr>
              <a:xfrm>
                <a:off x="3716093" y="2000949"/>
                <a:ext cx="8660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5400" dirty="0">
                    <a:solidFill>
                      <a:srgbClr val="222322"/>
                    </a:solidFill>
                    <a:latin typeface="+mn-ea"/>
                  </a:rPr>
                  <a:t>肆</a:t>
                </a:r>
              </a:p>
            </p:txBody>
          </p:sp>
          <p:sp>
            <p:nvSpPr>
              <p:cNvPr id="39" name="文本框 34">
                <a:extLst>
                  <a:ext uri="{FF2B5EF4-FFF2-40B4-BE49-F238E27FC236}">
                    <a16:creationId xmlns:a16="http://schemas.microsoft.com/office/drawing/2014/main" id="{5BDE4AE5-B5CF-4E1A-B43D-B248B0B38FCD}"/>
                  </a:ext>
                </a:extLst>
              </p:cNvPr>
              <p:cNvSpPr txBox="1"/>
              <p:nvPr/>
            </p:nvSpPr>
            <p:spPr>
              <a:xfrm>
                <a:off x="3859163" y="2895514"/>
                <a:ext cx="544439" cy="181588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/>
                <a:r>
                  <a:rPr lang="zh-TW" altLang="en-US" sz="2800" dirty="0">
                    <a:solidFill>
                      <a:srgbClr val="222322"/>
                    </a:solidFill>
                    <a:latin typeface="+mn-ea"/>
                  </a:rPr>
                  <a:t>泡茶練習</a:t>
                </a:r>
                <a:endParaRPr lang="ko-KR" altLang="en-US" sz="2800" dirty="0">
                  <a:solidFill>
                    <a:srgbClr val="222322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07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E1D50C-2B3A-4D8D-ABF7-0D4A1E720AC4}"/>
              </a:ext>
            </a:extLst>
          </p:cNvPr>
          <p:cNvSpPr/>
          <p:nvPr/>
        </p:nvSpPr>
        <p:spPr>
          <a:xfrm>
            <a:off x="3832866" y="-128104"/>
            <a:ext cx="4781550" cy="692895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4169AAC-310A-428D-A9D6-3DAD2DEBC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6" y="2062197"/>
            <a:ext cx="3648872" cy="5317972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E35ABEF5-D92D-4B90-A4B1-A43F43233C5B}"/>
              </a:ext>
            </a:extLst>
          </p:cNvPr>
          <p:cNvGrpSpPr/>
          <p:nvPr/>
        </p:nvGrpSpPr>
        <p:grpSpPr>
          <a:xfrm>
            <a:off x="4165771" y="2031064"/>
            <a:ext cx="1759699" cy="4154984"/>
            <a:chOff x="5670396" y="1772424"/>
            <a:chExt cx="1759699" cy="415498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5887FC1-CCCA-49F6-AB59-49B7A9B26B49}"/>
                </a:ext>
              </a:extLst>
            </p:cNvPr>
            <p:cNvSpPr txBox="1"/>
            <p:nvPr/>
          </p:nvSpPr>
          <p:spPr>
            <a:xfrm>
              <a:off x="5670396" y="2457828"/>
              <a:ext cx="923330" cy="31413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222322"/>
                  </a:solidFill>
                </a:rPr>
                <a:t>第一章</a:t>
              </a:r>
            </a:p>
          </p:txBody>
        </p:sp>
        <p:sp>
          <p:nvSpPr>
            <p:cNvPr id="31" name="文本框 34">
              <a:extLst>
                <a:ext uri="{FF2B5EF4-FFF2-40B4-BE49-F238E27FC236}">
                  <a16:creationId xmlns:a16="http://schemas.microsoft.com/office/drawing/2014/main" id="{3A715AA8-CF8C-4B4E-80A6-BCC40BC7E15C}"/>
                </a:ext>
              </a:extLst>
            </p:cNvPr>
            <p:cNvSpPr txBox="1"/>
            <p:nvPr/>
          </p:nvSpPr>
          <p:spPr>
            <a:xfrm>
              <a:off x="6599841" y="1772424"/>
              <a:ext cx="830254" cy="41549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TW" altLang="en-US" sz="6600" b="1" cap="none" dirty="0">
                  <a:solidFill>
                    <a:srgbClr val="222322"/>
                  </a:solidFill>
                  <a:latin typeface="杨任东竹石体-Medium" panose="02000000000000000000" pitchFamily="2" charset="-122"/>
                  <a:ea typeface="+mj-ea"/>
                </a:rPr>
                <a:t>茶的歷史</a:t>
              </a:r>
              <a:endParaRPr lang="ko-KR" altLang="en-US" sz="6600" b="1" cap="none" dirty="0">
                <a:solidFill>
                  <a:srgbClr val="222322"/>
                </a:solidFill>
                <a:latin typeface="杨任东竹石体-Medium" panose="02000000000000000000" pitchFamily="2" charset="-122"/>
                <a:ea typeface="+mj-ea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29F10A58-CE1D-4534-83F9-6F9563E4DE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2507970" y="536561"/>
            <a:ext cx="2906487" cy="14945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7FB89A7-FA0B-4DA5-9415-5A4FC39A4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41580"/>
            <a:ext cx="3483851" cy="27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395975" y="346500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700024" y="337259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9406E6C-D675-4127-90C2-171320BFCCAC}"/>
              </a:ext>
            </a:extLst>
          </p:cNvPr>
          <p:cNvSpPr txBox="1"/>
          <p:nvPr/>
        </p:nvSpPr>
        <p:spPr>
          <a:xfrm>
            <a:off x="833435" y="377396"/>
            <a:ext cx="269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222322"/>
                </a:solidFill>
              </a:rPr>
              <a:t>茶的歷史</a:t>
            </a:r>
            <a:endParaRPr lang="zh-CN" altLang="en-US" sz="3600" b="1" dirty="0">
              <a:solidFill>
                <a:srgbClr val="222322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EEF099-54AE-4272-9B47-3BC3DB31E662}"/>
              </a:ext>
            </a:extLst>
          </p:cNvPr>
          <p:cNvGrpSpPr/>
          <p:nvPr/>
        </p:nvGrpSpPr>
        <p:grpSpPr>
          <a:xfrm>
            <a:off x="767971" y="1809477"/>
            <a:ext cx="6955750" cy="3213064"/>
            <a:chOff x="332154" y="1364776"/>
            <a:chExt cx="6955750" cy="321306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0733BE7-156D-484F-9B23-31FBA87F5BB2}"/>
                </a:ext>
              </a:extLst>
            </p:cNvPr>
            <p:cNvSpPr/>
            <p:nvPr/>
          </p:nvSpPr>
          <p:spPr>
            <a:xfrm>
              <a:off x="1353440" y="1950038"/>
              <a:ext cx="613620" cy="1890850"/>
            </a:xfrm>
            <a:prstGeom prst="rect">
              <a:avLst/>
            </a:prstGeom>
            <a:noFill/>
            <a:ln w="19050">
              <a:solidFill>
                <a:srgbClr val="222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248986C-3F5A-4E8B-985D-70C63BD5A77E}"/>
                </a:ext>
              </a:extLst>
            </p:cNvPr>
            <p:cNvSpPr txBox="1"/>
            <p:nvPr/>
          </p:nvSpPr>
          <p:spPr>
            <a:xfrm>
              <a:off x="332154" y="1364776"/>
              <a:ext cx="6955750" cy="3213064"/>
            </a:xfrm>
            <a:prstGeom prst="rect">
              <a:avLst/>
            </a:prstGeom>
            <a:solidFill>
              <a:srgbClr val="EDEDED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TW" altLang="en-US" sz="4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茶文化發源於</a:t>
              </a:r>
              <a:r>
                <a:rPr lang="zh-TW" altLang="en-US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中國</a:t>
              </a:r>
              <a:r>
                <a:rPr lang="zh-TW" altLang="en-US" sz="4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，普遍認爲茶樹發源於四川或雲南，歷史上是中國南方，日本，東南亞北部，朝鮮半島南部等濕潤丘陵地區的主要經濟作物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2CD3E589-F6EC-4F61-9F27-2ABCA73F8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58" y="2668494"/>
            <a:ext cx="4179650" cy="36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E1D50C-2B3A-4D8D-ABF7-0D4A1E720AC4}"/>
              </a:ext>
            </a:extLst>
          </p:cNvPr>
          <p:cNvSpPr/>
          <p:nvPr/>
        </p:nvSpPr>
        <p:spPr>
          <a:xfrm>
            <a:off x="3832866" y="-128104"/>
            <a:ext cx="4781550" cy="692895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4169AAC-310A-428D-A9D6-3DAD2DEBC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6" y="2062197"/>
            <a:ext cx="3648872" cy="5317972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E35ABEF5-D92D-4B90-A4B1-A43F43233C5B}"/>
              </a:ext>
            </a:extLst>
          </p:cNvPr>
          <p:cNvGrpSpPr/>
          <p:nvPr/>
        </p:nvGrpSpPr>
        <p:grpSpPr>
          <a:xfrm>
            <a:off x="4165771" y="2031064"/>
            <a:ext cx="1759699" cy="4154984"/>
            <a:chOff x="5670396" y="1772424"/>
            <a:chExt cx="1759699" cy="415498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5887FC1-CCCA-49F6-AB59-49B7A9B26B49}"/>
                </a:ext>
              </a:extLst>
            </p:cNvPr>
            <p:cNvSpPr txBox="1"/>
            <p:nvPr/>
          </p:nvSpPr>
          <p:spPr>
            <a:xfrm>
              <a:off x="5670396" y="2457828"/>
              <a:ext cx="923330" cy="31413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222322"/>
                  </a:solidFill>
                </a:rPr>
                <a:t>第二章</a:t>
              </a:r>
            </a:p>
          </p:txBody>
        </p:sp>
        <p:sp>
          <p:nvSpPr>
            <p:cNvPr id="31" name="文本框 34">
              <a:extLst>
                <a:ext uri="{FF2B5EF4-FFF2-40B4-BE49-F238E27FC236}">
                  <a16:creationId xmlns:a16="http://schemas.microsoft.com/office/drawing/2014/main" id="{3A715AA8-CF8C-4B4E-80A6-BCC40BC7E15C}"/>
                </a:ext>
              </a:extLst>
            </p:cNvPr>
            <p:cNvSpPr txBox="1"/>
            <p:nvPr/>
          </p:nvSpPr>
          <p:spPr>
            <a:xfrm>
              <a:off x="6599841" y="1772424"/>
              <a:ext cx="830254" cy="41549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TW" altLang="en-US" sz="6600" b="1" cap="none" dirty="0">
                  <a:solidFill>
                    <a:srgbClr val="222322"/>
                  </a:solidFill>
                  <a:latin typeface="杨任东竹石体-Medium" panose="02000000000000000000" pitchFamily="2" charset="-122"/>
                  <a:ea typeface="+mj-ea"/>
                </a:rPr>
                <a:t>茶的禮節</a:t>
              </a:r>
              <a:endParaRPr lang="ko-KR" altLang="en-US" sz="6600" b="1" cap="none" dirty="0">
                <a:solidFill>
                  <a:srgbClr val="222322"/>
                </a:solidFill>
                <a:latin typeface="杨任东竹石体-Medium" panose="02000000000000000000" pitchFamily="2" charset="-122"/>
                <a:ea typeface="+mj-ea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29F10A58-CE1D-4534-83F9-6F9563E4DE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2507970" y="536561"/>
            <a:ext cx="2906487" cy="14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0" y="34289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37259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9406E6C-D675-4127-90C2-171320BFCCAC}"/>
              </a:ext>
            </a:extLst>
          </p:cNvPr>
          <p:cNvSpPr txBox="1"/>
          <p:nvPr/>
        </p:nvSpPr>
        <p:spPr>
          <a:xfrm>
            <a:off x="833435" y="377396"/>
            <a:ext cx="269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222322"/>
                </a:solidFill>
              </a:rPr>
              <a:t>茶的禮節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DB24CB-DEC6-47F3-9DDC-7CD453EAD92F}"/>
              </a:ext>
            </a:extLst>
          </p:cNvPr>
          <p:cNvGrpSpPr/>
          <p:nvPr/>
        </p:nvGrpSpPr>
        <p:grpSpPr>
          <a:xfrm>
            <a:off x="65714" y="1550895"/>
            <a:ext cx="10106192" cy="3894082"/>
            <a:chOff x="4243611" y="1550895"/>
            <a:chExt cx="5928294" cy="389408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EA0B2EA-59E2-49DC-A09B-F63187E4AFA0}"/>
                </a:ext>
              </a:extLst>
            </p:cNvPr>
            <p:cNvSpPr/>
            <p:nvPr/>
          </p:nvSpPr>
          <p:spPr>
            <a:xfrm>
              <a:off x="9558285" y="1550895"/>
              <a:ext cx="613620" cy="1890850"/>
            </a:xfrm>
            <a:prstGeom prst="rect">
              <a:avLst/>
            </a:prstGeom>
            <a:noFill/>
            <a:ln w="19050">
              <a:solidFill>
                <a:srgbClr val="222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9B7CDE4-EAB5-4CA3-9D4F-A9384E3F1F5E}"/>
                </a:ext>
              </a:extLst>
            </p:cNvPr>
            <p:cNvSpPr txBox="1"/>
            <p:nvPr/>
          </p:nvSpPr>
          <p:spPr>
            <a:xfrm>
              <a:off x="4243611" y="1819039"/>
              <a:ext cx="2292881" cy="36259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base"/>
              <a:r>
                <a:rPr lang="zh-TW" altLang="en-US" sz="2800" dirty="0">
                  <a:solidFill>
                    <a:srgbClr val="C00000"/>
                  </a:solidFill>
                </a:rPr>
                <a:t>注意事項</a:t>
              </a:r>
              <a:r>
                <a:rPr lang="zh-TW" altLang="en-US" sz="2800" dirty="0"/>
                <a:t>飲茶不出聲；需要續茶時，把蓋兒取下、靠在到茶托邊上，注意不要把蓋兒翻過來放。</a:t>
              </a:r>
              <a:endParaRPr lang="en-US" altLang="zh-TW" sz="2800" dirty="0"/>
            </a:p>
            <a:p>
              <a:pPr fontAlgn="base"/>
              <a:r>
                <a:rPr lang="zh-TW" altLang="en-US" sz="2800" dirty="0"/>
                <a:t>溫文爾雅品茶時，應適量，不可一杯一杯沒完沒了。</a:t>
              </a:r>
            </a:p>
            <a:p>
              <a:pPr fontAlgn="base"/>
              <a:endParaRPr lang="zh-TW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304D53D-49C8-4606-83FF-D54C3CCC5993}"/>
                </a:ext>
              </a:extLst>
            </p:cNvPr>
            <p:cNvSpPr txBox="1"/>
            <p:nvPr/>
          </p:nvSpPr>
          <p:spPr>
            <a:xfrm>
              <a:off x="6309203" y="1819039"/>
              <a:ext cx="1787364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C00000"/>
                  </a:solidFill>
                </a:rPr>
                <a:t>品茶</a:t>
              </a:r>
              <a:r>
                <a:rPr lang="en-US" altLang="zh-TW" sz="2800" dirty="0"/>
                <a:t>:</a:t>
              </a:r>
              <a:r>
                <a:rPr lang="zh-TW" altLang="en-US" sz="2800" dirty="0"/>
                <a:t>喝茶不能像喝水那樣牛飲。</a:t>
              </a:r>
              <a:endParaRPr lang="en-US" altLang="zh-TW" sz="2800" dirty="0"/>
            </a:p>
            <a:p>
              <a:r>
                <a:rPr lang="zh-TW" altLang="en-US" sz="2800" dirty="0"/>
                <a:t>喝茶稱品茗，講究的是品嘗，這不僅是指味覺享受，而且也是禮貌要求。</a:t>
              </a:r>
              <a:endParaRPr lang="en-US" altLang="zh-TW" sz="2800" dirty="0"/>
            </a:p>
            <a:p>
              <a:endParaRPr lang="zh-CN" altLang="en-US" dirty="0">
                <a:solidFill>
                  <a:srgbClr val="222322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4978B0-6340-4872-ADE2-3E3EEBB07EDA}"/>
                </a:ext>
              </a:extLst>
            </p:cNvPr>
            <p:cNvSpPr txBox="1"/>
            <p:nvPr/>
          </p:nvSpPr>
          <p:spPr>
            <a:xfrm>
              <a:off x="7805997" y="1838325"/>
              <a:ext cx="1787364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C00000"/>
                  </a:solidFill>
                </a:rPr>
                <a:t>受茶</a:t>
              </a:r>
              <a:r>
                <a:rPr lang="en-US" altLang="zh-TW" sz="2800" dirty="0"/>
                <a:t>:</a:t>
              </a:r>
              <a:r>
                <a:rPr lang="zh-TW" altLang="en-US" sz="2800" dirty="0"/>
                <a:t>主人以茶相敬，</a:t>
              </a:r>
              <a:endParaRPr lang="en-US" altLang="zh-TW" sz="2800" dirty="0"/>
            </a:p>
            <a:p>
              <a:r>
                <a:rPr lang="zh-TW" altLang="en-US" sz="2800" dirty="0"/>
                <a:t>客人一定要報以謙恭、禮貌。</a:t>
              </a:r>
              <a:endParaRPr lang="en-US" altLang="zh-TW" sz="2800" dirty="0"/>
            </a:p>
            <a:p>
              <a:r>
                <a:rPr lang="zh-TW" altLang="en-US" sz="2800" dirty="0"/>
                <a:t>斟茶時，作為客人、晚輩，應當起身、以雙手狀捧接茶杯。</a:t>
              </a:r>
              <a:endParaRPr lang="en-US" altLang="zh-TW" sz="2800" dirty="0"/>
            </a:p>
            <a:p>
              <a:endParaRPr lang="zh-CN" altLang="en-US" dirty="0">
                <a:solidFill>
                  <a:srgbClr val="222322"/>
                </a:solidFill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E51724DF-8633-4F60-BB8B-5C96EDD337ED}"/>
              </a:ext>
            </a:extLst>
          </p:cNvPr>
          <p:cNvSpPr txBox="1"/>
          <p:nvPr/>
        </p:nvSpPr>
        <p:spPr>
          <a:xfrm>
            <a:off x="9303545" y="1587791"/>
            <a:ext cx="1292662" cy="18781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原文網址：</a:t>
            </a:r>
            <a:r>
              <a:rPr lang="en-US" altLang="zh-TW" dirty="0">
                <a:hlinkClick r:id="rId7"/>
              </a:rPr>
              <a:t>https://kknews.cc/culture/b8avmj6.html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5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0" y="34289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42899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9406E6C-D675-4127-90C2-171320BFCCAC}"/>
              </a:ext>
            </a:extLst>
          </p:cNvPr>
          <p:cNvSpPr txBox="1"/>
          <p:nvPr/>
        </p:nvSpPr>
        <p:spPr>
          <a:xfrm>
            <a:off x="833435" y="377396"/>
            <a:ext cx="269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222322"/>
                </a:solidFill>
              </a:rPr>
              <a:t>以茶待客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EE4A6F-4704-4CC5-B195-74BBCE993EA4}"/>
              </a:ext>
            </a:extLst>
          </p:cNvPr>
          <p:cNvSpPr/>
          <p:nvPr/>
        </p:nvSpPr>
        <p:spPr>
          <a:xfrm>
            <a:off x="0" y="1809477"/>
            <a:ext cx="12192000" cy="245772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8D2622E-FF3E-4E56-B6F2-F0FF39ABF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2153048"/>
            <a:ext cx="3246478" cy="473267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4D9BEFAE-F259-43DC-9996-0DF7672F00AC}"/>
              </a:ext>
            </a:extLst>
          </p:cNvPr>
          <p:cNvGrpSpPr/>
          <p:nvPr/>
        </p:nvGrpSpPr>
        <p:grpSpPr>
          <a:xfrm>
            <a:off x="2873053" y="1948142"/>
            <a:ext cx="3457126" cy="3524640"/>
            <a:chOff x="3554623" y="3379826"/>
            <a:chExt cx="2874464" cy="3524640"/>
          </a:xfrm>
        </p:grpSpPr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2AB0A417-145D-43D7-9B3C-BE80853FD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623" y="3379826"/>
              <a:ext cx="20762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eaLnBrk="1" hangingPunct="1"/>
              <a:r>
                <a:rPr lang="zh-TW" altLang="en-US" sz="2800" b="1" dirty="0">
                  <a:solidFill>
                    <a:srgbClr val="222322"/>
                  </a:solidFill>
                  <a:latin typeface="+mn-ea"/>
                  <a:ea typeface="+mn-ea"/>
                </a:rPr>
                <a:t>步驟</a:t>
              </a:r>
              <a:r>
                <a:rPr lang="en-US" altLang="zh-TW" sz="2800" b="1" dirty="0">
                  <a:solidFill>
                    <a:srgbClr val="222322"/>
                  </a:solidFill>
                  <a:latin typeface="+mn-ea"/>
                  <a:ea typeface="+mn-ea"/>
                </a:rPr>
                <a:t>1</a:t>
              </a:r>
              <a:endParaRPr lang="zh-CN" altLang="en-US" sz="2800" b="1" dirty="0">
                <a:solidFill>
                  <a:srgbClr val="222322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文本框 23">
              <a:extLst>
                <a:ext uri="{FF2B5EF4-FFF2-40B4-BE49-F238E27FC236}">
                  <a16:creationId xmlns:a16="http://schemas.microsoft.com/office/drawing/2014/main" id="{5F13E6A7-F81F-4B76-8E07-1C5BF4592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874464" cy="313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fontAlgn="base"/>
              <a:r>
                <a:rPr lang="zh-TW" altLang="en-US" sz="4400" dirty="0"/>
                <a:t>茶具要清潔，客人進屋後，先讓座，後備茶。</a:t>
              </a:r>
              <a:endParaRPr lang="en-US" altLang="zh-TW" sz="4400" dirty="0"/>
            </a:p>
            <a:p>
              <a:pPr eaLnBrk="1" hangingPunct="1">
                <a:lnSpc>
                  <a:spcPct val="120000"/>
                </a:lnSpc>
              </a:pPr>
              <a:endParaRPr lang="zh-CN" altLang="en-US" sz="2000" dirty="0">
                <a:solidFill>
                  <a:srgbClr val="22232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E238A47-5131-4242-9998-0AF22361B5B4}"/>
              </a:ext>
            </a:extLst>
          </p:cNvPr>
          <p:cNvGrpSpPr/>
          <p:nvPr/>
        </p:nvGrpSpPr>
        <p:grpSpPr>
          <a:xfrm>
            <a:off x="7094184" y="1910289"/>
            <a:ext cx="3457126" cy="3986177"/>
            <a:chOff x="3554623" y="3379826"/>
            <a:chExt cx="2874464" cy="3986177"/>
          </a:xfrm>
        </p:grpSpPr>
        <p:sp>
          <p:nvSpPr>
            <p:cNvPr id="37" name="文本框 22">
              <a:extLst>
                <a:ext uri="{FF2B5EF4-FFF2-40B4-BE49-F238E27FC236}">
                  <a16:creationId xmlns:a16="http://schemas.microsoft.com/office/drawing/2014/main" id="{7E16DA85-C618-4C80-BC05-3BCBF09F6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623" y="337982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rgbClr val="222322"/>
                  </a:solidFill>
                  <a:latin typeface="+mn-ea"/>
                  <a:ea typeface="+mn-ea"/>
                </a:rPr>
                <a:t>步驟</a:t>
              </a:r>
              <a:r>
                <a:rPr lang="en-US" altLang="zh-TW" sz="2000" b="1" dirty="0">
                  <a:solidFill>
                    <a:srgbClr val="222322"/>
                  </a:solidFill>
                  <a:latin typeface="+mn-ea"/>
                  <a:ea typeface="+mn-ea"/>
                </a:rPr>
                <a:t>2</a:t>
              </a:r>
              <a:endParaRPr lang="zh-CN" altLang="en-US" sz="2000" b="1" dirty="0">
                <a:solidFill>
                  <a:srgbClr val="222322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文本框 23">
              <a:extLst>
                <a:ext uri="{FF2B5EF4-FFF2-40B4-BE49-F238E27FC236}">
                  <a16:creationId xmlns:a16="http://schemas.microsoft.com/office/drawing/2014/main" id="{9D8A9F88-93B7-47F2-8A33-483496D4F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874464" cy="360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TW" altLang="en-US" sz="2400" dirty="0"/>
                <a:t>茶水要適量，放置的茶葉不宜過多，也不宜太少。茶葉過多，茶味過濃</a:t>
              </a:r>
              <a:r>
                <a:rPr lang="en-US" altLang="zh-TW" sz="2400" dirty="0"/>
                <a:t>;</a:t>
              </a:r>
              <a:r>
                <a:rPr lang="zh-TW" altLang="en-US" sz="2400" dirty="0"/>
                <a:t>茶葉太少，衝出的茶沒啥味道。假如客人主動介紹自己喜歡喝濃茶或淡茶的習慣，那就按照客人的口胃把茶沖好。</a:t>
              </a:r>
              <a:endPara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7155E2-D6E9-4583-AFEF-78FBA74A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>
            <a:off x="0" y="-69000"/>
            <a:ext cx="2906487" cy="4200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2" y="35573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57692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E1D50C-2B3A-4D8D-ABF7-0D4A1E720AC4}"/>
              </a:ext>
            </a:extLst>
          </p:cNvPr>
          <p:cNvSpPr/>
          <p:nvPr/>
        </p:nvSpPr>
        <p:spPr>
          <a:xfrm>
            <a:off x="3832866" y="-128104"/>
            <a:ext cx="4781550" cy="692895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4169AAC-310A-428D-A9D6-3DAD2DEBC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6" y="2062197"/>
            <a:ext cx="3648872" cy="5317972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E35ABEF5-D92D-4B90-A4B1-A43F43233C5B}"/>
              </a:ext>
            </a:extLst>
          </p:cNvPr>
          <p:cNvGrpSpPr/>
          <p:nvPr/>
        </p:nvGrpSpPr>
        <p:grpSpPr>
          <a:xfrm>
            <a:off x="4165771" y="2031064"/>
            <a:ext cx="1759699" cy="3826778"/>
            <a:chOff x="5670396" y="1772424"/>
            <a:chExt cx="1759699" cy="382677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5887FC1-CCCA-49F6-AB59-49B7A9B26B49}"/>
                </a:ext>
              </a:extLst>
            </p:cNvPr>
            <p:cNvSpPr txBox="1"/>
            <p:nvPr/>
          </p:nvSpPr>
          <p:spPr>
            <a:xfrm>
              <a:off x="5670396" y="2457828"/>
              <a:ext cx="923330" cy="31413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222322"/>
                  </a:solidFill>
                </a:rPr>
                <a:t>第三章</a:t>
              </a:r>
            </a:p>
          </p:txBody>
        </p:sp>
        <p:sp>
          <p:nvSpPr>
            <p:cNvPr id="31" name="文本框 34">
              <a:extLst>
                <a:ext uri="{FF2B5EF4-FFF2-40B4-BE49-F238E27FC236}">
                  <a16:creationId xmlns:a16="http://schemas.microsoft.com/office/drawing/2014/main" id="{3A715AA8-CF8C-4B4E-80A6-BCC40BC7E15C}"/>
                </a:ext>
              </a:extLst>
            </p:cNvPr>
            <p:cNvSpPr txBox="1"/>
            <p:nvPr/>
          </p:nvSpPr>
          <p:spPr>
            <a:xfrm>
              <a:off x="6599841" y="1772424"/>
              <a:ext cx="830254" cy="378565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TW" altLang="en-US" sz="4000" b="1" dirty="0">
                  <a:solidFill>
                    <a:srgbClr val="222322"/>
                  </a:solidFill>
                  <a:latin typeface="杨任东竹石体-Medium" panose="02000000000000000000" pitchFamily="2" charset="-122"/>
                  <a:ea typeface="+mj-ea"/>
                </a:rPr>
                <a:t>泡茶簡易漫畫</a:t>
              </a:r>
              <a:endParaRPr lang="ko-KR" altLang="en-US" sz="4000" b="1" cap="none" dirty="0">
                <a:solidFill>
                  <a:srgbClr val="222322"/>
                </a:solidFill>
                <a:latin typeface="杨任东竹石体-Medium" panose="02000000000000000000" pitchFamily="2" charset="-122"/>
                <a:ea typeface="+mj-ea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29F10A58-CE1D-4534-83F9-6F9563E4DE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2507970" y="536561"/>
            <a:ext cx="2906487" cy="14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47409-E2B2-4B9F-94A8-AC523093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32499" y="-2701499"/>
            <a:ext cx="6927002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C1F6A-9BAF-4684-961A-038445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0" b="38756"/>
          <a:stretch/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AEADA-083C-4F08-BD30-8446DADD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>
            <a:off x="-424740" y="342899"/>
            <a:ext cx="6945481" cy="6096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812631-8FD4-471F-91FD-30084B63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/>
          <a:stretch/>
        </p:blipFill>
        <p:spPr>
          <a:xfrm rot="5400000" flipH="1" flipV="1">
            <a:off x="5671260" y="337259"/>
            <a:ext cx="6945481" cy="60960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6D3FE5-5985-4B47-AF4F-6656F94C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9299" r="49477" b="76469"/>
          <a:stretch/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9406E6C-D675-4127-90C2-171320BFCCAC}"/>
              </a:ext>
            </a:extLst>
          </p:cNvPr>
          <p:cNvSpPr txBox="1"/>
          <p:nvPr/>
        </p:nvSpPr>
        <p:spPr>
          <a:xfrm>
            <a:off x="833435" y="377396"/>
            <a:ext cx="269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222322"/>
                </a:solidFill>
              </a:rPr>
              <a:t>泡茶漫畫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22BDC37-EFCB-4F78-B924-13E0AEA77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05" y="3994496"/>
            <a:ext cx="2563754" cy="222366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0C7FDB5-23EF-43BA-86C0-7D5BA4422DD6}"/>
              </a:ext>
            </a:extLst>
          </p:cNvPr>
          <p:cNvSpPr txBox="1"/>
          <p:nvPr/>
        </p:nvSpPr>
        <p:spPr>
          <a:xfrm>
            <a:off x="5635191" y="354260"/>
            <a:ext cx="377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8"/>
              </a:rPr>
              <a:t>圖源</a:t>
            </a:r>
            <a:r>
              <a:rPr lang="en-US" altLang="zh-TW" dirty="0">
                <a:hlinkClick r:id="rId8"/>
              </a:rPr>
              <a:t>:</a:t>
            </a:r>
            <a:r>
              <a:rPr lang="zh-TW" altLang="en-US" dirty="0">
                <a:hlinkClick r:id="rId8"/>
              </a:rPr>
              <a:t> </a:t>
            </a:r>
            <a:r>
              <a:rPr lang="en-US" altLang="zh-TW" dirty="0">
                <a:hlinkClick r:id="rId8"/>
              </a:rPr>
              <a:t>https://home.gamer.com.tw/creationDetail.php?sn=4406979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BBAA5F61-3615-412B-BD41-BD0CB850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277591"/>
            <a:ext cx="4159968" cy="4795664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64916F00-F293-4C10-93E2-A0D9D45488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58" y="1264868"/>
            <a:ext cx="4542105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101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杨任东竹石体-Light"/>
        <a:ea typeface="杨任东竹石体-Light"/>
        <a:cs typeface=""/>
      </a:majorFont>
      <a:minorFont>
        <a:latin typeface="杨任东竹石体-Light"/>
        <a:ea typeface="杨任东竹石体-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22232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332</Words>
  <Application>Microsoft Office PowerPoint</Application>
  <PresentationFormat>寬螢幕</PresentationFormat>
  <Paragraphs>58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等线</vt:lpstr>
      <vt:lpstr>杨任东竹石体-Light</vt:lpstr>
      <vt:lpstr>杨任东竹石体-Medium</vt:lpstr>
      <vt:lpstr>思源宋体 CN Medium</vt:lpstr>
      <vt:lpstr>思源黑体 CN Medium</vt:lpstr>
      <vt:lpstr>標楷體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user666</cp:lastModifiedBy>
  <cp:revision>99</cp:revision>
  <dcterms:created xsi:type="dcterms:W3CDTF">2019-02-11T06:51:27Z</dcterms:created>
  <dcterms:modified xsi:type="dcterms:W3CDTF">2020-05-17T05:23:18Z</dcterms:modified>
</cp:coreProperties>
</file>